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60" r:id="rId2"/>
    <p:sldId id="268" r:id="rId3"/>
    <p:sldId id="261" r:id="rId4"/>
    <p:sldId id="257" r:id="rId5"/>
    <p:sldId id="264" r:id="rId6"/>
    <p:sldId id="270" r:id="rId7"/>
    <p:sldId id="265" r:id="rId8"/>
    <p:sldId id="259" r:id="rId9"/>
    <p:sldId id="258" r:id="rId10"/>
    <p:sldId id="269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000000-0000-0000-0000-000000000000}" v="2415" dt="2021-03-01T16:07:01.966"/>
    <p1510:client id="{1F4028D4-6BD4-E3E6-EB30-9FDBBDE6F7C2}" v="410" dt="2021-03-01T03:46:04.662"/>
    <p1510:client id="{2416551C-BC17-820F-3570-A8BFE4F97D9F}" v="2096" dt="2021-03-01T01:48:29.021"/>
    <p1510:client id="{3BAC750C-F38C-9933-4C1F-C17A6CAA52AC}" v="1048" dt="2021-03-01T18:16:04.285"/>
    <p1510:client id="{5EE3AF9F-90E5-B000-D28E-50B863E6C36F}" v="10" dt="2021-03-01T04:26:51.411"/>
    <p1510:client id="{930B9824-35F4-3749-B1E1-84A6019717BC}" v="855" dt="2021-03-01T18:16:31.733"/>
    <p1510:client id="{A6F9A6DB-392A-3B42-0CF1-D6E3D1FED9FA}" v="151" dt="2021-02-24T17:55:30.309"/>
    <p1510:client id="{A8A7AC4D-0E98-4A20-8972-47E6CAEBA704}" v="68" dt="2021-02-24T18:06:53.456"/>
    <p1510:client id="{A9E3AF9F-70F3-B000-D28E-50E96E996D25}" v="20" dt="2021-03-01T04:34:54.728"/>
    <p1510:client id="{DB9EF368-A459-1494-4833-33D118F452A0}" v="1948" dt="2021-03-01T18:34:49.817"/>
    <p1510:client id="{E14F1F26-8978-81F6-BCED-D9E6ECE1A66F}" v="43" dt="2021-03-01T18:26:26.128"/>
    <p1510:client id="{E44EE58D-77AA-BD29-6155-75199168A9DD}" v="48" dt="2021-03-01T01:50:49.028"/>
    <p1510:client id="{F10D26A9-573E-7B48-2A8A-F4A2A237723D}" v="77" dt="2021-02-24T18:00:31.7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13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55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916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92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47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00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76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36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3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12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69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79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55196D0-95AD-4497-84D1-430C6EBB2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DDA3D29-E716-4F33-AB4C-8ED10BB36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D79944B-9254-4463-AD5B-36257D494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DDA31B6-BB0C-47FB-B78E-A35B59D8B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B460420D-1A32-4F29-8E6A-0BF0E3A59D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5744D7E2-E0C1-445D-81C0-6C9E382D52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5CE3C75D-E7AA-450E-AE72-A8F8660AC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4E82641D-7380-4EBC-A0B4-A21F9B703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06D3136D-2941-41F5-9CA6-0CD6378DB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459DAFD1-A8B5-4AF5-BBC4-82DBC67B68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73B5597B-C549-4923-9582-01359B7ED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484FB59A-C29A-4BC3-AED4-5CBDEEBF8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3E875A1F-55ED-4D78-BFCD-DEAB4B1F27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1AF6A9C4-B5C0-45CF-BEA4-E5E138FB5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B7A35A07-8906-46C9-A385-386C890B42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EDC56392-B772-4465-9844-E65545FE37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4E1EB07B-37CA-4168-8167-98F2E181CE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F79CCCC1-44E4-40E6-BEC7-4D67883CA6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BA2BCCEB-7B0D-4604-A0D9-C979853942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3E9BE4C6-A966-4993-B450-34D205DCEC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D6D0BD97-50C4-4381-B670-2D0ADD588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4EA367D7-D8FE-4C9E-B6C6-5285FC7B5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3"/>
            <a:ext cx="12192000" cy="6014522"/>
          </a:xfrm>
          <a:custGeom>
            <a:avLst/>
            <a:gdLst>
              <a:gd name="connsiteX0" fmla="*/ 0 w 12192000"/>
              <a:gd name="connsiteY0" fmla="*/ 0 h 6014522"/>
              <a:gd name="connsiteX1" fmla="*/ 12192000 w 12192000"/>
              <a:gd name="connsiteY1" fmla="*/ 0 h 6014522"/>
              <a:gd name="connsiteX2" fmla="*/ 12192000 w 12192000"/>
              <a:gd name="connsiteY2" fmla="*/ 5663459 h 6014522"/>
              <a:gd name="connsiteX3" fmla="*/ 6299617 w 12192000"/>
              <a:gd name="connsiteY3" fmla="*/ 5663459 h 6014522"/>
              <a:gd name="connsiteX4" fmla="*/ 6096000 w 12192000"/>
              <a:gd name="connsiteY4" fmla="*/ 6014522 h 6014522"/>
              <a:gd name="connsiteX5" fmla="*/ 5892384 w 12192000"/>
              <a:gd name="connsiteY5" fmla="*/ 5663459 h 6014522"/>
              <a:gd name="connsiteX6" fmla="*/ 0 w 12192000"/>
              <a:gd name="connsiteY6" fmla="*/ 5663459 h 601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014522">
                <a:moveTo>
                  <a:pt x="0" y="0"/>
                </a:moveTo>
                <a:lnTo>
                  <a:pt x="12192000" y="0"/>
                </a:lnTo>
                <a:lnTo>
                  <a:pt x="12192000" y="5663459"/>
                </a:lnTo>
                <a:lnTo>
                  <a:pt x="6299617" y="5663459"/>
                </a:lnTo>
                <a:lnTo>
                  <a:pt x="6096000" y="6014522"/>
                </a:lnTo>
                <a:lnTo>
                  <a:pt x="5892384" y="5663459"/>
                </a:lnTo>
                <a:lnTo>
                  <a:pt x="0" y="56634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2" descr="Logo&#10;&#10;Description automatically generated">
            <a:extLst>
              <a:ext uri="{FF2B5EF4-FFF2-40B4-BE49-F238E27FC236}">
                <a16:creationId xmlns:a16="http://schemas.microsoft.com/office/drawing/2014/main" id="{A177B7A0-D037-4574-8285-2987176C1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115" y="788082"/>
            <a:ext cx="6919033" cy="66789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B07C76-F24F-407F-AA8A-35912784625C}"/>
              </a:ext>
            </a:extLst>
          </p:cNvPr>
          <p:cNvSpPr txBox="1"/>
          <p:nvPr/>
        </p:nvSpPr>
        <p:spPr>
          <a:xfrm>
            <a:off x="1566918" y="1048035"/>
            <a:ext cx="9128521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Calibri Light"/>
                <a:cs typeface="Calibri"/>
              </a:rPr>
              <a:t>Emerald Crown Trail Data Compilation and </a:t>
            </a:r>
          </a:p>
          <a:p>
            <a:pPr algn="ctr"/>
            <a:r>
              <a:rPr lang="en-US" sz="4000">
                <a:solidFill>
                  <a:schemeClr val="bg1"/>
                </a:solidFill>
                <a:latin typeface="Calibri Light"/>
                <a:cs typeface="Calibri"/>
              </a:rPr>
              <a:t>Web Map Development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A4ABC9-BFE7-4B67-925D-DC57D00B1D0B}"/>
              </a:ext>
            </a:extLst>
          </p:cNvPr>
          <p:cNvSpPr txBox="1"/>
          <p:nvPr/>
        </p:nvSpPr>
        <p:spPr>
          <a:xfrm>
            <a:off x="27140" y="5778674"/>
            <a:ext cx="309810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Calibri"/>
                <a:cs typeface="Calibri"/>
              </a:rPr>
              <a:t>Parker Brockman- Project Manager</a:t>
            </a:r>
          </a:p>
          <a:p>
            <a:r>
              <a:rPr lang="en-US" sz="1200">
                <a:latin typeface="Calibri"/>
                <a:cs typeface="Calibri"/>
              </a:rPr>
              <a:t>Michael Henry- GIS Analyst, Presenter</a:t>
            </a:r>
          </a:p>
          <a:p>
            <a:r>
              <a:rPr lang="en-US" sz="1200">
                <a:latin typeface="Calibri"/>
                <a:cs typeface="Calibri"/>
              </a:rPr>
              <a:t>Daniel Vasquez- GIS Analyst</a:t>
            </a:r>
          </a:p>
          <a:p>
            <a:r>
              <a:rPr lang="en-US" sz="1200">
                <a:latin typeface="Calibri"/>
                <a:cs typeface="Calibri"/>
              </a:rPr>
              <a:t>Isaac Brown- GIS Analyst</a:t>
            </a:r>
          </a:p>
          <a:p>
            <a:r>
              <a:rPr lang="en-US" sz="1200">
                <a:latin typeface="Calibri"/>
                <a:cs typeface="Calibri"/>
              </a:rPr>
              <a:t>Chelsea Huggins- GIS Analyst</a:t>
            </a:r>
          </a:p>
          <a:p>
            <a:endParaRPr lang="en-US" sz="120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93510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A90E5-491E-417F-A7F9-94C3AE1619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 Light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438074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B1076-BEC2-4BE0-A2B3-73F890526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 Light"/>
              </a:rPr>
              <a:t>Outline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3434C-336F-4CC4-8A8E-038BDB7A0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Summary</a:t>
            </a:r>
          </a:p>
          <a:p>
            <a:r>
              <a:rPr lang="en-US">
                <a:latin typeface="Calibri"/>
                <a:cs typeface="Calibri"/>
              </a:rPr>
              <a:t>Data</a:t>
            </a:r>
          </a:p>
          <a:p>
            <a:r>
              <a:rPr lang="en-US">
                <a:latin typeface="Calibri"/>
                <a:cs typeface="Calibri"/>
              </a:rPr>
              <a:t>Methodology</a:t>
            </a:r>
          </a:p>
          <a:p>
            <a:r>
              <a:rPr lang="en-US">
                <a:latin typeface="Calibri"/>
                <a:cs typeface="Calibri"/>
              </a:rPr>
              <a:t>Deliverables</a:t>
            </a:r>
          </a:p>
          <a:p>
            <a:r>
              <a:rPr lang="en-US">
                <a:latin typeface="Calibri"/>
                <a:cs typeface="Calibri"/>
              </a:rPr>
              <a:t>Budget</a:t>
            </a:r>
          </a:p>
          <a:p>
            <a:r>
              <a:rPr lang="en-US">
                <a:latin typeface="Calibri"/>
                <a:cs typeface="Calibri"/>
              </a:rPr>
              <a:t>Timetable</a:t>
            </a:r>
          </a:p>
          <a:p>
            <a:r>
              <a:rPr lang="en-US">
                <a:latin typeface="Calibri"/>
                <a:cs typeface="Calibri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934806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" name="Rectangle 103">
            <a:extLst>
              <a:ext uri="{FF2B5EF4-FFF2-40B4-BE49-F238E27FC236}">
                <a16:creationId xmlns:a16="http://schemas.microsoft.com/office/drawing/2014/main" id="{9A547733-645F-44FC-87F2-2FF69829D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22E65B64-738D-4B93-9601-7D9F17C5E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07" name="Freeform 5">
              <a:extLst>
                <a:ext uri="{FF2B5EF4-FFF2-40B4-BE49-F238E27FC236}">
                  <a16:creationId xmlns:a16="http://schemas.microsoft.com/office/drawing/2014/main" id="{C862E4D6-5F53-46C3-8F24-FEB4D81C9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6">
              <a:extLst>
                <a:ext uri="{FF2B5EF4-FFF2-40B4-BE49-F238E27FC236}">
                  <a16:creationId xmlns:a16="http://schemas.microsoft.com/office/drawing/2014/main" id="{CBAFF239-3A1E-4757-89EA-D14FE686FD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7">
              <a:extLst>
                <a:ext uri="{FF2B5EF4-FFF2-40B4-BE49-F238E27FC236}">
                  <a16:creationId xmlns:a16="http://schemas.microsoft.com/office/drawing/2014/main" id="{62616FA6-D4C9-4C63-AEFF-B2E8C04228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8">
              <a:extLst>
                <a:ext uri="{FF2B5EF4-FFF2-40B4-BE49-F238E27FC236}">
                  <a16:creationId xmlns:a16="http://schemas.microsoft.com/office/drawing/2014/main" id="{D0AE0320-EB96-405D-863C-988E89A40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9">
              <a:extLst>
                <a:ext uri="{FF2B5EF4-FFF2-40B4-BE49-F238E27FC236}">
                  <a16:creationId xmlns:a16="http://schemas.microsoft.com/office/drawing/2014/main" id="{406D674D-737D-44B6-9D69-EB5B637DBE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0">
              <a:extLst>
                <a:ext uri="{FF2B5EF4-FFF2-40B4-BE49-F238E27FC236}">
                  <a16:creationId xmlns:a16="http://schemas.microsoft.com/office/drawing/2014/main" id="{1500A74E-627B-4D9D-8314-83061B6545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1">
              <a:extLst>
                <a:ext uri="{FF2B5EF4-FFF2-40B4-BE49-F238E27FC236}">
                  <a16:creationId xmlns:a16="http://schemas.microsoft.com/office/drawing/2014/main" id="{AA534AFE-CE81-4FD4-883C-B177FB338B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2">
              <a:extLst>
                <a:ext uri="{FF2B5EF4-FFF2-40B4-BE49-F238E27FC236}">
                  <a16:creationId xmlns:a16="http://schemas.microsoft.com/office/drawing/2014/main" id="{EA2AB793-D30F-40CD-AD70-0F8DDB265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3">
              <a:extLst>
                <a:ext uri="{FF2B5EF4-FFF2-40B4-BE49-F238E27FC236}">
                  <a16:creationId xmlns:a16="http://schemas.microsoft.com/office/drawing/2014/main" id="{408830BC-0F82-4789-9AA7-8C47B06EC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4">
              <a:extLst>
                <a:ext uri="{FF2B5EF4-FFF2-40B4-BE49-F238E27FC236}">
                  <a16:creationId xmlns:a16="http://schemas.microsoft.com/office/drawing/2014/main" id="{D5B45203-500C-46E6-A6B2-2340E1E8F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5">
              <a:extLst>
                <a:ext uri="{FF2B5EF4-FFF2-40B4-BE49-F238E27FC236}">
                  <a16:creationId xmlns:a16="http://schemas.microsoft.com/office/drawing/2014/main" id="{23F06B41-6B08-444A-A5AE-604973C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6">
              <a:extLst>
                <a:ext uri="{FF2B5EF4-FFF2-40B4-BE49-F238E27FC236}">
                  <a16:creationId xmlns:a16="http://schemas.microsoft.com/office/drawing/2014/main" id="{BF3C1C96-DB89-41CB-B73D-A7757C8613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7">
              <a:extLst>
                <a:ext uri="{FF2B5EF4-FFF2-40B4-BE49-F238E27FC236}">
                  <a16:creationId xmlns:a16="http://schemas.microsoft.com/office/drawing/2014/main" id="{7A3778E8-F4AC-4778-8120-F84AB5822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8">
              <a:extLst>
                <a:ext uri="{FF2B5EF4-FFF2-40B4-BE49-F238E27FC236}">
                  <a16:creationId xmlns:a16="http://schemas.microsoft.com/office/drawing/2014/main" id="{943B6DC5-4AF1-49B7-80A9-10ADFB4253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9">
              <a:extLst>
                <a:ext uri="{FF2B5EF4-FFF2-40B4-BE49-F238E27FC236}">
                  <a16:creationId xmlns:a16="http://schemas.microsoft.com/office/drawing/2014/main" id="{CA73A884-DEFD-4B91-9A9A-CEF8F9653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20">
              <a:extLst>
                <a:ext uri="{FF2B5EF4-FFF2-40B4-BE49-F238E27FC236}">
                  <a16:creationId xmlns:a16="http://schemas.microsoft.com/office/drawing/2014/main" id="{7DA3F2BA-29F8-45F8-A636-967C55CE9B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1">
              <a:extLst>
                <a:ext uri="{FF2B5EF4-FFF2-40B4-BE49-F238E27FC236}">
                  <a16:creationId xmlns:a16="http://schemas.microsoft.com/office/drawing/2014/main" id="{76B3E435-5F57-4766-A6DB-3DFBE16D7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22">
              <a:extLst>
                <a:ext uri="{FF2B5EF4-FFF2-40B4-BE49-F238E27FC236}">
                  <a16:creationId xmlns:a16="http://schemas.microsoft.com/office/drawing/2014/main" id="{A4F483F5-C822-499C-891D-D47C7D2BB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23">
              <a:extLst>
                <a:ext uri="{FF2B5EF4-FFF2-40B4-BE49-F238E27FC236}">
                  <a16:creationId xmlns:a16="http://schemas.microsoft.com/office/drawing/2014/main" id="{BAEAE07B-06A9-4BCB-B891-E450DCB06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24">
              <a:extLst>
                <a:ext uri="{FF2B5EF4-FFF2-40B4-BE49-F238E27FC236}">
                  <a16:creationId xmlns:a16="http://schemas.microsoft.com/office/drawing/2014/main" id="{7F38C272-92A3-4C6E-BB36-F20F29AE30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25">
              <a:extLst>
                <a:ext uri="{FF2B5EF4-FFF2-40B4-BE49-F238E27FC236}">
                  <a16:creationId xmlns:a16="http://schemas.microsoft.com/office/drawing/2014/main" id="{D851ECF0-59E8-4000-A645-747DAC4584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82F59DE-4825-4D59-8E20-C7941E32C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7" y="795527"/>
            <a:ext cx="10488547" cy="1190912"/>
          </a:xfrm>
        </p:spPr>
        <p:txBody>
          <a:bodyPr>
            <a:normAutofit/>
          </a:bodyPr>
          <a:lstStyle/>
          <a:p>
            <a:r>
              <a:rPr lang="en-US" sz="2400" b="1">
                <a:solidFill>
                  <a:schemeClr val="tx2"/>
                </a:solidFill>
                <a:latin typeface="Calibri"/>
                <a:cs typeface="Calibri Light"/>
              </a:rPr>
              <a:t>Summary</a:t>
            </a:r>
            <a:br>
              <a:rPr lang="en-US" sz="1900">
                <a:latin typeface="Calibri"/>
                <a:cs typeface="Calibri Light"/>
              </a:rPr>
            </a:br>
            <a:r>
              <a:rPr lang="en-US" sz="1800">
                <a:solidFill>
                  <a:schemeClr val="tx2"/>
                </a:solidFill>
                <a:latin typeface="Calibri"/>
                <a:cs typeface="Calibri Light"/>
              </a:rPr>
              <a:t>The Emerald Crown Trail (ECT) is a proposed pedestrian/cycling trail that will connect San Marcos, Kyle, and Buda</a:t>
            </a:r>
            <a:endParaRPr lang="en-US" sz="1800">
              <a:solidFill>
                <a:schemeClr val="tx2"/>
              </a:solidFill>
              <a:latin typeface="Calibri"/>
              <a:cs typeface="Calibri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E972DE0D-2E53-4159-ABD3-C60152426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030" y="2250281"/>
            <a:ext cx="4959318" cy="3678237"/>
          </a:xfrm>
          <a:prstGeom prst="rect">
            <a:avLst/>
          </a:prstGeom>
          <a:solidFill>
            <a:schemeClr val="bg1"/>
          </a:solidFill>
          <a:ln w="19050">
            <a:solidFill>
              <a:srgbClr val="7ED26D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 descr="Map&#10;&#10;Description automatically generated">
            <a:extLst>
              <a:ext uri="{FF2B5EF4-FFF2-40B4-BE49-F238E27FC236}">
                <a16:creationId xmlns:a16="http://schemas.microsoft.com/office/drawing/2014/main" id="{539A318D-0278-4794-9915-AACF3D81B3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6" r="572" b="2"/>
          <a:stretch/>
        </p:blipFill>
        <p:spPr>
          <a:xfrm>
            <a:off x="1103257" y="2416047"/>
            <a:ext cx="4626864" cy="3346704"/>
          </a:xfrm>
          <a:prstGeom prst="rect">
            <a:avLst/>
          </a:prstGeom>
          <a:ln w="12700"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9DD22-BF47-4584-AAB9-CF032C9E6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0703" y="2228850"/>
            <a:ext cx="5028928" cy="3699669"/>
          </a:xfrm>
        </p:spPr>
        <p:txBody>
          <a:bodyPr>
            <a:normAutofit/>
          </a:bodyPr>
          <a:lstStyle/>
          <a:p>
            <a:pPr marL="0" indent="0">
              <a:buClr>
                <a:srgbClr val="7ED26D"/>
              </a:buClr>
              <a:buNone/>
            </a:pPr>
            <a:r>
              <a:rPr lang="en-US" b="1">
                <a:latin typeface="Calibri"/>
                <a:cs typeface="Calibri"/>
              </a:rPr>
              <a:t>Purpose</a:t>
            </a:r>
          </a:p>
          <a:p>
            <a:pPr marL="0" indent="0">
              <a:buClr>
                <a:srgbClr val="7ED26D"/>
              </a:buClr>
              <a:buNone/>
            </a:pPr>
            <a:r>
              <a:rPr lang="en-US">
                <a:latin typeface="Calibri"/>
                <a:cs typeface="Calibri"/>
              </a:rPr>
              <a:t>To compile data into a publicly-accessible web map displaying the development status of the Emerald Crown Trail, as well as trailhead information and other useful attributes. This will serve as a useful reference for both the public and ECT work group, as well as kindle community interest</a:t>
            </a:r>
          </a:p>
        </p:txBody>
      </p:sp>
    </p:spTree>
    <p:extLst>
      <p:ext uri="{BB962C8B-B14F-4D97-AF65-F5344CB8AC3E}">
        <p14:creationId xmlns:p14="http://schemas.microsoft.com/office/powerpoint/2010/main" val="3955187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841E3-DF99-4D4F-8E21-2E884F1A1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3171176"/>
            <a:ext cx="3569581" cy="519914"/>
          </a:xfrm>
        </p:spPr>
        <p:txBody>
          <a:bodyPr/>
          <a:lstStyle/>
          <a:p>
            <a:r>
              <a:rPr lang="en-US" sz="4000">
                <a:latin typeface="Calibri"/>
                <a:cs typeface="Calibri Light"/>
              </a:rPr>
              <a:t>Data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C7FD9C44-9BCE-4A9B-9B97-1BCE185865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256882"/>
              </p:ext>
            </p:extLst>
          </p:nvPr>
        </p:nvGraphicFramePr>
        <p:xfrm>
          <a:off x="5160818" y="0"/>
          <a:ext cx="7041282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3547">
                  <a:extLst>
                    <a:ext uri="{9D8B030D-6E8A-4147-A177-3AD203B41FA5}">
                      <a16:colId xmlns:a16="http://schemas.microsoft.com/office/drawing/2014/main" val="2358916763"/>
                    </a:ext>
                  </a:extLst>
                </a:gridCol>
                <a:gridCol w="1173547">
                  <a:extLst>
                    <a:ext uri="{9D8B030D-6E8A-4147-A177-3AD203B41FA5}">
                      <a16:colId xmlns:a16="http://schemas.microsoft.com/office/drawing/2014/main" val="3458090996"/>
                    </a:ext>
                  </a:extLst>
                </a:gridCol>
                <a:gridCol w="1173547">
                  <a:extLst>
                    <a:ext uri="{9D8B030D-6E8A-4147-A177-3AD203B41FA5}">
                      <a16:colId xmlns:a16="http://schemas.microsoft.com/office/drawing/2014/main" val="3956792507"/>
                    </a:ext>
                  </a:extLst>
                </a:gridCol>
                <a:gridCol w="1173547">
                  <a:extLst>
                    <a:ext uri="{9D8B030D-6E8A-4147-A177-3AD203B41FA5}">
                      <a16:colId xmlns:a16="http://schemas.microsoft.com/office/drawing/2014/main" val="3077064979"/>
                    </a:ext>
                  </a:extLst>
                </a:gridCol>
                <a:gridCol w="1173547">
                  <a:extLst>
                    <a:ext uri="{9D8B030D-6E8A-4147-A177-3AD203B41FA5}">
                      <a16:colId xmlns:a16="http://schemas.microsoft.com/office/drawing/2014/main" val="2486354728"/>
                    </a:ext>
                  </a:extLst>
                </a:gridCol>
                <a:gridCol w="1173547">
                  <a:extLst>
                    <a:ext uri="{9D8B030D-6E8A-4147-A177-3AD203B41FA5}">
                      <a16:colId xmlns:a16="http://schemas.microsoft.com/office/drawing/2014/main" val="2412950734"/>
                    </a:ext>
                  </a:extLst>
                </a:gridCol>
              </a:tblGrid>
              <a:tr h="30436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u="none" strike="noStrike">
                          <a:effectLst/>
                          <a:latin typeface="Calibri"/>
                        </a:rPr>
                        <a:t>Entity</a:t>
                      </a:r>
                      <a:endParaRPr lang="en-US" sz="1300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u="none" strike="noStrike">
                          <a:effectLst/>
                          <a:latin typeface="Calibri"/>
                        </a:rPr>
                        <a:t>Attributes</a:t>
                      </a:r>
                      <a:endParaRPr lang="en-US" sz="1300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u="none" strike="noStrike">
                          <a:effectLst/>
                          <a:latin typeface="Calibri"/>
                        </a:rPr>
                        <a:t>Spatial Object</a:t>
                      </a:r>
                      <a:endParaRPr lang="en-US" sz="1300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u="none" strike="noStrike">
                          <a:effectLst/>
                          <a:latin typeface="Calibri"/>
                        </a:rPr>
                        <a:t>Status</a:t>
                      </a:r>
                      <a:endParaRPr lang="en-US" sz="1300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u="none" strike="noStrike">
                          <a:effectLst/>
                          <a:latin typeface="Calibri"/>
                        </a:rPr>
                        <a:t>Source</a:t>
                      </a:r>
                      <a:endParaRPr lang="en-US" sz="1300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u="none" strike="noStrike">
                          <a:effectLst/>
                          <a:latin typeface="Calibri"/>
                        </a:rPr>
                        <a:t>Year</a:t>
                      </a:r>
                      <a:endParaRPr lang="en-US" sz="1300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830495450"/>
                  </a:ext>
                </a:extLst>
              </a:tr>
              <a:tr h="46742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Road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Roads by location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lines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available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SMGA box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2016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636697925"/>
                  </a:ext>
                </a:extLst>
              </a:tr>
              <a:tr h="46742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Trail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Trail by segments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lines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available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SMGA box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2020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647805165"/>
                  </a:ext>
                </a:extLst>
              </a:tr>
              <a:tr h="29349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Park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Parks in cities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polygon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available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SMGA box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2017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614262063"/>
                  </a:ext>
                </a:extLst>
              </a:tr>
              <a:tr h="47829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Land Parcels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Land parcel lots by cities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polygons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available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SMGA box / City of San Marcos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1200" b="1">
                          <a:effectLst/>
                          <a:latin typeface="Calibri"/>
                        </a:rPr>
                      </a:br>
                      <a:r>
                        <a:rPr lang="en-US" sz="1200" b="1" u="none" strike="noStrike">
                          <a:effectLst/>
                          <a:latin typeface="Calibri"/>
                        </a:rPr>
                        <a:t>2017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632358685"/>
                  </a:ext>
                </a:extLst>
              </a:tr>
              <a:tr h="46742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Hays County DEM Raster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Elevation Data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raster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available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SMGA box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2016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54013453"/>
                  </a:ext>
                </a:extLst>
              </a:tr>
              <a:tr h="46742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ESRI satellite imagery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Satellite imagery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raster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available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ESRI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2020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649324151"/>
                  </a:ext>
                </a:extLst>
              </a:tr>
              <a:tr h="46742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LCLU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Land cover and land use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polygon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available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SMGA box / TNRIS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2003, 2016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843191150"/>
                  </a:ext>
                </a:extLst>
              </a:tr>
              <a:tr h="46742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San Marcos Trails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Trail network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line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available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SMGA box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2017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4149039138"/>
                  </a:ext>
                </a:extLst>
              </a:tr>
              <a:tr h="29349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Kyle Trails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Trail network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line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available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SMGA box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2017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71153672"/>
                  </a:ext>
                </a:extLst>
              </a:tr>
              <a:tr h="29349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Buda Trails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Trail network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line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available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SMGA box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2017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713467750"/>
                  </a:ext>
                </a:extLst>
              </a:tr>
              <a:tr h="46742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Area of Interest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General area of interest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polygon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available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SMGA box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2017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403444122"/>
                  </a:ext>
                </a:extLst>
              </a:tr>
              <a:tr h="46742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City Limits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City limits by cities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polygon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available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SMGA box / TXDOT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2017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196842985"/>
                  </a:ext>
                </a:extLst>
              </a:tr>
              <a:tr h="46742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Jurisdiction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Territorial jurisdiction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polygon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available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SMGA box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2017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832585379"/>
                  </a:ext>
                </a:extLst>
              </a:tr>
              <a:tr h="64134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Low Water Crossings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Low water crossing in the area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point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available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SMGA box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>
                          <a:effectLst/>
                          <a:latin typeface="Calibri"/>
                        </a:rPr>
                        <a:t>2016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3176872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0318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F2EB8-A2BE-4FF0-AF8E-E684E4A12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580626"/>
            <a:ext cx="3501197" cy="1223298"/>
          </a:xfrm>
        </p:spPr>
        <p:txBody>
          <a:bodyPr/>
          <a:lstStyle/>
          <a:p>
            <a:r>
              <a:rPr lang="en-US" sz="4000">
                <a:latin typeface="Calibri"/>
                <a:cs typeface="Calibri Light"/>
              </a:rPr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69375-07A9-4CF0-96B4-A3D09E691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/>
                <a:ea typeface="+mn-lt"/>
                <a:cs typeface="+mn-lt"/>
              </a:rPr>
              <a:t>Extensive data management with ArcGIS Pro to make the existing maps accurate and professional</a:t>
            </a:r>
            <a:endParaRPr lang="en-US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ea typeface="+mn-lt"/>
                <a:cs typeface="+mn-lt"/>
              </a:rPr>
              <a:t>Fix any inconsistency within the current data that was provided for us, look at verbal descriptions of the trails and match up incompatible shape files</a:t>
            </a:r>
            <a:endParaRPr lang="en-US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ea typeface="+mn-lt"/>
                <a:cs typeface="+mn-lt"/>
              </a:rPr>
              <a:t>Cross-reference ECT master plan  and city trail and transportation plans to ascertain development status </a:t>
            </a:r>
          </a:p>
          <a:p>
            <a:r>
              <a:rPr lang="en-US" dirty="0">
                <a:latin typeface="Calibri"/>
                <a:ea typeface="+mn-lt"/>
                <a:cs typeface="+mn-lt"/>
              </a:rPr>
              <a:t>Utilization of Esri App builder to make the maps easily accessible and readable, Whether that be through interactivity or cleanliness of the map layouts.</a:t>
            </a:r>
            <a:endParaRPr lang="en-US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ea typeface="+mn-lt"/>
                <a:cs typeface="+mn-lt"/>
              </a:rPr>
              <a:t>Analysis of trail difficulty with the data provided if time allows for it</a:t>
            </a:r>
          </a:p>
          <a:p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5878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32E1D130-149E-43D5-BC05-60FA5A1F70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832" y="712930"/>
            <a:ext cx="6514111" cy="565730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B5A529-A349-4C17-943D-15931859055C}"/>
              </a:ext>
            </a:extLst>
          </p:cNvPr>
          <p:cNvSpPr txBox="1"/>
          <p:nvPr/>
        </p:nvSpPr>
        <p:spPr>
          <a:xfrm>
            <a:off x="6809766" y="3126517"/>
            <a:ext cx="504899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Ex: When it comes to inconsistency within our data the ETC final trail plan</a:t>
            </a:r>
            <a:r>
              <a:rPr lang="en-US">
                <a:latin typeface="Calibri"/>
                <a:cs typeface="Calibri"/>
              </a:rPr>
              <a:t> does not line up with</a:t>
            </a:r>
            <a:r>
              <a:rPr lang="en-US" dirty="0">
                <a:latin typeface="Calibri"/>
                <a:cs typeface="Calibri"/>
              </a:rPr>
              <a:t> the current trail files </a:t>
            </a:r>
            <a:r>
              <a:rPr lang="en-US">
                <a:latin typeface="Calibri"/>
                <a:cs typeface="Calibri"/>
              </a:rPr>
              <a:t>in Kyle and San Marcos, especially around </a:t>
            </a:r>
            <a:r>
              <a:rPr lang="en-US" dirty="0">
                <a:latin typeface="Calibri"/>
                <a:cs typeface="Calibri"/>
              </a:rPr>
              <a:t>Five Mile Dam</a:t>
            </a:r>
            <a:r>
              <a:rPr lang="en-US">
                <a:latin typeface="Calibri"/>
                <a:cs typeface="Calibri"/>
              </a:rPr>
              <a:t> 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2845B2-874F-4272-9B8A-A9484AC1C5EA}"/>
              </a:ext>
            </a:extLst>
          </p:cNvPr>
          <p:cNvSpPr txBox="1"/>
          <p:nvPr/>
        </p:nvSpPr>
        <p:spPr>
          <a:xfrm>
            <a:off x="6812885" y="2385800"/>
            <a:ext cx="346561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"/>
                <a:cs typeface="Calibri"/>
              </a:rPr>
              <a:t>Methodology Cont.</a:t>
            </a:r>
            <a:r>
              <a:rPr lang="en-US" sz="2400">
                <a:latin typeface="Calibri"/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620995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F0581-B862-4CB8-9C29-7B6A263D4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 Light"/>
              </a:rPr>
              <a:t>Final Deliverables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72766-8B89-4236-840A-242BD752D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Publicly-accessible web map displaying development status of the Emerald Crown Trail, as well as trailhead info, and other useful attributes</a:t>
            </a:r>
          </a:p>
          <a:p>
            <a:r>
              <a:rPr lang="en-US">
                <a:latin typeface="Calibri"/>
                <a:cs typeface="Calibri"/>
              </a:rPr>
              <a:t>Documentation of methods and processes used for the project</a:t>
            </a:r>
          </a:p>
          <a:p>
            <a:r>
              <a:rPr lang="en-US">
                <a:latin typeface="Calibri"/>
                <a:cs typeface="Calibri"/>
              </a:rPr>
              <a:t>ESRI project file</a:t>
            </a:r>
          </a:p>
        </p:txBody>
      </p:sp>
    </p:spTree>
    <p:extLst>
      <p:ext uri="{BB962C8B-B14F-4D97-AF65-F5344CB8AC3E}">
        <p14:creationId xmlns:p14="http://schemas.microsoft.com/office/powerpoint/2010/main" val="623239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33481-1490-4007-ACA8-36A16227A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 Light"/>
              </a:rPr>
              <a:t>Budget</a:t>
            </a:r>
            <a:endParaRPr lang="en-US">
              <a:latin typeface="Calibri"/>
            </a:endParaRPr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DF6E852A-8B74-4CB9-AD86-CB9EC7BFED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1081339"/>
              </p:ext>
            </p:extLst>
          </p:nvPr>
        </p:nvGraphicFramePr>
        <p:xfrm>
          <a:off x="5099050" y="346075"/>
          <a:ext cx="6281729" cy="276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3718">
                  <a:extLst>
                    <a:ext uri="{9D8B030D-6E8A-4147-A177-3AD203B41FA5}">
                      <a16:colId xmlns:a16="http://schemas.microsoft.com/office/drawing/2014/main" val="3715346413"/>
                    </a:ext>
                  </a:extLst>
                </a:gridCol>
                <a:gridCol w="1309687">
                  <a:extLst>
                    <a:ext uri="{9D8B030D-6E8A-4147-A177-3AD203B41FA5}">
                      <a16:colId xmlns:a16="http://schemas.microsoft.com/office/drawing/2014/main" val="2977479724"/>
                    </a:ext>
                  </a:extLst>
                </a:gridCol>
                <a:gridCol w="1888324">
                  <a:extLst>
                    <a:ext uri="{9D8B030D-6E8A-4147-A177-3AD203B41FA5}">
                      <a16:colId xmlns:a16="http://schemas.microsoft.com/office/drawing/2014/main" val="18693797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Calibri"/>
                        </a:rPr>
                        <a:t>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6742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Calibri"/>
                        </a:rPr>
                        <a:t>Data Collection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alibri"/>
                        </a:rPr>
                        <a:t>147 hrs.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alibri"/>
                        </a:rPr>
                        <a:t>$3,601.50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5530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Calibri"/>
                        </a:rPr>
                        <a:t>Pre-Processing Data and Manipulation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alibri"/>
                        </a:rPr>
                        <a:t>126 hrs.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alibri"/>
                        </a:rPr>
                        <a:t>$3,087.00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046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Calibri"/>
                        </a:rPr>
                        <a:t>Data Analysis and Interpretation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alibri"/>
                        </a:rPr>
                        <a:t>105 hrs.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alibri"/>
                        </a:rPr>
                        <a:t>$2,572.50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9646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Calibri"/>
                        </a:rPr>
                        <a:t>System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alibri"/>
                        </a:rPr>
                        <a:t>96 hrs.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alibri"/>
                        </a:rPr>
                        <a:t>$2,172.00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1900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Calibri"/>
                        </a:rPr>
                        <a:t>Website 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alibri"/>
                        </a:rPr>
                        <a:t>24 hrs.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alibri"/>
                        </a:rPr>
                        <a:t>$600.00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4014567"/>
                  </a:ext>
                </a:extLst>
              </a:tr>
            </a:tbl>
          </a:graphicData>
        </a:graphic>
      </p:graphicFrame>
      <p:graphicFrame>
        <p:nvGraphicFramePr>
          <p:cNvPr id="17" name="Table 14">
            <a:extLst>
              <a:ext uri="{FF2B5EF4-FFF2-40B4-BE49-F238E27FC236}">
                <a16:creationId xmlns:a16="http://schemas.microsoft.com/office/drawing/2014/main" id="{D965A242-762E-47E4-A6B9-27590F07EB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4293536"/>
              </p:ext>
            </p:extLst>
          </p:nvPr>
        </p:nvGraphicFramePr>
        <p:xfrm>
          <a:off x="5108575" y="3165475"/>
          <a:ext cx="6281735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3718">
                  <a:extLst>
                    <a:ext uri="{9D8B030D-6E8A-4147-A177-3AD203B41FA5}">
                      <a16:colId xmlns:a16="http://schemas.microsoft.com/office/drawing/2014/main" val="3715346413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2977479724"/>
                    </a:ext>
                  </a:extLst>
                </a:gridCol>
                <a:gridCol w="1864517">
                  <a:extLst>
                    <a:ext uri="{9D8B030D-6E8A-4147-A177-3AD203B41FA5}">
                      <a16:colId xmlns:a16="http://schemas.microsoft.com/office/drawing/2014/main" val="18693797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Calibri"/>
                        </a:rPr>
                        <a:t>Software and Supplies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6742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latin typeface="Calibri"/>
                        </a:rPr>
                        <a:t>Software Licensing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latin typeface="Calibri"/>
                        </a:rPr>
                        <a:t>240 hrs.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latin typeface="Calibri"/>
                        </a:rPr>
                        <a:t>$1,370.40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5530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latin typeface="Calibri"/>
                        </a:rPr>
                        <a:t>Workstations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alibri"/>
                        </a:rPr>
                        <a:t>3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latin typeface="Calibri"/>
                        </a:rPr>
                        <a:t>$4,320.00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046771"/>
                  </a:ext>
                </a:extLst>
              </a:tr>
            </a:tbl>
          </a:graphicData>
        </a:graphic>
      </p:graphicFrame>
      <p:graphicFrame>
        <p:nvGraphicFramePr>
          <p:cNvPr id="18" name="Table 14">
            <a:extLst>
              <a:ext uri="{FF2B5EF4-FFF2-40B4-BE49-F238E27FC236}">
                <a16:creationId xmlns:a16="http://schemas.microsoft.com/office/drawing/2014/main" id="{5F9638E3-6B45-46FB-B831-1709274927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3806899"/>
              </p:ext>
            </p:extLst>
          </p:nvPr>
        </p:nvGraphicFramePr>
        <p:xfrm>
          <a:off x="5108574" y="4413249"/>
          <a:ext cx="6281733" cy="1483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3718">
                  <a:extLst>
                    <a:ext uri="{9D8B030D-6E8A-4147-A177-3AD203B41FA5}">
                      <a16:colId xmlns:a16="http://schemas.microsoft.com/office/drawing/2014/main" val="3715346413"/>
                    </a:ext>
                  </a:extLst>
                </a:gridCol>
                <a:gridCol w="1369218">
                  <a:extLst>
                    <a:ext uri="{9D8B030D-6E8A-4147-A177-3AD203B41FA5}">
                      <a16:colId xmlns:a16="http://schemas.microsoft.com/office/drawing/2014/main" val="2977479724"/>
                    </a:ext>
                  </a:extLst>
                </a:gridCol>
                <a:gridCol w="1828797">
                  <a:extLst>
                    <a:ext uri="{9D8B030D-6E8A-4147-A177-3AD203B41FA5}">
                      <a16:colId xmlns:a16="http://schemas.microsoft.com/office/drawing/2014/main" val="18693797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Calibri"/>
                        </a:rPr>
                        <a:t>Totals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6742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latin typeface="Calibri"/>
                        </a:rPr>
                        <a:t>Services Subtotal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latin typeface="Calibri"/>
                        </a:rPr>
                        <a:t>498 hrs.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latin typeface="Calibri"/>
                        </a:rPr>
                        <a:t>$12,573.00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5530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latin typeface="Calibri"/>
                        </a:rPr>
                        <a:t>Software and Supplies Subtotal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latin typeface="Calibri"/>
                        </a:rPr>
                        <a:t>$5,690.40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046771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u="sng">
                          <a:latin typeface="Calibri"/>
                        </a:rPr>
                        <a:t>Total Cost</a:t>
                      </a:r>
                      <a:endParaRPr lang="en-US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u="sng">
                          <a:latin typeface="Calibri"/>
                        </a:rPr>
                        <a:t>$18,263.40</a:t>
                      </a:r>
                      <a:endParaRPr lang="en-US">
                        <a:latin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17831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3032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BFFE-6CE6-4DE3-9BCE-BDA67E24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637776"/>
            <a:ext cx="3501197" cy="1223298"/>
          </a:xfrm>
        </p:spPr>
        <p:txBody>
          <a:bodyPr/>
          <a:lstStyle/>
          <a:p>
            <a:r>
              <a:rPr lang="en-US" sz="4000">
                <a:latin typeface="Calibri"/>
                <a:cs typeface="Calibri Light"/>
              </a:rPr>
              <a:t>Timeline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8A0609B-4223-489A-84DC-E49BDC25D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January 27th - March 2nd: Data Collection</a:t>
            </a:r>
          </a:p>
          <a:p>
            <a:r>
              <a:rPr lang="en-US">
                <a:latin typeface="Calibri"/>
                <a:ea typeface="+mn-lt"/>
                <a:cs typeface="+mn-lt"/>
              </a:rPr>
              <a:t>March 3- March 24: Data Preprocessing</a:t>
            </a:r>
          </a:p>
          <a:p>
            <a:r>
              <a:rPr lang="en-US">
                <a:latin typeface="Calibri"/>
                <a:ea typeface="+mn-lt"/>
                <a:cs typeface="+mn-lt"/>
              </a:rPr>
              <a:t>March 24- April 9th: Data Processing/Analysis</a:t>
            </a:r>
          </a:p>
          <a:p>
            <a:r>
              <a:rPr lang="en-US">
                <a:latin typeface="Calibri"/>
                <a:ea typeface="+mn-lt"/>
                <a:cs typeface="+mn-lt"/>
              </a:rPr>
              <a:t>April 12th- April 30th: Web Map Development</a:t>
            </a:r>
          </a:p>
          <a:p>
            <a:r>
              <a:rPr lang="en-US">
                <a:latin typeface="Calibri"/>
                <a:cs typeface="Calibri"/>
              </a:rPr>
              <a:t>May 3rd: Final Presentation</a:t>
            </a:r>
          </a:p>
        </p:txBody>
      </p:sp>
    </p:spTree>
    <p:extLst>
      <p:ext uri="{BB962C8B-B14F-4D97-AF65-F5344CB8AC3E}">
        <p14:creationId xmlns:p14="http://schemas.microsoft.com/office/powerpoint/2010/main" val="3073182015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78C30D"/>
      </a:accent1>
      <a:accent2>
        <a:srgbClr val="099B62"/>
      </a:accent2>
      <a:accent3>
        <a:srgbClr val="21CFDF"/>
      </a:accent3>
      <a:accent4>
        <a:srgbClr val="179FDF"/>
      </a:accent4>
      <a:accent5>
        <a:srgbClr val="E75710"/>
      </a:accent5>
      <a:accent6>
        <a:srgbClr val="F89C19"/>
      </a:accent6>
      <a:hlink>
        <a:srgbClr val="7CDE25"/>
      </a:hlink>
      <a:folHlink>
        <a:srgbClr val="BCE8A8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C0EF0781-FB17-4F1F-B3B1-699933968C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Application>Microsoft Office PowerPoint</Application>
  <PresentationFormat>Widescreen</PresentationFormat>
  <Slides>10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Atlas</vt:lpstr>
      <vt:lpstr>PowerPoint Presentation</vt:lpstr>
      <vt:lpstr>Outline</vt:lpstr>
      <vt:lpstr>Summary The Emerald Crown Trail (ECT) is a proposed pedestrian/cycling trail that will connect San Marcos, Kyle, and Buda</vt:lpstr>
      <vt:lpstr>Data</vt:lpstr>
      <vt:lpstr>Methodology</vt:lpstr>
      <vt:lpstr>PowerPoint Presentation</vt:lpstr>
      <vt:lpstr>Final Deliverables</vt:lpstr>
      <vt:lpstr>Budget</vt:lpstr>
      <vt:lpstr>Timeline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559</cp:revision>
  <dcterms:created xsi:type="dcterms:W3CDTF">2021-02-24T17:30:17Z</dcterms:created>
  <dcterms:modified xsi:type="dcterms:W3CDTF">2021-03-02T16:43:19Z</dcterms:modified>
</cp:coreProperties>
</file>