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96" r:id="rId1"/>
  </p:sldMasterIdLst>
  <p:sldIdLst>
    <p:sldId id="260" r:id="rId2"/>
    <p:sldId id="268" r:id="rId3"/>
    <p:sldId id="261" r:id="rId4"/>
    <p:sldId id="270" r:id="rId5"/>
    <p:sldId id="258" r:id="rId6"/>
    <p:sldId id="276" r:id="rId7"/>
    <p:sldId id="271" r:id="rId8"/>
    <p:sldId id="277" r:id="rId9"/>
    <p:sldId id="273" r:id="rId10"/>
    <p:sldId id="272" r:id="rId11"/>
    <p:sldId id="265" r:id="rId12"/>
    <p:sldId id="269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0000000-0000-0000-0000-000000000000}" v="5952" dt="2021-04-28T14:38:15.575"/>
    <p1510:client id="{1F4028D4-6BD4-E3E6-EB30-9FDBBDE6F7C2}" v="410" dt="2021-03-01T03:46:04.662"/>
    <p1510:client id="{2416551C-BC17-820F-3570-A8BFE4F97D9F}" v="2096" dt="2021-03-01T01:48:29.021"/>
    <p1510:client id="{2F43A76B-6486-06A7-B9BD-9927E510BBA3}" v="754" dt="2021-03-29T17:10:08.547"/>
    <p1510:client id="{3BAC750C-F38C-9933-4C1F-C17A6CAA52AC}" v="1048" dt="2021-03-01T18:16:04.285"/>
    <p1510:client id="{3DE9484B-0700-3DFA-A412-9CB0A1B8A754}" v="42" dt="2021-04-28T16:51:36.412"/>
    <p1510:client id="{43346B93-9297-2D10-7FFC-C38525C170EB}" v="874" dt="2021-04-28T16:52:58.692"/>
    <p1510:client id="{5407B99F-0010-B000-F059-74B036901173}" v="14" dt="2021-03-29T14:00:41.819"/>
    <p1510:client id="{5C3E8F43-3A96-C8E6-4C5D-538929DFDAA3}" v="2" dt="2021-04-05T16:22:47.802"/>
    <p1510:client id="{5EE3AF9F-90E5-B000-D28E-50B863E6C36F}" v="10" dt="2021-03-01T04:26:51.411"/>
    <p1510:client id="{635ED8AE-345D-E2E2-1E1B-CDCD56CEC473}" v="662" dt="2021-03-29T17:17:42.021"/>
    <p1510:client id="{6C1E5115-B786-24E4-1E38-64FDA434BC5F}" v="50" dt="2021-04-28T16:55:31.008"/>
    <p1510:client id="{790E6880-23FF-E9A1-62FB-2EB37698A729}" v="1773" dt="2021-04-28T04:15:11.147"/>
    <p1510:client id="{7E6777BC-D5F9-444E-2D7D-C3CFF01F56E0}" v="174" dt="2021-04-28T16:05:23.944"/>
    <p1510:client id="{7EC204B3-05A7-8073-360E-0D13A28C413F}" v="4" dt="2021-04-28T16:52:16.134"/>
    <p1510:client id="{89AB4276-C5C8-4256-931C-9824849384E1}" v="296" dt="2021-04-26T17:38:26.699"/>
    <p1510:client id="{9170F648-F4D2-FF1E-C93F-1CDAE3594CE5}" v="717" dt="2021-03-29T16:43:42.898"/>
    <p1510:client id="{930B9824-35F4-3749-B1E1-84A6019717BC}" v="855" dt="2021-03-01T18:16:31.733"/>
    <p1510:client id="{A6F9A6DB-392A-3B42-0CF1-D6E3D1FED9FA}" v="151" dt="2021-02-24T17:55:30.309"/>
    <p1510:client id="{A8A7AC4D-0E98-4A20-8972-47E6CAEBA704}" v="68" dt="2021-02-24T18:06:53.456"/>
    <p1510:client id="{A9E3AF9F-70F3-B000-D28E-50E96E996D25}" v="20" dt="2021-03-01T04:34:54.728"/>
    <p1510:client id="{C3FDE59E-80DC-3325-BB54-2922912ACB8F}" v="181" dt="2021-03-29T16:35:54.571"/>
    <p1510:client id="{C6DD880A-5A02-F760-5B8E-F7640C2B1731}" v="751" dt="2021-04-28T03:37:49.859"/>
    <p1510:client id="{DB9EF368-A459-1494-4833-33D118F452A0}" v="1948" dt="2021-03-01T18:34:49.817"/>
    <p1510:client id="{E14F1F26-8978-81F6-BCED-D9E6ECE1A66F}" v="43" dt="2021-03-01T18:26:26.128"/>
    <p1510:client id="{E44EE58D-77AA-BD29-6155-75199168A9DD}" v="48" dt="2021-03-01T01:50:49.028"/>
    <p1510:client id="{F10D26A9-573E-7B48-2A8A-F4A2A237723D}" v="77" dt="2021-02-24T18:00:31.70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90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2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3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4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5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6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7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8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1669293" y="1186483"/>
            <a:ext cx="8848345" cy="4477933"/>
            <a:chOff x="1669293" y="1186483"/>
            <a:chExt cx="8848345" cy="4477933"/>
          </a:xfrm>
        </p:grpSpPr>
        <p:sp>
          <p:nvSpPr>
            <p:cNvPr id="39" name="Rectangle 38"/>
            <p:cNvSpPr/>
            <p:nvPr/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9236" y="2075504"/>
            <a:ext cx="8679915" cy="1748729"/>
          </a:xfrm>
        </p:spPr>
        <p:txBody>
          <a:bodyPr bIns="0" anchor="b">
            <a:normAutofit/>
          </a:bodyPr>
          <a:lstStyle>
            <a:lvl1pPr algn="ctr">
              <a:lnSpc>
                <a:spcPct val="80000"/>
              </a:lnSpc>
              <a:defRPr sz="5400" spc="-150"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9237" y="3906266"/>
            <a:ext cx="8673427" cy="1322587"/>
          </a:xfrm>
        </p:spPr>
        <p:txBody>
          <a:bodyPr t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 b="0">
                <a:solidFill>
                  <a:srgbClr val="FFFEFF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 vert="horz" lIns="91440" tIns="45720" rIns="91440" bIns="45720" rtlCol="0" anchor="ctr"/>
          <a:lstStyle>
            <a:lvl1pPr>
              <a:defRPr lang="en-US"/>
            </a:lvl1pPr>
          </a:lstStyle>
          <a:p>
            <a:fld id="{48A87A34-81AB-432B-8DAE-1953F412C126}" type="datetimeFigureOut">
              <a:rPr lang="en-US" dirty="0"/>
              <a:pPr/>
              <a:t>4/28/2021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5130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1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09983" y="794719"/>
            <a:ext cx="6275035" cy="525709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6559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 flipH="1">
            <a:off x="0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7718948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07437" y="2349925"/>
            <a:ext cx="3501195" cy="2456442"/>
          </a:xfrm>
        </p:spPr>
        <p:txBody>
          <a:bodyPr vert="eaVert"/>
          <a:lstStyle>
            <a:lvl1pPr algn="l">
              <a:lnSpc>
                <a:spcPct val="80000"/>
              </a:lnSpc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2747" y="798444"/>
            <a:ext cx="6268622" cy="5257303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4/28/2021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9160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roup 79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81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7" name="Group 26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8" name="Rectangle 27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49925"/>
            <a:ext cx="3498979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8447" y="803186"/>
            <a:ext cx="6281873" cy="5248622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2925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78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3259545" y="1186483"/>
            <a:ext cx="5666145" cy="4477933"/>
            <a:chOff x="3259545" y="1186483"/>
            <a:chExt cx="5666145" cy="4477933"/>
          </a:xfrm>
        </p:grpSpPr>
        <p:sp>
          <p:nvSpPr>
            <p:cNvPr id="99" name="Rectangle 98"/>
            <p:cNvSpPr/>
            <p:nvPr/>
          </p:nvSpPr>
          <p:spPr>
            <a:xfrm>
              <a:off x="3259545" y="1186483"/>
              <a:ext cx="5657881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1" name="Rectangle 100"/>
            <p:cNvSpPr/>
            <p:nvPr/>
          </p:nvSpPr>
          <p:spPr>
            <a:xfrm>
              <a:off x="3259545" y="1991156"/>
              <a:ext cx="5666145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4216" y="2074730"/>
            <a:ext cx="5490224" cy="1689390"/>
          </a:xfrm>
        </p:spPr>
        <p:txBody>
          <a:bodyPr bIns="0" anchor="b">
            <a:normAutofit/>
          </a:bodyPr>
          <a:lstStyle>
            <a:lvl1pPr algn="ctr">
              <a:defRPr sz="4400"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44215" y="3846851"/>
            <a:ext cx="5490223" cy="1383770"/>
          </a:xfrm>
        </p:spPr>
        <p:txBody>
          <a:bodyPr tIns="0"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4/28/2021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5472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3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59" name="Group 58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0" name="Rectangle 59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1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2" name="Rectangle 61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0" y="2339669"/>
            <a:ext cx="3500828" cy="2470065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20878" y="803187"/>
            <a:ext cx="6269591" cy="238265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8447" y="3672162"/>
            <a:ext cx="6272022" cy="238358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4/28/2021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8000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40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9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0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61" name="Group 6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2" name="Rectangle 6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3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4" name="Rectangle 63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1" y="2363915"/>
            <a:ext cx="3500828" cy="2460497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25137" y="803185"/>
            <a:ext cx="6265088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25305" y="1488985"/>
            <a:ext cx="6264350" cy="169685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18653" y="3665887"/>
            <a:ext cx="6264414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18447" y="4351687"/>
            <a:ext cx="6265588" cy="17040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4/28/2021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761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4" name="Group 23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5" name="Rectangle 24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6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9369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4/28/2021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238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5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6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1" name="Group 2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2" name="Rectangle 2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52026"/>
            <a:ext cx="3501197" cy="1223298"/>
          </a:xfrm>
        </p:spPr>
        <p:txBody>
          <a:bodyPr bIns="0" anchor="b">
            <a:noAutofit/>
          </a:bodyPr>
          <a:lstStyle>
            <a:lvl1pPr algn="ctr">
              <a:defRPr sz="3200"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9983" y="802809"/>
            <a:ext cx="6275035" cy="5249940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8631" y="3580186"/>
            <a:ext cx="3501197" cy="1221164"/>
          </a:xfrm>
        </p:spPr>
        <p:txBody>
          <a:bodyPr/>
          <a:lstStyle>
            <a:lvl1pPr marL="0" indent="0" algn="ctr">
              <a:buNone/>
              <a:defRPr sz="16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4125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81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76" name="Group 75"/>
          <p:cNvGrpSpPr/>
          <p:nvPr/>
        </p:nvGrpSpPr>
        <p:grpSpPr>
          <a:xfrm>
            <a:off x="805336" y="1698331"/>
            <a:ext cx="5941540" cy="3470421"/>
            <a:chOff x="805336" y="1698331"/>
            <a:chExt cx="5941540" cy="3470421"/>
          </a:xfrm>
        </p:grpSpPr>
        <p:sp>
          <p:nvSpPr>
            <p:cNvPr id="77" name="Rectangle 76"/>
            <p:cNvSpPr/>
            <p:nvPr/>
          </p:nvSpPr>
          <p:spPr>
            <a:xfrm>
              <a:off x="805336" y="1698331"/>
              <a:ext cx="5941540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8" name="Isosceles Triangle 9"/>
            <p:cNvSpPr/>
            <p:nvPr/>
          </p:nvSpPr>
          <p:spPr>
            <a:xfrm rot="10800000">
              <a:off x="3618113" y="4896349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9" name="Rectangle 78"/>
            <p:cNvSpPr/>
            <p:nvPr/>
          </p:nvSpPr>
          <p:spPr>
            <a:xfrm>
              <a:off x="805336" y="2274403"/>
              <a:ext cx="5941540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43510" y="0"/>
            <a:ext cx="4648490" cy="6858000"/>
          </a:xfrm>
          <a:solidFill>
            <a:schemeClr val="bg1">
              <a:lumMod val="65000"/>
              <a:lumOff val="3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5443" y="2360255"/>
            <a:ext cx="5776646" cy="1178032"/>
          </a:xfrm>
        </p:spPr>
        <p:txBody>
          <a:bodyPr bIns="0" anchor="b">
            <a:normAutofit/>
          </a:bodyPr>
          <a:lstStyle>
            <a:lvl1pPr>
              <a:defRPr sz="3600"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5443" y="3545012"/>
            <a:ext cx="5776646" cy="127419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4/28/2021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5942203" cy="32004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828377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4693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1161" y="2358391"/>
            <a:ext cx="3498667" cy="2456485"/>
          </a:xfrm>
          <a:prstGeom prst="rect">
            <a:avLst/>
          </a:prstGeom>
        </p:spPr>
        <p:txBody>
          <a:bodyPr vert="horz" lIns="228600" tIns="228600" rIns="228600" bIns="22860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34982" y="794719"/>
            <a:ext cx="5950036" cy="52570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6</a:t>
            </a:r>
          </a:p>
          <a:p>
            <a:pPr lvl="6"/>
            <a:r>
              <a:rPr lang="en-US"/>
              <a:t>7</a:t>
            </a:r>
          </a:p>
          <a:p>
            <a:pPr lvl="7"/>
            <a:r>
              <a:rPr lang="en-US"/>
              <a:t>8</a:t>
            </a:r>
          </a:p>
          <a:p>
            <a:pPr lvl="8"/>
            <a:r>
              <a:rPr lang="en-US"/>
              <a:t>9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4672" y="320040"/>
            <a:ext cx="36576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4/28/2021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4672" y="6227064"/>
            <a:ext cx="10588752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320040"/>
            <a:ext cx="9144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279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lnSpc>
          <a:spcPct val="85000"/>
        </a:lnSpc>
        <a:spcBef>
          <a:spcPct val="0"/>
        </a:spcBef>
        <a:buNone/>
        <a:defRPr sz="4000" b="0" i="0" kern="1200" cap="none" spc="-15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txst.maps.arcgis.com/apps/webappviewer/index.html?id=f921d496492542cabc46720483c8a167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B55196D0-95AD-4497-84D1-430C6EBB25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DDA3D29-E716-4F33-AB4C-8ED10BB364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5D79944B-9254-4463-AD5B-36257D494A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8DDA31B6-BB0C-47FB-B78E-A35B59D8B0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B460420D-1A32-4F29-8E6A-0BF0E3A59D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5744D7E2-E0C1-445D-81C0-6C9E382D52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5CE3C75D-E7AA-450E-AE72-A8F8660AC1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4E82641D-7380-4EBC-A0B4-A21F9B7032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06D3136D-2941-41F5-9CA6-0CD6378DBC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" name="Freeform 12">
              <a:extLst>
                <a:ext uri="{FF2B5EF4-FFF2-40B4-BE49-F238E27FC236}">
                  <a16:creationId xmlns:a16="http://schemas.microsoft.com/office/drawing/2014/main" id="{459DAFD1-A8B5-4AF5-BBC4-82DBC67B68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13">
              <a:extLst>
                <a:ext uri="{FF2B5EF4-FFF2-40B4-BE49-F238E27FC236}">
                  <a16:creationId xmlns:a16="http://schemas.microsoft.com/office/drawing/2014/main" id="{73B5597B-C549-4923-9582-01359B7ED1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14">
              <a:extLst>
                <a:ext uri="{FF2B5EF4-FFF2-40B4-BE49-F238E27FC236}">
                  <a16:creationId xmlns:a16="http://schemas.microsoft.com/office/drawing/2014/main" id="{484FB59A-C29A-4BC3-AED4-5CBDEEBF88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15">
              <a:extLst>
                <a:ext uri="{FF2B5EF4-FFF2-40B4-BE49-F238E27FC236}">
                  <a16:creationId xmlns:a16="http://schemas.microsoft.com/office/drawing/2014/main" id="{3E875A1F-55ED-4D78-BFCD-DEAB4B1F27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16">
              <a:extLst>
                <a:ext uri="{FF2B5EF4-FFF2-40B4-BE49-F238E27FC236}">
                  <a16:creationId xmlns:a16="http://schemas.microsoft.com/office/drawing/2014/main" id="{1AF6A9C4-B5C0-45CF-BEA4-E5E138FB57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7">
              <a:extLst>
                <a:ext uri="{FF2B5EF4-FFF2-40B4-BE49-F238E27FC236}">
                  <a16:creationId xmlns:a16="http://schemas.microsoft.com/office/drawing/2014/main" id="{B7A35A07-8906-46C9-A385-386C890B42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8">
              <a:extLst>
                <a:ext uri="{FF2B5EF4-FFF2-40B4-BE49-F238E27FC236}">
                  <a16:creationId xmlns:a16="http://schemas.microsoft.com/office/drawing/2014/main" id="{EDC56392-B772-4465-9844-E65545FE37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19">
              <a:extLst>
                <a:ext uri="{FF2B5EF4-FFF2-40B4-BE49-F238E27FC236}">
                  <a16:creationId xmlns:a16="http://schemas.microsoft.com/office/drawing/2014/main" id="{4E1EB07B-37CA-4168-8167-98F2E181CE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20">
              <a:extLst>
                <a:ext uri="{FF2B5EF4-FFF2-40B4-BE49-F238E27FC236}">
                  <a16:creationId xmlns:a16="http://schemas.microsoft.com/office/drawing/2014/main" id="{F79CCCC1-44E4-40E6-BEC7-4D67883CA6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21">
              <a:extLst>
                <a:ext uri="{FF2B5EF4-FFF2-40B4-BE49-F238E27FC236}">
                  <a16:creationId xmlns:a16="http://schemas.microsoft.com/office/drawing/2014/main" id="{BA2BCCEB-7B0D-4604-A0D9-C979853942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22">
              <a:extLst>
                <a:ext uri="{FF2B5EF4-FFF2-40B4-BE49-F238E27FC236}">
                  <a16:creationId xmlns:a16="http://schemas.microsoft.com/office/drawing/2014/main" id="{3E9BE4C6-A966-4993-B450-34D205DCEC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23">
              <a:extLst>
                <a:ext uri="{FF2B5EF4-FFF2-40B4-BE49-F238E27FC236}">
                  <a16:creationId xmlns:a16="http://schemas.microsoft.com/office/drawing/2014/main" id="{D6D0BD97-50C4-4381-B670-2D0ADD5883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4EA367D7-D8FE-4C9E-B6C6-5285FC7B52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93"/>
            <a:ext cx="12192000" cy="6014522"/>
          </a:xfrm>
          <a:custGeom>
            <a:avLst/>
            <a:gdLst>
              <a:gd name="connsiteX0" fmla="*/ 0 w 12192000"/>
              <a:gd name="connsiteY0" fmla="*/ 0 h 6014522"/>
              <a:gd name="connsiteX1" fmla="*/ 12192000 w 12192000"/>
              <a:gd name="connsiteY1" fmla="*/ 0 h 6014522"/>
              <a:gd name="connsiteX2" fmla="*/ 12192000 w 12192000"/>
              <a:gd name="connsiteY2" fmla="*/ 5663459 h 6014522"/>
              <a:gd name="connsiteX3" fmla="*/ 6299617 w 12192000"/>
              <a:gd name="connsiteY3" fmla="*/ 5663459 h 6014522"/>
              <a:gd name="connsiteX4" fmla="*/ 6096000 w 12192000"/>
              <a:gd name="connsiteY4" fmla="*/ 6014522 h 6014522"/>
              <a:gd name="connsiteX5" fmla="*/ 5892384 w 12192000"/>
              <a:gd name="connsiteY5" fmla="*/ 5663459 h 6014522"/>
              <a:gd name="connsiteX6" fmla="*/ 0 w 12192000"/>
              <a:gd name="connsiteY6" fmla="*/ 5663459 h 6014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6014522">
                <a:moveTo>
                  <a:pt x="0" y="0"/>
                </a:moveTo>
                <a:lnTo>
                  <a:pt x="12192000" y="0"/>
                </a:lnTo>
                <a:lnTo>
                  <a:pt x="12192000" y="5663459"/>
                </a:lnTo>
                <a:lnTo>
                  <a:pt x="6299617" y="5663459"/>
                </a:lnTo>
                <a:lnTo>
                  <a:pt x="6096000" y="6014522"/>
                </a:lnTo>
                <a:lnTo>
                  <a:pt x="5892384" y="5663459"/>
                </a:lnTo>
                <a:lnTo>
                  <a:pt x="0" y="566345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Picture 2" descr="Logo&#10;&#10;Description automatically generated">
            <a:extLst>
              <a:ext uri="{FF2B5EF4-FFF2-40B4-BE49-F238E27FC236}">
                <a16:creationId xmlns:a16="http://schemas.microsoft.com/office/drawing/2014/main" id="{A177B7A0-D037-4574-8285-2987176C1D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6490" y="245157"/>
            <a:ext cx="6919033" cy="667894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DB07C76-F24F-407F-AA8A-35912784625C}"/>
              </a:ext>
            </a:extLst>
          </p:cNvPr>
          <p:cNvSpPr txBox="1"/>
          <p:nvPr/>
        </p:nvSpPr>
        <p:spPr>
          <a:xfrm>
            <a:off x="1566918" y="1048035"/>
            <a:ext cx="9128521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>
                <a:solidFill>
                  <a:schemeClr val="bg1"/>
                </a:solidFill>
                <a:latin typeface="Calibri Light"/>
                <a:cs typeface="Calibri"/>
              </a:rPr>
              <a:t>Emerald Crown Trail Final Report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6A4ABC9-BFE7-4B67-925D-DC57D00B1D0B}"/>
              </a:ext>
            </a:extLst>
          </p:cNvPr>
          <p:cNvSpPr txBox="1"/>
          <p:nvPr/>
        </p:nvSpPr>
        <p:spPr>
          <a:xfrm>
            <a:off x="27140" y="5778674"/>
            <a:ext cx="3098103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>
                <a:latin typeface="Calibri"/>
                <a:cs typeface="Calibri"/>
              </a:rPr>
              <a:t>Parker Brockman- Project Manager</a:t>
            </a:r>
          </a:p>
          <a:p>
            <a:r>
              <a:rPr lang="en-US" sz="1200">
                <a:latin typeface="Calibri"/>
                <a:cs typeface="Calibri"/>
              </a:rPr>
              <a:t>Michael Henry- GIS Analyst</a:t>
            </a:r>
          </a:p>
          <a:p>
            <a:r>
              <a:rPr lang="en-US" sz="1200">
                <a:latin typeface="Calibri"/>
                <a:cs typeface="Calibri"/>
              </a:rPr>
              <a:t>Daniel Vasquez- GIS Analyst</a:t>
            </a:r>
          </a:p>
          <a:p>
            <a:r>
              <a:rPr lang="en-US" sz="1200">
                <a:latin typeface="Calibri"/>
                <a:cs typeface="Calibri"/>
              </a:rPr>
              <a:t>Isaac Brown- GIS Analyst</a:t>
            </a:r>
          </a:p>
          <a:p>
            <a:r>
              <a:rPr lang="en-US" sz="1200">
                <a:latin typeface="Calibri"/>
                <a:cs typeface="Calibri"/>
              </a:rPr>
              <a:t>Chelsea Huggins- GIS Analyst</a:t>
            </a:r>
          </a:p>
          <a:p>
            <a:endParaRPr lang="en-US" sz="1200">
              <a:solidFill>
                <a:schemeClr val="bg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293510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A22918-6AE7-4DD0-A0C6-AABE443360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Results and Discussion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CCEF-83C9-4817-9D05-114B18E413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latin typeface="Calibri"/>
                <a:cs typeface="Calibri"/>
              </a:rPr>
              <a:t>Our final product consists of a web app with:</a:t>
            </a:r>
          </a:p>
          <a:p>
            <a:pPr lvl="1" indent="-285750"/>
            <a:r>
              <a:rPr lang="en-US">
                <a:latin typeface="Calibri"/>
                <a:ea typeface="+mn-lt"/>
                <a:cs typeface="+mn-lt"/>
              </a:rPr>
              <a:t> A refined Emerald Crown Trail shapefile</a:t>
            </a:r>
          </a:p>
          <a:p>
            <a:pPr lvl="2"/>
            <a:r>
              <a:rPr lang="en-US">
                <a:latin typeface="Calibri"/>
                <a:ea typeface="+mn-lt"/>
                <a:cs typeface="+mn-lt"/>
              </a:rPr>
              <a:t>Trail segment with the development status</a:t>
            </a:r>
          </a:p>
          <a:p>
            <a:pPr lvl="2"/>
            <a:r>
              <a:rPr lang="en-US">
                <a:latin typeface="Calibri"/>
                <a:ea typeface="+mn-lt"/>
                <a:cs typeface="+mn-lt"/>
              </a:rPr>
              <a:t>Trail segment with corresponding jurisdiction</a:t>
            </a:r>
          </a:p>
          <a:p>
            <a:pPr lvl="1" indent="-285750"/>
            <a:r>
              <a:rPr lang="en-US">
                <a:latin typeface="Calibri"/>
                <a:ea typeface="+mn-lt"/>
                <a:cs typeface="+mn-lt"/>
              </a:rPr>
              <a:t>Land use land cover data</a:t>
            </a:r>
          </a:p>
          <a:p>
            <a:pPr lvl="1" indent="-285750"/>
            <a:r>
              <a:rPr lang="en-US">
                <a:latin typeface="Calibri"/>
                <a:cs typeface="Calibri"/>
              </a:rPr>
              <a:t>Proposed access points</a:t>
            </a:r>
          </a:p>
          <a:p>
            <a:r>
              <a:rPr lang="en-US">
                <a:latin typeface="Calibri"/>
                <a:cs typeface="Calibri"/>
              </a:rPr>
              <a:t>Our web app is a resource that may be used to ignite stakeholder interest and inform the public of ECT construction status</a:t>
            </a:r>
          </a:p>
          <a:p>
            <a:r>
              <a:rPr lang="en-US">
                <a:latin typeface="Calibri"/>
                <a:cs typeface="Calibri"/>
              </a:rPr>
              <a:t>Final WebMap</a:t>
            </a:r>
          </a:p>
          <a:p>
            <a:pPr marL="0" indent="0">
              <a:buNone/>
            </a:pPr>
            <a:r>
              <a:rPr lang="en-US">
                <a:latin typeface="Calibri"/>
                <a:ea typeface="+mn-lt"/>
                <a:cs typeface="+mn-lt"/>
              </a:rPr>
              <a:t> </a:t>
            </a:r>
            <a:r>
              <a:rPr lang="en-US">
                <a:latin typeface="Calibri"/>
                <a:ea typeface="+mn-lt"/>
                <a:cs typeface="+mn-lt"/>
                <a:hlinkClick r:id="rId2"/>
              </a:rPr>
              <a:t>https://txst.maps.arcgis.com/apps/webappviewer/index.html?id=f921d496492542cabc46720483c8a167</a:t>
            </a:r>
            <a:endParaRPr lang="en-US">
              <a:latin typeface="Calibri"/>
              <a:cs typeface="Calibri"/>
            </a:endParaRPr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1562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FF0581-B862-4CB8-9C29-7B6A263D4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/>
                <a:cs typeface="Calibri Light"/>
              </a:rPr>
              <a:t>Problems Encountered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B72766-8B89-4236-840A-242BD752DE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>
              <a:latin typeface="Calibri"/>
              <a:cs typeface="Calibri"/>
            </a:endParaRPr>
          </a:p>
          <a:p>
            <a:r>
              <a:rPr lang="en-US" b="1">
                <a:latin typeface="Calibri"/>
                <a:cs typeface="Calibri"/>
              </a:rPr>
              <a:t>Web App Issues</a:t>
            </a:r>
          </a:p>
          <a:p>
            <a:pPr lvl="1" indent="-285750"/>
            <a:r>
              <a:rPr lang="en-US">
                <a:latin typeface="Calibri"/>
                <a:cs typeface="Calibri"/>
              </a:rPr>
              <a:t>Trouble creating the Web App</a:t>
            </a:r>
          </a:p>
          <a:p>
            <a:pPr lvl="1" indent="-285750"/>
            <a:r>
              <a:rPr lang="en-US">
                <a:latin typeface="Calibri"/>
                <a:cs typeface="Calibri"/>
              </a:rPr>
              <a:t>Used the ArcGIS Online group to share data and make changes</a:t>
            </a:r>
          </a:p>
          <a:p>
            <a:pPr lvl="1" indent="-285750"/>
            <a:r>
              <a:rPr lang="en-US">
                <a:latin typeface="Calibri"/>
                <a:cs typeface="Calibri"/>
              </a:rPr>
              <a:t>Web App currently hosed on the Texas State Server</a:t>
            </a:r>
          </a:p>
          <a:p>
            <a:endParaRPr lang="en-US">
              <a:latin typeface="Calibri"/>
              <a:cs typeface="Calibri"/>
            </a:endParaRPr>
          </a:p>
          <a:p>
            <a:endParaRPr lang="en-US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232392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1A90E5-491E-417F-A7F9-94C3AE16197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>
                <a:latin typeface="Calibri"/>
                <a:cs typeface="Calibri Light"/>
              </a:rPr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14380742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B1076-BEC2-4BE0-A2B3-73F8905265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/>
                <a:cs typeface="Calibri Light"/>
              </a:rPr>
              <a:t>Outline</a:t>
            </a:r>
            <a:endParaRPr lang="en-US">
              <a:latin typeface="Calibri"/>
              <a:cs typeface="Calibri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53434C-336F-4CC4-8A8E-038BDB7A05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latin typeface="Calibri"/>
                <a:cs typeface="Calibri"/>
              </a:rPr>
              <a:t>Introduction</a:t>
            </a:r>
          </a:p>
          <a:p>
            <a:r>
              <a:rPr lang="en-US">
                <a:latin typeface="Calibri"/>
                <a:cs typeface="Calibri"/>
              </a:rPr>
              <a:t>Tasks</a:t>
            </a:r>
          </a:p>
          <a:p>
            <a:r>
              <a:rPr lang="en-US">
                <a:latin typeface="Calibri"/>
                <a:cs typeface="Calibri"/>
              </a:rPr>
              <a:t>Data</a:t>
            </a:r>
          </a:p>
          <a:p>
            <a:r>
              <a:rPr lang="en-US">
                <a:latin typeface="Calibri"/>
                <a:cs typeface="Calibri"/>
              </a:rPr>
              <a:t>Methods</a:t>
            </a:r>
          </a:p>
          <a:p>
            <a:r>
              <a:rPr lang="en-US">
                <a:latin typeface="Calibri"/>
                <a:cs typeface="Calibri"/>
              </a:rPr>
              <a:t>Results and Discussion</a:t>
            </a:r>
          </a:p>
          <a:p>
            <a:r>
              <a:rPr lang="en-US">
                <a:latin typeface="Calibri"/>
                <a:cs typeface="Calibri"/>
              </a:rPr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39348066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" name="Rectangle 103">
            <a:extLst>
              <a:ext uri="{FF2B5EF4-FFF2-40B4-BE49-F238E27FC236}">
                <a16:creationId xmlns:a16="http://schemas.microsoft.com/office/drawing/2014/main" id="{9A547733-645F-44FC-87F2-2FF69829D7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22E65B64-738D-4B93-9601-7D9F17C5E4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107" name="Freeform 5">
              <a:extLst>
                <a:ext uri="{FF2B5EF4-FFF2-40B4-BE49-F238E27FC236}">
                  <a16:creationId xmlns:a16="http://schemas.microsoft.com/office/drawing/2014/main" id="{C862E4D6-5F53-46C3-8F24-FEB4D81C9C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>
                <a:gd name="T0" fmla="*/ 813 w 813"/>
                <a:gd name="T1" fmla="*/ 0 h 1440"/>
                <a:gd name="T2" fmla="*/ 435 w 81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Freeform 6">
              <a:extLst>
                <a:ext uri="{FF2B5EF4-FFF2-40B4-BE49-F238E27FC236}">
                  <a16:creationId xmlns:a16="http://schemas.microsoft.com/office/drawing/2014/main" id="{CBAFF239-3A1E-4757-89EA-D14FE686FD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>
                <a:gd name="T0" fmla="*/ 324 w 324"/>
                <a:gd name="T1" fmla="*/ 117 h 117"/>
                <a:gd name="T2" fmla="*/ 0 w 324"/>
                <a:gd name="T3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Freeform 7">
              <a:extLst>
                <a:ext uri="{FF2B5EF4-FFF2-40B4-BE49-F238E27FC236}">
                  <a16:creationId xmlns:a16="http://schemas.microsoft.com/office/drawing/2014/main" id="{62616FA6-D4C9-4C63-AEFF-B2E8C04228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>
                <a:gd name="T0" fmla="*/ 0 w 404"/>
                <a:gd name="T1" fmla="*/ 385 h 385"/>
                <a:gd name="T2" fmla="*/ 404 w 404"/>
                <a:gd name="T3" fmla="*/ 0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Freeform 8">
              <a:extLst>
                <a:ext uri="{FF2B5EF4-FFF2-40B4-BE49-F238E27FC236}">
                  <a16:creationId xmlns:a16="http://schemas.microsoft.com/office/drawing/2014/main" id="{D0AE0320-EB96-405D-863C-988E89A40E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>
                <a:gd name="T0" fmla="*/ 774 w 774"/>
                <a:gd name="T1" fmla="*/ 0 h 1440"/>
                <a:gd name="T2" fmla="*/ 411 w 774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Freeform 9">
              <a:extLst>
                <a:ext uri="{FF2B5EF4-FFF2-40B4-BE49-F238E27FC236}">
                  <a16:creationId xmlns:a16="http://schemas.microsoft.com/office/drawing/2014/main" id="{406D674D-737D-44B6-9D69-EB5B637DBE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>
                <a:gd name="T0" fmla="*/ 203 w 203"/>
                <a:gd name="T1" fmla="*/ 77 h 77"/>
                <a:gd name="T2" fmla="*/ 0 w 203"/>
                <a:gd name="T3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Freeform 10">
              <a:extLst>
                <a:ext uri="{FF2B5EF4-FFF2-40B4-BE49-F238E27FC236}">
                  <a16:creationId xmlns:a16="http://schemas.microsoft.com/office/drawing/2014/main" id="{1500A74E-627B-4D9D-8314-83061B6545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>
                <a:gd name="T0" fmla="*/ 0 w 351"/>
                <a:gd name="T1" fmla="*/ 332 h 332"/>
                <a:gd name="T2" fmla="*/ 351 w 351"/>
                <a:gd name="T3" fmla="*/ 0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Freeform 11">
              <a:extLst>
                <a:ext uri="{FF2B5EF4-FFF2-40B4-BE49-F238E27FC236}">
                  <a16:creationId xmlns:a16="http://schemas.microsoft.com/office/drawing/2014/main" id="{AA534AFE-CE81-4FD4-883C-B177FB338B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>
                <a:gd name="T0" fmla="*/ 762 w 762"/>
                <a:gd name="T1" fmla="*/ 0 h 1440"/>
                <a:gd name="T2" fmla="*/ 403 w 76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Freeform 12">
              <a:extLst>
                <a:ext uri="{FF2B5EF4-FFF2-40B4-BE49-F238E27FC236}">
                  <a16:creationId xmlns:a16="http://schemas.microsoft.com/office/drawing/2014/main" id="{EA2AB793-D30F-40CD-AD70-0F8DDB2651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>
                <a:gd name="T0" fmla="*/ 140 w 140"/>
                <a:gd name="T1" fmla="*/ 54 h 54"/>
                <a:gd name="T2" fmla="*/ 0 w 140"/>
                <a:gd name="T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Freeform 13">
              <a:extLst>
                <a:ext uri="{FF2B5EF4-FFF2-40B4-BE49-F238E27FC236}">
                  <a16:creationId xmlns:a16="http://schemas.microsoft.com/office/drawing/2014/main" id="{408830BC-0F82-4789-9AA7-8C47B06EC5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>
                <a:gd name="T0" fmla="*/ 0 w 321"/>
                <a:gd name="T1" fmla="*/ 302 h 302"/>
                <a:gd name="T2" fmla="*/ 321 w 321"/>
                <a:gd name="T3" fmla="*/ 0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Freeform 14">
              <a:extLst>
                <a:ext uri="{FF2B5EF4-FFF2-40B4-BE49-F238E27FC236}">
                  <a16:creationId xmlns:a16="http://schemas.microsoft.com/office/drawing/2014/main" id="{D5B45203-500C-46E6-A6B2-2340E1E8F7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>
                <a:gd name="T0" fmla="*/ 683 w 683"/>
                <a:gd name="T1" fmla="*/ 0 h 1440"/>
                <a:gd name="T2" fmla="*/ 355 w 68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Freeform 15">
              <a:extLst>
                <a:ext uri="{FF2B5EF4-FFF2-40B4-BE49-F238E27FC236}">
                  <a16:creationId xmlns:a16="http://schemas.microsoft.com/office/drawing/2014/main" id="{23F06B41-6B08-444A-A5AE-604973C0EF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>
                <a:gd name="T0" fmla="*/ 0 w 287"/>
                <a:gd name="T1" fmla="*/ 279 h 279"/>
                <a:gd name="T2" fmla="*/ 287 w 287"/>
                <a:gd name="T3" fmla="*/ 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Freeform 16">
              <a:extLst>
                <a:ext uri="{FF2B5EF4-FFF2-40B4-BE49-F238E27FC236}">
                  <a16:creationId xmlns:a16="http://schemas.microsoft.com/office/drawing/2014/main" id="{BF3C1C96-DB89-41CB-B73D-A7757C8613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>
                <a:gd name="T0" fmla="*/ 680 w 680"/>
                <a:gd name="T1" fmla="*/ 0 h 1440"/>
                <a:gd name="T2" fmla="*/ 337 w 68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Freeform 17">
              <a:extLst>
                <a:ext uri="{FF2B5EF4-FFF2-40B4-BE49-F238E27FC236}">
                  <a16:creationId xmlns:a16="http://schemas.microsoft.com/office/drawing/2014/main" id="{7A3778E8-F4AC-4778-8120-F84AB58228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>
                <a:gd name="T0" fmla="*/ 0 w 250"/>
                <a:gd name="T1" fmla="*/ 242 h 242"/>
                <a:gd name="T2" fmla="*/ 250 w 250"/>
                <a:gd name="T3" fmla="*/ 0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" name="Freeform 18">
              <a:extLst>
                <a:ext uri="{FF2B5EF4-FFF2-40B4-BE49-F238E27FC236}">
                  <a16:creationId xmlns:a16="http://schemas.microsoft.com/office/drawing/2014/main" id="{943B6DC5-4AF1-49B7-80A9-10ADFB4253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>
                <a:gd name="T0" fmla="*/ 720 w 720"/>
                <a:gd name="T1" fmla="*/ 0 h 1440"/>
                <a:gd name="T2" fmla="*/ 362 w 7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" name="Freeform 19">
              <a:extLst>
                <a:ext uri="{FF2B5EF4-FFF2-40B4-BE49-F238E27FC236}">
                  <a16:creationId xmlns:a16="http://schemas.microsoft.com/office/drawing/2014/main" id="{CA73A884-DEFD-4B91-9A9A-CEF8F9653A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>
                <a:gd name="T0" fmla="*/ 0 w 185"/>
                <a:gd name="T1" fmla="*/ 167 h 167"/>
                <a:gd name="T2" fmla="*/ 185 w 185"/>
                <a:gd name="T3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" name="Freeform 20">
              <a:extLst>
                <a:ext uri="{FF2B5EF4-FFF2-40B4-BE49-F238E27FC236}">
                  <a16:creationId xmlns:a16="http://schemas.microsoft.com/office/drawing/2014/main" id="{7DA3F2BA-29F8-45F8-A636-967C55CE9B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>
                <a:gd name="T0" fmla="*/ 572 w 572"/>
                <a:gd name="T1" fmla="*/ 0 h 1440"/>
                <a:gd name="T2" fmla="*/ 164 w 57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1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" name="Freeform 21">
              <a:extLst>
                <a:ext uri="{FF2B5EF4-FFF2-40B4-BE49-F238E27FC236}">
                  <a16:creationId xmlns:a16="http://schemas.microsoft.com/office/drawing/2014/main" id="{76B3E435-5F57-4766-A6DB-3DFBE16D78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>
                <a:gd name="T0" fmla="*/ 620 w 620"/>
                <a:gd name="T1" fmla="*/ 0 h 1440"/>
                <a:gd name="T2" fmla="*/ 186 w 6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" name="Freeform 22">
              <a:extLst>
                <a:ext uri="{FF2B5EF4-FFF2-40B4-BE49-F238E27FC236}">
                  <a16:creationId xmlns:a16="http://schemas.microsoft.com/office/drawing/2014/main" id="{A4F483F5-C822-499C-891D-D47C7D2BB0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>
                <a:gd name="T0" fmla="*/ 506 w 506"/>
                <a:gd name="T1" fmla="*/ 0 h 1440"/>
                <a:gd name="T2" fmla="*/ 171 w 506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" name="Freeform 23">
              <a:extLst>
                <a:ext uri="{FF2B5EF4-FFF2-40B4-BE49-F238E27FC236}">
                  <a16:creationId xmlns:a16="http://schemas.microsoft.com/office/drawing/2014/main" id="{BAEAE07B-06A9-4BCB-B891-E450DCB06B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>
                <a:gd name="T0" fmla="*/ 373 w 373"/>
                <a:gd name="T1" fmla="*/ 0 h 673"/>
                <a:gd name="T2" fmla="*/ 0 w 373"/>
                <a:gd name="T3" fmla="*/ 673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" name="Freeform 24">
              <a:extLst>
                <a:ext uri="{FF2B5EF4-FFF2-40B4-BE49-F238E27FC236}">
                  <a16:creationId xmlns:a16="http://schemas.microsoft.com/office/drawing/2014/main" id="{7F38C272-92A3-4C6E-BB36-F20F29AE30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>
                <a:gd name="T0" fmla="*/ 0 w 45"/>
                <a:gd name="T1" fmla="*/ 0 h 174"/>
                <a:gd name="T2" fmla="*/ 45 w 45"/>
                <a:gd name="T3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" name="Freeform 25">
              <a:extLst>
                <a:ext uri="{FF2B5EF4-FFF2-40B4-BE49-F238E27FC236}">
                  <a16:creationId xmlns:a16="http://schemas.microsoft.com/office/drawing/2014/main" id="{D851ECF0-59E8-4000-A645-747DAC4584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>
                <a:gd name="T0" fmla="*/ 329 w 329"/>
                <a:gd name="T1" fmla="*/ 0 h 469"/>
                <a:gd name="T2" fmla="*/ 0 w 329"/>
                <a:gd name="T3" fmla="*/ 4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29" name="Rectangle 128">
            <a:extLst>
              <a:ext uri="{FF2B5EF4-FFF2-40B4-BE49-F238E27FC236}">
                <a16:creationId xmlns:a16="http://schemas.microsoft.com/office/drawing/2014/main" id="{E972DE0D-2E53-4159-ABD3-C601524262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7030" y="2250281"/>
            <a:ext cx="4959318" cy="3678237"/>
          </a:xfrm>
          <a:prstGeom prst="rect">
            <a:avLst/>
          </a:prstGeom>
          <a:solidFill>
            <a:schemeClr val="bg1"/>
          </a:solidFill>
          <a:ln w="19050">
            <a:solidFill>
              <a:srgbClr val="7ED26D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5" descr="Map&#10;&#10;Description automatically generated">
            <a:extLst>
              <a:ext uri="{FF2B5EF4-FFF2-40B4-BE49-F238E27FC236}">
                <a16:creationId xmlns:a16="http://schemas.microsoft.com/office/drawing/2014/main" id="{539A318D-0278-4794-9915-AACF3D81B3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16" r="572" b="2"/>
          <a:stretch/>
        </p:blipFill>
        <p:spPr>
          <a:xfrm>
            <a:off x="1103257" y="2416047"/>
            <a:ext cx="4626864" cy="3346704"/>
          </a:xfrm>
          <a:prstGeom prst="rect">
            <a:avLst/>
          </a:prstGeom>
          <a:ln w="12700">
            <a:noFill/>
          </a:ln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E9DD22-BF47-4584-AAB9-CF032C9E6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80703" y="2228850"/>
            <a:ext cx="5028928" cy="3699669"/>
          </a:xfrm>
        </p:spPr>
        <p:txBody>
          <a:bodyPr>
            <a:normAutofit/>
          </a:bodyPr>
          <a:lstStyle/>
          <a:p>
            <a:pPr marL="0" indent="0">
              <a:buClr>
                <a:srgbClr val="7ED26D"/>
              </a:buClr>
              <a:buNone/>
            </a:pPr>
            <a:r>
              <a:rPr lang="en-US" b="1">
                <a:latin typeface="Calibri"/>
                <a:cs typeface="Calibri"/>
              </a:rPr>
              <a:t>Purpose</a:t>
            </a:r>
          </a:p>
          <a:p>
            <a:pPr marL="0" indent="0">
              <a:buNone/>
            </a:pPr>
            <a:r>
              <a:rPr lang="en-US">
                <a:latin typeface="Calibri"/>
                <a:ea typeface="+mn-lt"/>
                <a:cs typeface="Calibri"/>
              </a:rPr>
              <a:t>- Ignite the interest of stakeholders and provide a baseline for future updates to the digitized Emerald Crown Trail</a:t>
            </a:r>
            <a:endParaRPr lang="en-US" b="1">
              <a:latin typeface="Calibri"/>
              <a:ea typeface="+mn-lt"/>
              <a:cs typeface="Calibri"/>
            </a:endParaRPr>
          </a:p>
          <a:p>
            <a:pPr marL="0" indent="0">
              <a:buNone/>
            </a:pPr>
            <a:r>
              <a:rPr lang="en-US">
                <a:latin typeface="Calibri"/>
                <a:ea typeface="+mn-lt"/>
                <a:cs typeface="+mn-lt"/>
              </a:rPr>
              <a:t>- Accurately correct and consolidate the data given</a:t>
            </a:r>
            <a:endParaRPr lang="en-US">
              <a:latin typeface="Calibri"/>
              <a:cs typeface="Calibri"/>
            </a:endParaRPr>
          </a:p>
          <a:p>
            <a:pPr marL="0" indent="0">
              <a:buNone/>
            </a:pPr>
            <a:r>
              <a:rPr lang="en-US">
                <a:latin typeface="Calibri"/>
                <a:cs typeface="Calibri"/>
              </a:rPr>
              <a:t>- Compile data into a publicly-accessible web map to display the development status, as well as trail access point information and other useful attributes.</a:t>
            </a:r>
          </a:p>
          <a:p>
            <a:pPr marL="0" indent="0">
              <a:buNone/>
            </a:pPr>
            <a:endParaRPr lang="en-US">
              <a:latin typeface="Calibri"/>
              <a:cs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D89204B-7D54-49A4-9414-E9CA0EB8BACE}"/>
              </a:ext>
            </a:extLst>
          </p:cNvPr>
          <p:cNvSpPr txBox="1"/>
          <p:nvPr/>
        </p:nvSpPr>
        <p:spPr>
          <a:xfrm>
            <a:off x="943155" y="1532626"/>
            <a:ext cx="10478218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Calibri"/>
                <a:cs typeface="Calibri"/>
              </a:rPr>
              <a:t>The Emerald Crown Trail is a proposed multi-city trail system that will span from South Austin to just South of San Marcos.</a:t>
            </a: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3FEF462-5998-4225-8134-B8DB6ADC4D66}"/>
              </a:ext>
            </a:extLst>
          </p:cNvPr>
          <p:cNvSpPr txBox="1"/>
          <p:nvPr/>
        </p:nvSpPr>
        <p:spPr>
          <a:xfrm>
            <a:off x="5456747" y="927878"/>
            <a:ext cx="2743200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000" b="1">
                <a:latin typeface="Calibri"/>
                <a:cs typeface="Calibri"/>
              </a:rPr>
              <a:t>Introduction</a:t>
            </a:r>
            <a:endParaRPr lang="en-US" sz="200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551873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B1076-BEC2-4BE0-A2B3-73F8905265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/>
                <a:cs typeface="Calibri Light"/>
              </a:rPr>
              <a:t>Tasks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53434C-336F-4CC4-8A8E-038BDB7A05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>
                <a:latin typeface="Calibri"/>
                <a:cs typeface="Calibri"/>
              </a:rPr>
              <a:t>Completed Work</a:t>
            </a:r>
          </a:p>
          <a:p>
            <a:pPr lvl="1"/>
            <a:r>
              <a:rPr lang="en-US" sz="1800">
                <a:latin typeface="Calibri"/>
                <a:cs typeface="Calibri"/>
              </a:rPr>
              <a:t>Initial review of data</a:t>
            </a:r>
          </a:p>
          <a:p>
            <a:pPr lvl="1"/>
            <a:r>
              <a:rPr lang="en-US" sz="1800">
                <a:latin typeface="Calibri"/>
                <a:cs typeface="Calibri"/>
              </a:rPr>
              <a:t>Cleaned-up Emerald Crown Trail shapefile</a:t>
            </a:r>
          </a:p>
          <a:p>
            <a:pPr lvl="1"/>
            <a:r>
              <a:rPr lang="en-US" sz="1800">
                <a:latin typeface="Calibri"/>
                <a:cs typeface="Calibri"/>
              </a:rPr>
              <a:t>Attended Emerald Crown Trail Work Group meeting </a:t>
            </a:r>
          </a:p>
          <a:p>
            <a:pPr lvl="1"/>
            <a:r>
              <a:rPr lang="en-US" sz="1800">
                <a:latin typeface="Calibri"/>
                <a:cs typeface="Calibri"/>
              </a:rPr>
              <a:t>Merged separate Emerald Crown Trail shapefiles</a:t>
            </a:r>
          </a:p>
          <a:p>
            <a:pPr lvl="1"/>
            <a:r>
              <a:rPr lang="en-US" sz="1800">
                <a:latin typeface="Calibri"/>
                <a:cs typeface="Calibri"/>
              </a:rPr>
              <a:t>Classified trail segments</a:t>
            </a:r>
          </a:p>
          <a:p>
            <a:pPr lvl="1"/>
            <a:r>
              <a:rPr lang="en-US" sz="1800">
                <a:latin typeface="Calibri"/>
                <a:cs typeface="Calibri"/>
              </a:rPr>
              <a:t>Created trailhead file and trailhead attributes</a:t>
            </a:r>
          </a:p>
          <a:p>
            <a:pPr lvl="1"/>
            <a:r>
              <a:rPr lang="en-US" sz="1800">
                <a:latin typeface="Calibri"/>
                <a:cs typeface="Calibri"/>
              </a:rPr>
              <a:t>Researched how to create our Web App platform</a:t>
            </a:r>
          </a:p>
          <a:p>
            <a:pPr lvl="1"/>
            <a:r>
              <a:rPr lang="en-US" sz="1800">
                <a:latin typeface="Calibri"/>
                <a:cs typeface="Calibri"/>
              </a:rPr>
              <a:t>Created a Web App with working functions</a:t>
            </a:r>
          </a:p>
          <a:p>
            <a:pPr lvl="1"/>
            <a:endParaRPr lang="en-US">
              <a:latin typeface="Calibri"/>
              <a:cs typeface="Calibri"/>
            </a:endParaRPr>
          </a:p>
          <a:p>
            <a:pPr marL="0" indent="0">
              <a:buNone/>
            </a:pPr>
            <a:endParaRPr lang="en-US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187517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FBFFE-6CE6-4DE3-9BCE-BDA67E243A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8631" y="2637776"/>
            <a:ext cx="3501197" cy="1223298"/>
          </a:xfrm>
        </p:spPr>
        <p:txBody>
          <a:bodyPr/>
          <a:lstStyle/>
          <a:p>
            <a:r>
              <a:rPr lang="en-US" sz="4000">
                <a:latin typeface="Calibri"/>
                <a:cs typeface="Calibri Light"/>
              </a:rPr>
              <a:t>Data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334D132-DC04-4EA4-9B4F-AC1CE4D7A3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latin typeface="Calibri"/>
                <a:cs typeface="Calibri"/>
              </a:rPr>
              <a:t>The data provided by the SMGA included a rough proposed trail, as well as all the relevant data needed to analyze the area </a:t>
            </a:r>
            <a:endParaRPr lang="en-US"/>
          </a:p>
          <a:p>
            <a:r>
              <a:rPr lang="en-US">
                <a:latin typeface="Calibri"/>
                <a:cs typeface="Calibri"/>
              </a:rPr>
              <a:t>Some data includes jurisdiction, land-use, land-cover, and construction status of the trails</a:t>
            </a:r>
            <a:endParaRPr lang="en-US"/>
          </a:p>
          <a:p>
            <a:r>
              <a:rPr lang="en-US">
                <a:latin typeface="Calibri"/>
                <a:cs typeface="Calibri"/>
              </a:rPr>
              <a:t>This was used to create the shapefiles with updated trail data and create the web app</a:t>
            </a:r>
          </a:p>
        </p:txBody>
      </p:sp>
    </p:spTree>
    <p:extLst>
      <p:ext uri="{BB962C8B-B14F-4D97-AF65-F5344CB8AC3E}">
        <p14:creationId xmlns:p14="http://schemas.microsoft.com/office/powerpoint/2010/main" val="30731820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1C7996-070F-4A19-9B4E-A7C31BF4BD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Data</a:t>
            </a:r>
            <a:endParaRPr lang="en-US"/>
          </a:p>
        </p:txBody>
      </p:sp>
      <p:pic>
        <p:nvPicPr>
          <p:cNvPr id="4" name="Picture 4" descr="Table&#10;&#10;Description automatically generated">
            <a:extLst>
              <a:ext uri="{FF2B5EF4-FFF2-40B4-BE49-F238E27FC236}">
                <a16:creationId xmlns:a16="http://schemas.microsoft.com/office/drawing/2014/main" id="{F91863BE-2330-432D-9D59-59B2654145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540"/>
          <a:stretch/>
        </p:blipFill>
        <p:spPr>
          <a:xfrm>
            <a:off x="5566798" y="803186"/>
            <a:ext cx="5385172" cy="5248622"/>
          </a:xfrm>
        </p:spPr>
      </p:pic>
    </p:spTree>
    <p:extLst>
      <p:ext uri="{BB962C8B-B14F-4D97-AF65-F5344CB8AC3E}">
        <p14:creationId xmlns:p14="http://schemas.microsoft.com/office/powerpoint/2010/main" val="21750851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8CB52F-A774-48AD-8515-2B5206DE94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/>
                <a:cs typeface="Calibri Light"/>
              </a:rPr>
              <a:t>Methodology</a:t>
            </a:r>
            <a:endParaRPr lang="en-US">
              <a:latin typeface="Calibri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6C708C-B8FF-4DB4-9525-4DDB86A051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24379" y="849351"/>
            <a:ext cx="6281873" cy="5248622"/>
          </a:xfrm>
        </p:spPr>
        <p:txBody>
          <a:bodyPr vert="horz" lIns="91440" tIns="45720" rIns="91440" bIns="45720" rtlCol="0" anchor="ctr">
            <a:noAutofit/>
          </a:bodyPr>
          <a:lstStyle/>
          <a:p>
            <a:endParaRPr lang="en-US" b="1">
              <a:latin typeface="Calibri"/>
              <a:cs typeface="Calibri"/>
            </a:endParaRPr>
          </a:p>
          <a:p>
            <a:endParaRPr lang="en-US" b="1">
              <a:latin typeface="Rockwell"/>
              <a:cs typeface="Calibri"/>
            </a:endParaRPr>
          </a:p>
          <a:p>
            <a:endParaRPr lang="en-US" b="1">
              <a:latin typeface="Rockwell"/>
              <a:cs typeface="Calibri"/>
            </a:endParaRPr>
          </a:p>
          <a:p>
            <a:endParaRPr lang="en-US" b="1">
              <a:latin typeface="Rockwell"/>
              <a:cs typeface="Calibri"/>
            </a:endParaRPr>
          </a:p>
          <a:p>
            <a:endParaRPr lang="en-US" b="1">
              <a:latin typeface="Rockwell"/>
              <a:cs typeface="Calibri"/>
            </a:endParaRPr>
          </a:p>
          <a:p>
            <a:r>
              <a:rPr lang="en-US" b="1">
                <a:latin typeface="Calibri"/>
                <a:cs typeface="Calibri"/>
              </a:rPr>
              <a:t>Data acquisition/organization</a:t>
            </a:r>
            <a:endParaRPr lang="en-US" b="1">
              <a:latin typeface="Calibri"/>
              <a:ea typeface="+mn-lt"/>
              <a:cs typeface="Calibri"/>
            </a:endParaRPr>
          </a:p>
          <a:p>
            <a:pPr lvl="1"/>
            <a:r>
              <a:rPr lang="en-US" sz="1800">
                <a:latin typeface="Calibri"/>
                <a:cs typeface="Calibri"/>
              </a:rPr>
              <a:t>Most data needed was provided</a:t>
            </a:r>
          </a:p>
          <a:p>
            <a:pPr lvl="1"/>
            <a:r>
              <a:rPr lang="en-US" sz="1800">
                <a:latin typeface="Calibri"/>
                <a:cs typeface="Calibri"/>
              </a:rPr>
              <a:t>Other data</a:t>
            </a:r>
          </a:p>
          <a:p>
            <a:r>
              <a:rPr lang="en-US" b="1">
                <a:latin typeface="Calibri"/>
                <a:cs typeface="Calibri"/>
              </a:rPr>
              <a:t>Data clean up</a:t>
            </a:r>
          </a:p>
          <a:p>
            <a:pPr lvl="1"/>
            <a:r>
              <a:rPr lang="en-US" sz="1800">
                <a:latin typeface="Calibri"/>
                <a:cs typeface="Calibri"/>
              </a:rPr>
              <a:t>Shapefile Clean up</a:t>
            </a:r>
          </a:p>
          <a:p>
            <a:r>
              <a:rPr lang="en-US" b="1">
                <a:latin typeface="Calibri"/>
                <a:cs typeface="Calibri"/>
              </a:rPr>
              <a:t>Compiling of the data</a:t>
            </a:r>
          </a:p>
          <a:p>
            <a:pPr lvl="1"/>
            <a:r>
              <a:rPr lang="en-US" sz="1800">
                <a:latin typeface="Calibri"/>
                <a:ea typeface="+mn-lt"/>
                <a:cs typeface="Calibri"/>
              </a:rPr>
              <a:t>Organized Data</a:t>
            </a:r>
          </a:p>
          <a:p>
            <a:pPr lvl="1"/>
            <a:r>
              <a:rPr lang="en-US" sz="1800">
                <a:latin typeface="Calibri"/>
                <a:ea typeface="+mn-lt"/>
                <a:cs typeface="Calibri"/>
              </a:rPr>
              <a:t>Combined attributes that were appropriate</a:t>
            </a:r>
          </a:p>
          <a:p>
            <a:pPr marL="285750" indent="-285750"/>
            <a:r>
              <a:rPr lang="en-US" b="1">
                <a:latin typeface="Calibri"/>
                <a:ea typeface="+mn-lt"/>
                <a:cs typeface="+mn-lt"/>
              </a:rPr>
              <a:t>Merged Shapefiles</a:t>
            </a:r>
          </a:p>
          <a:p>
            <a:pPr marL="742950" lvl="1" indent="-285750"/>
            <a:r>
              <a:rPr lang="en-US" sz="1800">
                <a:latin typeface="Calibri"/>
                <a:cs typeface="Calibri"/>
              </a:rPr>
              <a:t>Emerald Crown Trail Final Layer</a:t>
            </a:r>
            <a:endParaRPr lang="en-US" sz="1800" b="1">
              <a:latin typeface="Calibri"/>
              <a:cs typeface="Calibri"/>
            </a:endParaRPr>
          </a:p>
          <a:p>
            <a:pPr lvl="1" indent="0"/>
            <a:endParaRPr lang="en-US">
              <a:latin typeface="Rockwell" panose="02060603020205020403"/>
              <a:cs typeface="Calibri"/>
            </a:endParaRPr>
          </a:p>
          <a:p>
            <a:pPr marL="0" indent="0">
              <a:buNone/>
            </a:pPr>
            <a:endParaRPr lang="en-US">
              <a:cs typeface="Calibri"/>
            </a:endParaRPr>
          </a:p>
          <a:p>
            <a:endParaRPr lang="en-US"/>
          </a:p>
          <a:p>
            <a:pPr marL="457200" lvl="1" indent="0">
              <a:buNone/>
            </a:pPr>
            <a:endParaRPr lang="en-US"/>
          </a:p>
          <a:p>
            <a:pPr marL="457200" lvl="1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2717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Map&#10;&#10;Description automatically generated">
            <a:extLst>
              <a:ext uri="{FF2B5EF4-FFF2-40B4-BE49-F238E27FC236}">
                <a16:creationId xmlns:a16="http://schemas.microsoft.com/office/drawing/2014/main" id="{1005046E-8B20-4B83-9471-2FD5D99E00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6465" y="-2156"/>
            <a:ext cx="8775938" cy="6862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8861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8CB52F-A774-48AD-8515-2B5206DE94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/>
                <a:cs typeface="Calibri Light"/>
              </a:rPr>
              <a:t>Methodology (cont.)</a:t>
            </a:r>
            <a:endParaRPr lang="en-US">
              <a:latin typeface="Calibri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6C708C-B8FF-4DB4-9525-4DDB86A051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>
                <a:latin typeface="Calibri"/>
                <a:ea typeface="+mn-lt"/>
                <a:cs typeface="+mn-lt"/>
              </a:rPr>
              <a:t>Web Map Implementation</a:t>
            </a:r>
          </a:p>
          <a:p>
            <a:pPr lvl="1" indent="-285750"/>
            <a:r>
              <a:rPr lang="en-US" sz="1800">
                <a:latin typeface="Calibri"/>
                <a:ea typeface="+mn-lt"/>
                <a:cs typeface="+mn-lt"/>
              </a:rPr>
              <a:t>Compiled data and shapefiles on ArcGIS Online group.</a:t>
            </a:r>
            <a:endParaRPr lang="en-US" sz="1800">
              <a:latin typeface="Calibri"/>
              <a:ea typeface="+mn-lt"/>
              <a:cs typeface="Calibri"/>
            </a:endParaRPr>
          </a:p>
          <a:p>
            <a:pPr lvl="1" indent="-285750"/>
            <a:r>
              <a:rPr lang="en-US" sz="1800">
                <a:latin typeface="Calibri"/>
                <a:ea typeface="+mn-lt"/>
                <a:cs typeface="+mn-lt"/>
              </a:rPr>
              <a:t>Created the Web Map to be hosted</a:t>
            </a:r>
            <a:endParaRPr lang="en-US" sz="1800">
              <a:latin typeface="Calibri"/>
              <a:ea typeface="+mn-lt"/>
              <a:cs typeface="Calibri"/>
            </a:endParaRPr>
          </a:p>
          <a:p>
            <a:r>
              <a:rPr lang="en-US" b="1">
                <a:latin typeface="Calibri"/>
                <a:ea typeface="+mn-lt"/>
                <a:cs typeface="+mn-lt"/>
              </a:rPr>
              <a:t>Web App Creation</a:t>
            </a:r>
            <a:endParaRPr lang="en-US">
              <a:latin typeface="Calibri"/>
              <a:cs typeface="Calibri"/>
            </a:endParaRPr>
          </a:p>
          <a:p>
            <a:pPr lvl="1" indent="-285750"/>
            <a:r>
              <a:rPr lang="en-US" sz="1800">
                <a:latin typeface="Calibri"/>
                <a:ea typeface="+mn-lt"/>
                <a:cs typeface="+mn-lt"/>
              </a:rPr>
              <a:t>Web App interface set up</a:t>
            </a:r>
            <a:endParaRPr lang="en-US" sz="180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62928061"/>
      </p:ext>
    </p:extLst>
  </p:cSld>
  <p:clrMapOvr>
    <a:masterClrMapping/>
  </p:clrMapOvr>
</p:sld>
</file>

<file path=ppt/theme/theme1.xml><?xml version="1.0" encoding="utf-8"?>
<a:theme xmlns:a="http://schemas.openxmlformats.org/drawingml/2006/main" name="Atlas">
  <a:themeElements>
    <a:clrScheme name="Atlas">
      <a:dk1>
        <a:sysClr val="windowText" lastClr="000000"/>
      </a:dk1>
      <a:lt1>
        <a:sysClr val="window" lastClr="FFFFFF"/>
      </a:lt1>
      <a:dk2>
        <a:srgbClr val="454545"/>
      </a:dk2>
      <a:lt2>
        <a:srgbClr val="E0E0E0"/>
      </a:lt2>
      <a:accent1>
        <a:srgbClr val="78C30D"/>
      </a:accent1>
      <a:accent2>
        <a:srgbClr val="099B62"/>
      </a:accent2>
      <a:accent3>
        <a:srgbClr val="21CFDF"/>
      </a:accent3>
      <a:accent4>
        <a:srgbClr val="179FDF"/>
      </a:accent4>
      <a:accent5>
        <a:srgbClr val="E75710"/>
      </a:accent5>
      <a:accent6>
        <a:srgbClr val="F89C19"/>
      </a:accent6>
      <a:hlink>
        <a:srgbClr val="7CDE25"/>
      </a:hlink>
      <a:folHlink>
        <a:srgbClr val="BCE8A8"/>
      </a:folHlink>
    </a:clrScheme>
    <a:fontScheme name="Atlas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tlas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alpha val="60000"/>
                <a:satMod val="109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0000"/>
            </a:schemeClr>
          </a:solidFill>
          <a:prstDash val="solid"/>
        </a:ln>
        <a:ln w="15875" cap="flat" cmpd="sng" algn="ctr">
          <a:solidFill>
            <a:schemeClr val="phClr">
              <a:shade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0" h="0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10000">
              <a:schemeClr val="phClr">
                <a:tint val="94000"/>
                <a:lumMod val="116000"/>
              </a:schemeClr>
            </a:gs>
            <a:gs pos="100000">
              <a:schemeClr val="phClr">
                <a:tint val="98000"/>
                <a:shade val="86000"/>
                <a:satMod val="90000"/>
                <a:lumMod val="88000"/>
              </a:schemeClr>
            </a:gs>
          </a:gsLst>
          <a:path path="circle">
            <a:fillToRect l="50000" t="15000" r="50000" b="169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tlas" id="{5156B0E4-0EB1-49FE-A26B-15F6F698AEC6}" vid="{C0EF0781-FB17-4F1F-B3B1-699933968CE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Atlas</Template>
  <Application>Microsoft Office PowerPoint</Application>
  <PresentationFormat>Widescreen</PresentationFormat>
  <Slides>12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Atlas</vt:lpstr>
      <vt:lpstr>PowerPoint Presentation</vt:lpstr>
      <vt:lpstr>Outline</vt:lpstr>
      <vt:lpstr>PowerPoint Presentation</vt:lpstr>
      <vt:lpstr>Tasks</vt:lpstr>
      <vt:lpstr>Data</vt:lpstr>
      <vt:lpstr>Data</vt:lpstr>
      <vt:lpstr>Methodology</vt:lpstr>
      <vt:lpstr>PowerPoint Presentation</vt:lpstr>
      <vt:lpstr>Methodology (cont.)</vt:lpstr>
      <vt:lpstr>Results and Discussion</vt:lpstr>
      <vt:lpstr>Problems Encountered</vt:lpstr>
      <vt:lpstr>Conclusion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revision>3</cp:revision>
  <dcterms:created xsi:type="dcterms:W3CDTF">2021-02-24T17:30:17Z</dcterms:created>
  <dcterms:modified xsi:type="dcterms:W3CDTF">2021-04-28T20:22:19Z</dcterms:modified>
</cp:coreProperties>
</file>