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6"/>
  </p:notesMasterIdLst>
  <p:handoutMasterIdLst>
    <p:handoutMasterId r:id="rId7"/>
  </p:handoutMasterIdLst>
  <p:sldIdLst>
    <p:sldId id="256" r:id="rId5"/>
  </p:sldIdLst>
  <p:sldSz cx="43891200" cy="32918400"/>
  <p:notesSz cx="9271000" cy="7010400"/>
  <p:embeddedFontLst>
    <p:embeddedFont>
      <p:font typeface="Calibri" panose="020F0502020204030204" pitchFamily="34" charset="0"/>
      <p:regular r:id="rId8"/>
      <p:bold r:id="rId9"/>
      <p:italic r:id="rId10"/>
      <p:boldItalic r:id="rId11"/>
    </p:embeddedFont>
    <p:embeddedFont>
      <p:font typeface="Nunito" pitchFamily="2" charset="77"/>
      <p:regular r:id="rId12"/>
      <p:bold r:id="rId13"/>
      <p:italic r:id="rId14"/>
      <p:boldItalic r:id="rId15"/>
    </p:embeddedFont>
    <p:embeddedFont>
      <p:font typeface="Open Sans" panose="020B0606030504020204" pitchFamily="34" charset="0"/>
      <p:regular r:id="rId16"/>
      <p:bold r:id="rId17"/>
      <p:italic r:id="rId18"/>
      <p:boldItalic r:id="rId19"/>
    </p:embeddedFont>
  </p:embeddedFontLst>
  <p:custDataLst>
    <p:tags r:id="rId20"/>
  </p:custDataLst>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5808"/>
    <a:srgbClr val="B205D5"/>
    <a:srgbClr val="D107F9"/>
    <a:srgbClr val="CDC305"/>
    <a:srgbClr val="CAB414"/>
    <a:srgbClr val="CACA14"/>
    <a:srgbClr val="749094"/>
    <a:srgbClr val="47C1B5"/>
    <a:srgbClr val="DCE2E4"/>
    <a:srgbClr val="F9F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6" autoAdjust="0"/>
    <p:restoredTop sz="94660"/>
  </p:normalViewPr>
  <p:slideViewPr>
    <p:cSldViewPr>
      <p:cViewPr varScale="1">
        <p:scale>
          <a:sx n="26" d="100"/>
          <a:sy n="26" d="100"/>
        </p:scale>
        <p:origin x="2408" y="344"/>
      </p:cViewPr>
      <p:guideLst>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defPPr>
              <a:defRPr kern="1200" smtId="4294967295"/>
            </a:defPPr>
            <a:lvl1pPr algn="r">
              <a:defRPr sz="1200"/>
            </a:lvl1pPr>
          </a:lstStyle>
          <a:p>
            <a:fld id="{9281E4DE-EB0E-4FB2-BE29-FC865D9A50FC}" type="datetimeFigureOut">
              <a:rPr lang="en-US" smtClean="0"/>
              <a:t>4/28/21</a:t>
            </a:fld>
            <a:endParaRPr lang="en-US"/>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defPPr>
              <a:defRPr kern="1200" smtId="4294967295"/>
            </a:defPPr>
            <a:lvl1pPr algn="r">
              <a:defRPr sz="1200"/>
            </a:lvl1pPr>
          </a:lstStyle>
          <a:p>
            <a:fld id="{DE247C12-2C6F-4F8F-A764-8CB2FE9A43B8}" type="slidenum">
              <a:rPr lang="en-US" smtClean="0"/>
              <a:t>‹#›</a:t>
            </a:fld>
            <a:endParaRPr lang="en-US"/>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963"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51450" y="0"/>
            <a:ext cx="4017963" cy="350838"/>
          </a:xfrm>
          <a:prstGeom prst="rect">
            <a:avLst/>
          </a:prstGeom>
        </p:spPr>
        <p:txBody>
          <a:bodyPr vert="horz" lIns="91440" tIns="45720" rIns="91440" bIns="45720" rtlCol="0"/>
          <a:lstStyle>
            <a:lvl1pPr algn="r">
              <a:defRPr sz="1200"/>
            </a:lvl1pPr>
          </a:lstStyle>
          <a:p>
            <a:fld id="{1F5ACDBF-0857-4144-965A-AB17D664EB6D}" type="datetimeFigureOut">
              <a:rPr lang="en-US" smtClean="0"/>
              <a:t>4/28/21</a:t>
            </a:fld>
            <a:endParaRPr lang="en-US"/>
          </a:p>
        </p:txBody>
      </p:sp>
      <p:sp>
        <p:nvSpPr>
          <p:cNvPr id="4" name="Slide Image Placeholder 3"/>
          <p:cNvSpPr>
            <a:spLocks noGrp="1" noRot="1" noChangeAspect="1"/>
          </p:cNvSpPr>
          <p:nvPr>
            <p:ph type="sldImg" idx="2"/>
          </p:nvPr>
        </p:nvSpPr>
        <p:spPr>
          <a:xfrm>
            <a:off x="30591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7100" y="3373438"/>
            <a:ext cx="741680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17963"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51450" y="6659563"/>
            <a:ext cx="4017963" cy="350837"/>
          </a:xfrm>
          <a:prstGeom prst="rect">
            <a:avLst/>
          </a:prstGeom>
        </p:spPr>
        <p:txBody>
          <a:bodyPr vert="horz" lIns="91440" tIns="45720" rIns="91440" bIns="45720" rtlCol="0" anchor="b"/>
          <a:lstStyle>
            <a:lvl1pPr algn="r">
              <a:defRPr sz="1200"/>
            </a:lvl1pPr>
          </a:lstStyle>
          <a:p>
            <a:fld id="{C17C91BA-D575-4719-971E-B12C0A90E6C3}" type="slidenum">
              <a:rPr lang="en-US" smtClean="0"/>
              <a:t>‹#›</a:t>
            </a:fld>
            <a:endParaRPr lang="en-US"/>
          </a:p>
        </p:txBody>
      </p:sp>
    </p:spTree>
    <p:extLst>
      <p:ext uri="{BB962C8B-B14F-4D97-AF65-F5344CB8AC3E}">
        <p14:creationId xmlns:p14="http://schemas.microsoft.com/office/powerpoint/2010/main" val="55090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C91BA-D575-4719-971E-B12C0A90E6C3}" type="slidenum">
              <a:rPr lang="en-US" smtClean="0"/>
              <a:t>1</a:t>
            </a:fld>
            <a:endParaRPr lang="en-US"/>
          </a:p>
        </p:txBody>
      </p:sp>
    </p:spTree>
    <p:extLst>
      <p:ext uri="{BB962C8B-B14F-4D97-AF65-F5344CB8AC3E}">
        <p14:creationId xmlns:p14="http://schemas.microsoft.com/office/powerpoint/2010/main" val="209143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20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4/28/21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566461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5" y="4221484"/>
            <a:ext cx="35547303"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7901947" y="4221484"/>
            <a:ext cx="105925615"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4/28/21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6346953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4/28/21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3944130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1" cy="6537960"/>
          </a:xfrm>
        </p:spPr>
        <p:txBody>
          <a:bodyPr anchor="t"/>
          <a:lstStyle>
            <a:defPPr>
              <a:defRPr kern="1200" smtId="4294967295"/>
            </a:defPPr>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7"/>
            <a:ext cx="37307521" cy="7200897"/>
          </a:xfrm>
        </p:spPr>
        <p:txBody>
          <a:bodyPr anchor="b"/>
          <a:lstStyle>
            <a:defPPr>
              <a:defRPr kern="1200" smtId="4294967295"/>
            </a:defPPr>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4/28/21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7529683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7901944" y="24582124"/>
            <a:ext cx="70736458"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69921" y="24582124"/>
            <a:ext cx="70736464"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4/28/21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017245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2" y="7368545"/>
            <a:ext cx="19392903"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2" y="10439402"/>
            <a:ext cx="19392903"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2"/>
            <a:ext cx="19400520"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F8E1F909-3568-40F5-8205-05484158C88C}" type="datetimeFigureOut">
              <a:rPr lang="en-US" smtClean="0"/>
              <a:t>4/28/21</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9470194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F8E1F909-3568-40F5-8205-05484158C88C}" type="datetimeFigureOut">
              <a:rPr lang="en-US" smtClean="0"/>
              <a:t>4/28/21</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66342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F8E1F909-3568-40F5-8205-05484158C88C}" type="datetimeFigureOut">
              <a:rPr lang="en-US" smtClean="0"/>
              <a:t>4/28/21</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8609149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40"/>
            <a:ext cx="14439903" cy="5577840"/>
          </a:xfrm>
        </p:spPr>
        <p:txBody>
          <a:bodyPr anchor="b"/>
          <a:lstStyle>
            <a:defPPr>
              <a:defRPr kern="1200" smtId="4294967295"/>
            </a:defPPr>
            <a:lvl1pPr algn="l">
              <a:defRPr sz="9700" b="1"/>
            </a:lvl1pPr>
          </a:lstStyle>
          <a:p>
            <a:r>
              <a:rPr lang="en-US"/>
              <a:t>Click to edit Master title style</a:t>
            </a:r>
          </a:p>
        </p:txBody>
      </p:sp>
      <p:sp>
        <p:nvSpPr>
          <p:cNvPr id="3" name="Content Placeholder 2"/>
          <p:cNvSpPr>
            <a:spLocks noGrp="1"/>
          </p:cNvSpPr>
          <p:nvPr>
            <p:ph idx="1"/>
          </p:nvPr>
        </p:nvSpPr>
        <p:spPr>
          <a:xfrm>
            <a:off x="17160239" y="1310643"/>
            <a:ext cx="24536400" cy="28094942"/>
          </a:xfrm>
        </p:spPr>
        <p:txBody>
          <a:bodyPr/>
          <a:lstStyle>
            <a:defPPr>
              <a:defRPr kern="1200" smtId="4294967295"/>
            </a:defPPr>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3"/>
            <a:ext cx="14439903" cy="22517103"/>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4/28/21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8333105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2"/>
            <a:ext cx="26334721" cy="2720343"/>
          </a:xfrm>
        </p:spPr>
        <p:txBody>
          <a:bodyPr anchor="b"/>
          <a:lstStyle>
            <a:defPPr>
              <a:defRPr kern="1200" smtId="4294967295"/>
            </a:defPPr>
            <a:lvl1pPr algn="l">
              <a:defRPr sz="9700" b="1"/>
            </a:lvl1pPr>
          </a:lstStyle>
          <a:p>
            <a:r>
              <a:rPr lang="en-US"/>
              <a:t>Click to edit Master title style</a:t>
            </a:r>
          </a:p>
        </p:txBody>
      </p:sp>
      <p:sp>
        <p:nvSpPr>
          <p:cNvPr id="3" name="Picture Placeholder 2"/>
          <p:cNvSpPr>
            <a:spLocks noGrp="1"/>
          </p:cNvSpPr>
          <p:nvPr>
            <p:ph type="pic" idx="1"/>
          </p:nvPr>
        </p:nvSpPr>
        <p:spPr>
          <a:xfrm>
            <a:off x="8602983" y="2941320"/>
            <a:ext cx="26334721" cy="19751039"/>
          </a:xfrm>
        </p:spPr>
        <p:txBody>
          <a:bodyPr/>
          <a:lstStyle>
            <a:defPPr>
              <a:defRPr kern="1200" smtId="4294967295"/>
            </a:defPPr>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4" indent="0">
              <a:buNone/>
              <a:defRPr sz="9700"/>
            </a:lvl9pPr>
          </a:lstStyle>
          <a:p>
            <a:endParaRPr lang="en-US"/>
          </a:p>
        </p:txBody>
      </p:sp>
      <p:sp>
        <p:nvSpPr>
          <p:cNvPr id="4" name="Text Placeholder 3"/>
          <p:cNvSpPr>
            <a:spLocks noGrp="1"/>
          </p:cNvSpPr>
          <p:nvPr>
            <p:ph type="body" sz="half" idx="2"/>
          </p:nvPr>
        </p:nvSpPr>
        <p:spPr>
          <a:xfrm>
            <a:off x="8602983" y="25763224"/>
            <a:ext cx="26334721" cy="3863337"/>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4/28/21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18069957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4"/>
            <a:ext cx="39502079" cy="21724623"/>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03" tIns="219451" rIns="438903" bIns="219451" rtlCol="0" anchor="ctr"/>
          <a:lstStyle>
            <a:defPPr>
              <a:defRPr kern="1200" smtId="4294967295"/>
            </a:defPPr>
            <a:lvl1pPr algn="l">
              <a:defRPr sz="5700">
                <a:solidFill>
                  <a:schemeClr val="tx1">
                    <a:tint val="75000"/>
                  </a:schemeClr>
                </a:solidFill>
              </a:defRPr>
            </a:lvl1pPr>
          </a:lstStyle>
          <a:p>
            <a:fld id="{F8E1F909-3568-40F5-8205-05484158C88C}" type="datetimeFigureOut">
              <a:rPr lang="en-US" smtClean="0"/>
              <a:t>4/28/21</a:t>
            </a:fld>
            <a:endParaRPr lang="en-US"/>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438903" tIns="219451" rIns="438903" bIns="219451" rtlCol="0" anchor="ctr"/>
          <a:lstStyle>
            <a:defPPr>
              <a:defRPr kern="1200" smtId="4294967295"/>
            </a:defPPr>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438903" tIns="219451" rIns="438903" bIns="219451" rtlCol="0" anchor="ctr"/>
          <a:lstStyle>
            <a:defPPr>
              <a:defRPr kern="1200" smtId="4294967295"/>
            </a:defPPr>
            <a:lvl1pPr algn="r">
              <a:defRPr sz="5700">
                <a:solidFill>
                  <a:schemeClr val="tx1">
                    <a:tint val="75000"/>
                  </a:schemeClr>
                </a:solidFill>
              </a:defRPr>
            </a:lvl1pPr>
          </a:lstStyle>
          <a:p>
            <a:fld id="{5A40D005-FB29-4DA1-AF6A-7002CDC49E30}" type="slidenum">
              <a:rPr lang="en-US" smtClean="0"/>
              <a:t>‹#›</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deliberatingwatermelon  Size: 48x36</a:t>
            </a:r>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389028" rtl="0" eaLnBrk="1" latinLnBrk="0" hangingPunct="1">
        <a:spcBef>
          <a:spcPct val="0"/>
        </a:spcBef>
        <a:buNone/>
        <a:defRPr sz="21100" kern="1200">
          <a:solidFill>
            <a:schemeClr val="tx1"/>
          </a:solidFill>
          <a:latin typeface="+mj-lt"/>
          <a:ea typeface="+mj-ea"/>
          <a:cs typeface="+mj-cs"/>
        </a:defRPr>
      </a:lvl1pPr>
    </p:titleStyle>
    <p:body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ounded Rectangle 74"/>
          <p:cNvSpPr/>
          <p:nvPr/>
        </p:nvSpPr>
        <p:spPr>
          <a:xfrm>
            <a:off x="732902" y="567080"/>
            <a:ext cx="42357594" cy="6919725"/>
          </a:xfrm>
          <a:prstGeom prst="roundRect">
            <a:avLst>
              <a:gd name="adj" fmla="val 5670"/>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74" name="Rounded Rectangle 73"/>
          <p:cNvSpPr/>
          <p:nvPr/>
        </p:nvSpPr>
        <p:spPr>
          <a:xfrm>
            <a:off x="9385766" y="7785308"/>
            <a:ext cx="24955940" cy="24310560"/>
          </a:xfrm>
          <a:prstGeom prst="roundRect">
            <a:avLst>
              <a:gd name="adj" fmla="val 1639"/>
            </a:avLst>
          </a:prstGeom>
          <a:solidFill>
            <a:srgbClr val="B858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76" name="Rounded Rectangle 75"/>
          <p:cNvSpPr/>
          <p:nvPr/>
        </p:nvSpPr>
        <p:spPr>
          <a:xfrm>
            <a:off x="732901" y="7827201"/>
            <a:ext cx="8230765" cy="8834598"/>
          </a:xfrm>
          <a:prstGeom prst="roundRect">
            <a:avLst>
              <a:gd name="adj" fmla="val 3206"/>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77" name="Rounded Rectangle 76"/>
          <p:cNvSpPr/>
          <p:nvPr/>
        </p:nvSpPr>
        <p:spPr>
          <a:xfrm>
            <a:off x="768071" y="17152969"/>
            <a:ext cx="8195596" cy="14971355"/>
          </a:xfrm>
          <a:prstGeom prst="roundRect">
            <a:avLst>
              <a:gd name="adj" fmla="val 3206"/>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78" name="Rounded Rectangle 77"/>
          <p:cNvSpPr/>
          <p:nvPr/>
        </p:nvSpPr>
        <p:spPr>
          <a:xfrm>
            <a:off x="34801066" y="7893361"/>
            <a:ext cx="8291255" cy="9431484"/>
          </a:xfrm>
          <a:prstGeom prst="roundRect">
            <a:avLst>
              <a:gd name="adj" fmla="val 2650"/>
            </a:avLst>
          </a:prstGeom>
          <a:solidFill>
            <a:srgbClr val="B205D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79" name="Rounded Rectangle 78"/>
          <p:cNvSpPr/>
          <p:nvPr/>
        </p:nvSpPr>
        <p:spPr>
          <a:xfrm>
            <a:off x="34864926" y="26724635"/>
            <a:ext cx="8225570" cy="5454327"/>
          </a:xfrm>
          <a:prstGeom prst="roundRect">
            <a:avLst>
              <a:gd name="adj" fmla="val 3951"/>
            </a:avLst>
          </a:prstGeom>
          <a:solidFill>
            <a:srgbClr val="B205D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80" name="Rounded Rectangle 79"/>
          <p:cNvSpPr/>
          <p:nvPr/>
        </p:nvSpPr>
        <p:spPr>
          <a:xfrm>
            <a:off x="34782300" y="17561382"/>
            <a:ext cx="8308196" cy="8860324"/>
          </a:xfrm>
          <a:prstGeom prst="roundRect">
            <a:avLst>
              <a:gd name="adj" fmla="val 4516"/>
            </a:avLst>
          </a:prstGeom>
          <a:solidFill>
            <a:srgbClr val="B205D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endParaRPr lang="en-US" sz="3200" dirty="0">
              <a:solidFill>
                <a:schemeClr val="bg1"/>
              </a:solidFill>
              <a:latin typeface="Arial" panose="020B0604020202020204" pitchFamily="34" charset="0"/>
              <a:cs typeface="Arial" panose="020B0604020202020204" pitchFamily="34" charset="0"/>
            </a:endParaRPr>
          </a:p>
        </p:txBody>
      </p:sp>
      <p:sp>
        <p:nvSpPr>
          <p:cNvPr id="84" name="TextBox 83"/>
          <p:cNvSpPr txBox="1"/>
          <p:nvPr/>
        </p:nvSpPr>
        <p:spPr>
          <a:xfrm>
            <a:off x="1113351" y="7909001"/>
            <a:ext cx="7772400" cy="677108"/>
          </a:xfrm>
          <a:prstGeom prst="rect">
            <a:avLst/>
          </a:prstGeom>
          <a:noFill/>
        </p:spPr>
        <p:txBody>
          <a:bodyPr wrap="square" rtlCol="0">
            <a:spAutoFit/>
          </a:bodyPr>
          <a:lstStyle>
            <a:defPPr>
              <a:defRPr kern="1200" smtId="4294967295"/>
            </a:defPPr>
          </a:lstStyle>
          <a:p>
            <a:r>
              <a:rPr lang="en-US" sz="3800" b="1" dirty="0">
                <a:solidFill>
                  <a:schemeClr val="bg1"/>
                </a:solidFill>
                <a:cs typeface="Arial" pitchFamily="34" charset="0"/>
              </a:rPr>
              <a:t>Abstract</a:t>
            </a:r>
          </a:p>
        </p:txBody>
      </p:sp>
      <p:sp>
        <p:nvSpPr>
          <p:cNvPr id="85" name="TextBox 84"/>
          <p:cNvSpPr txBox="1"/>
          <p:nvPr/>
        </p:nvSpPr>
        <p:spPr>
          <a:xfrm>
            <a:off x="1149820" y="9009681"/>
            <a:ext cx="6881649" cy="7971413"/>
          </a:xfrm>
          <a:prstGeom prst="rect">
            <a:avLst/>
          </a:prstGeom>
          <a:noFill/>
        </p:spPr>
        <p:txBody>
          <a:bodyPr wrap="square" rtlCol="0" anchor="t">
            <a:spAutoFit/>
          </a:bodyPr>
          <a:lstStyle>
            <a:defPPr>
              <a:defRPr kern="1200" smtId="4294967295"/>
            </a:defPPr>
          </a:lstStyle>
          <a:p>
            <a:pPr rtl="0">
              <a:spcBef>
                <a:spcPts val="0"/>
              </a:spcBef>
              <a:spcAft>
                <a:spcPts val="0"/>
              </a:spcAft>
            </a:pPr>
            <a:r>
              <a:rPr lang="en-US" sz="3200" b="0" i="0" u="none" strike="noStrike" dirty="0">
                <a:solidFill>
                  <a:schemeClr val="bg1"/>
                </a:solidFill>
                <a:effectLst/>
                <a:latin typeface="Arial" panose="020B0604020202020204" pitchFamily="34" charset="0"/>
                <a:cs typeface="Arial" panose="020B0604020202020204" pitchFamily="34" charset="0"/>
              </a:rPr>
              <a:t>Access to resources for homeless youth and those at risk of homelessness in the San Antonio area is not as readily available as it should be. In an effort to rectify this problem, this study aims to identify locations within Bexar County that have the highest population of at-risk and homeless youth. </a:t>
            </a:r>
            <a:r>
              <a:rPr lang="en-US" sz="3200" dirty="0">
                <a:solidFill>
                  <a:schemeClr val="bg1"/>
                </a:solidFill>
                <a:latin typeface="Arial" panose="020B0604020202020204" pitchFamily="34" charset="0"/>
                <a:cs typeface="Arial" panose="020B0604020202020204" pitchFamily="34" charset="0"/>
              </a:rPr>
              <a:t>The</a:t>
            </a:r>
            <a:r>
              <a:rPr lang="en-US" sz="3200" b="0" i="0" u="none" strike="noStrike" dirty="0">
                <a:solidFill>
                  <a:schemeClr val="bg1"/>
                </a:solidFill>
                <a:effectLst/>
                <a:latin typeface="Arial" panose="020B0604020202020204" pitchFamily="34" charset="0"/>
                <a:cs typeface="Arial" panose="020B0604020202020204" pitchFamily="34" charset="0"/>
              </a:rPr>
              <a:t> final result is a map of suitable locations for new drop-in centers and access points that have the capability of providing services such as food, water, showers, recreation, and community outreach.</a:t>
            </a:r>
            <a:br>
              <a:rPr lang="en-US" sz="32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24" name="Text Placeholder 5">
            <a:extLst>
              <a:ext uri="{FF2B5EF4-FFF2-40B4-BE49-F238E27FC236}">
                <a16:creationId xmlns:a16="http://schemas.microsoft.com/office/drawing/2014/main" id="{9AFA996E-AD6B-4DC6-BC85-A182D141A5B5}"/>
              </a:ext>
            </a:extLst>
          </p:cNvPr>
          <p:cNvSpPr txBox="1"/>
          <p:nvPr/>
        </p:nvSpPr>
        <p:spPr>
          <a:xfrm>
            <a:off x="3232831" y="1709331"/>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endParaRPr lang="en-US" sz="8500" b="1" dirty="0">
              <a:solidFill>
                <a:schemeClr val="bg1"/>
              </a:solidFill>
              <a:latin typeface="Nunito" panose="00000500000000000000" pitchFamily="2" charset="0"/>
            </a:endParaRPr>
          </a:p>
        </p:txBody>
      </p:sp>
      <p:sp>
        <p:nvSpPr>
          <p:cNvPr id="25" name="Text Placeholder 5">
            <a:extLst>
              <a:ext uri="{FF2B5EF4-FFF2-40B4-BE49-F238E27FC236}">
                <a16:creationId xmlns:a16="http://schemas.microsoft.com/office/drawing/2014/main" id="{2CF2C83C-08B8-46D1-AEAA-7C0550B92975}"/>
              </a:ext>
            </a:extLst>
          </p:cNvPr>
          <p:cNvSpPr txBox="1"/>
          <p:nvPr/>
        </p:nvSpPr>
        <p:spPr>
          <a:xfrm>
            <a:off x="3657600" y="4555113"/>
            <a:ext cx="36576000" cy="2930033"/>
          </a:xfrm>
          <a:prstGeom prst="rect">
            <a:avLst/>
          </a:prstGeom>
        </p:spPr>
        <p:txBody>
          <a:bodyPr lIns="0" tIns="0" rIns="0" bIns="0" anchor="t">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600" dirty="0">
                <a:solidFill>
                  <a:schemeClr val="bg1"/>
                </a:solidFill>
                <a:latin typeface="+mj-lt"/>
                <a:cs typeface="Arial"/>
              </a:rPr>
              <a:t>Texas Location Solutions (TLS): Darrin Speer, Stancil Barton, Brandon Trevino, &amp; Kennedy Watson</a:t>
            </a:r>
            <a:endParaRPr lang="en-US" sz="5600" dirty="0">
              <a:solidFill>
                <a:schemeClr val="bg1"/>
              </a:solidFill>
              <a:latin typeface="+mj-lt"/>
              <a:cs typeface="Arial" pitchFamily="34" charset="0"/>
            </a:endParaRPr>
          </a:p>
          <a:p>
            <a:pPr algn="ctr">
              <a:defRPr/>
            </a:pPr>
            <a:r>
              <a:rPr lang="en-US" sz="5600" dirty="0">
                <a:solidFill>
                  <a:schemeClr val="bg1"/>
                </a:solidFill>
                <a:latin typeface="+mj-lt"/>
                <a:cs typeface="Arial" pitchFamily="34" charset="0"/>
              </a:rPr>
              <a:t>Department of Geography, College of Liberal Arts, Texas State University, </a:t>
            </a:r>
          </a:p>
          <a:p>
            <a:pPr algn="ctr">
              <a:defRPr/>
            </a:pPr>
            <a:r>
              <a:rPr lang="en-US" sz="5600" dirty="0">
                <a:solidFill>
                  <a:schemeClr val="bg1"/>
                </a:solidFill>
                <a:latin typeface="+mj-lt"/>
                <a:cs typeface="Arial" pitchFamily="34" charset="0"/>
              </a:rPr>
              <a:t>South Alamo Regional Alliance for the Homeless (SARAH)</a:t>
            </a:r>
          </a:p>
        </p:txBody>
      </p:sp>
      <p:sp>
        <p:nvSpPr>
          <p:cNvPr id="4" name="Rectangle: Rounded Corners 3">
            <a:extLst>
              <a:ext uri="{FF2B5EF4-FFF2-40B4-BE49-F238E27FC236}">
                <a16:creationId xmlns:a16="http://schemas.microsoft.com/office/drawing/2014/main" id="{99ED2966-A38B-4B49-A6B6-D914E4D6F4BE}"/>
              </a:ext>
            </a:extLst>
          </p:cNvPr>
          <p:cNvSpPr/>
          <p:nvPr/>
        </p:nvSpPr>
        <p:spPr>
          <a:xfrm>
            <a:off x="1238057" y="8764963"/>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1A5C452-2DAF-423A-BC0E-FB2D0D0E019D}"/>
              </a:ext>
            </a:extLst>
          </p:cNvPr>
          <p:cNvSpPr txBox="1"/>
          <p:nvPr/>
        </p:nvSpPr>
        <p:spPr>
          <a:xfrm>
            <a:off x="1154006" y="17449609"/>
            <a:ext cx="7772400" cy="677108"/>
          </a:xfrm>
          <a:prstGeom prst="rect">
            <a:avLst/>
          </a:prstGeom>
          <a:noFill/>
        </p:spPr>
        <p:txBody>
          <a:bodyPr wrap="square" rtlCol="0">
            <a:spAutoFit/>
          </a:bodyPr>
          <a:lstStyle>
            <a:defPPr>
              <a:defRPr kern="1200" smtId="4294967295"/>
            </a:defPPr>
          </a:lstStyle>
          <a:p>
            <a:r>
              <a:rPr lang="en-US" sz="3800" b="1" dirty="0">
                <a:solidFill>
                  <a:schemeClr val="bg1"/>
                </a:solidFill>
                <a:cs typeface="Arial" panose="020B0604020202020204" pitchFamily="34" charset="0"/>
              </a:rPr>
              <a:t>Introduction</a:t>
            </a:r>
          </a:p>
        </p:txBody>
      </p:sp>
      <p:sp>
        <p:nvSpPr>
          <p:cNvPr id="30" name="Rectangle: Rounded Corners 29">
            <a:extLst>
              <a:ext uri="{FF2B5EF4-FFF2-40B4-BE49-F238E27FC236}">
                <a16:creationId xmlns:a16="http://schemas.microsoft.com/office/drawing/2014/main" id="{9793BC31-3E9A-4E00-A76F-069126324922}"/>
              </a:ext>
            </a:extLst>
          </p:cNvPr>
          <p:cNvSpPr/>
          <p:nvPr/>
        </p:nvSpPr>
        <p:spPr>
          <a:xfrm>
            <a:off x="1238057" y="18614759"/>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5E4ADE2-1C83-47FC-978F-7E0CAA0FDC54}"/>
              </a:ext>
            </a:extLst>
          </p:cNvPr>
          <p:cNvSpPr txBox="1"/>
          <p:nvPr/>
        </p:nvSpPr>
        <p:spPr>
          <a:xfrm>
            <a:off x="20426859" y="7857740"/>
            <a:ext cx="3070214" cy="677108"/>
          </a:xfrm>
          <a:prstGeom prst="rect">
            <a:avLst/>
          </a:prstGeom>
          <a:noFill/>
        </p:spPr>
        <p:txBody>
          <a:bodyPr wrap="square" rtlCol="0">
            <a:spAutoFit/>
          </a:bodyPr>
          <a:lstStyle>
            <a:defPPr>
              <a:defRPr kern="1200" smtId="4294967295"/>
            </a:defPPr>
          </a:lstStyle>
          <a:p>
            <a:r>
              <a:rPr lang="en-US" sz="3800" b="1" dirty="0">
                <a:solidFill>
                  <a:schemeClr val="bg1"/>
                </a:solidFill>
                <a:cs typeface="Arial" pitchFamily="34" charset="0"/>
              </a:rPr>
              <a:t>Methodology</a:t>
            </a:r>
          </a:p>
        </p:txBody>
      </p:sp>
      <p:sp>
        <p:nvSpPr>
          <p:cNvPr id="32" name="TextBox 31">
            <a:extLst>
              <a:ext uri="{FF2B5EF4-FFF2-40B4-BE49-F238E27FC236}">
                <a16:creationId xmlns:a16="http://schemas.microsoft.com/office/drawing/2014/main" id="{032AC3E4-1804-415D-AFAC-CDB0EC7629F1}"/>
              </a:ext>
            </a:extLst>
          </p:cNvPr>
          <p:cNvSpPr txBox="1"/>
          <p:nvPr/>
        </p:nvSpPr>
        <p:spPr>
          <a:xfrm>
            <a:off x="17108292" y="8795106"/>
            <a:ext cx="9328610" cy="10433625"/>
          </a:xfrm>
          <a:prstGeom prst="rect">
            <a:avLst/>
          </a:prstGeom>
          <a:noFill/>
          <a:ln>
            <a:solidFill>
              <a:schemeClr val="bg1"/>
            </a:solidFill>
          </a:ln>
        </p:spPr>
        <p:txBody>
          <a:bodyPr wrap="square" rtlCol="0" anchor="t">
            <a:spAutoFit/>
          </a:bodyPr>
          <a:lstStyle>
            <a:defPPr>
              <a:defRPr kern="1200" smtId="4294967295"/>
            </a:defPPr>
          </a:lstStyle>
          <a:p>
            <a:pPr rtl="0">
              <a:spcBef>
                <a:spcPts val="0"/>
              </a:spcBef>
              <a:spcAft>
                <a:spcPts val="0"/>
              </a:spcAft>
            </a:pPr>
            <a:r>
              <a:rPr lang="en-US" sz="3200" b="0" i="0" u="none" strike="noStrike" dirty="0">
                <a:solidFill>
                  <a:schemeClr val="bg1"/>
                </a:solidFill>
                <a:effectLst/>
                <a:latin typeface="Arial" panose="020B0604020202020204" pitchFamily="34" charset="0"/>
                <a:cs typeface="Arial" panose="020B0604020202020204" pitchFamily="34" charset="0"/>
              </a:rPr>
              <a:t>In combination with the locations of displaced youth that SARAH provided, we established a list of risk factors that contribute to youth homelessness. After obtaining and processing the risk factor data from the Census Bureau, we weighed our risk factors in order to properly portray the magnitude of each factor. Using the ‘weighted sum tool’, we created a proper result for our combined risk factor data that is as follows:</a:t>
            </a:r>
            <a:endParaRPr lang="en-US" sz="3200" b="0" dirty="0">
              <a:solidFill>
                <a:schemeClr val="bg1"/>
              </a:solidFill>
              <a:effectLst/>
              <a:latin typeface="Arial" panose="020B0604020202020204" pitchFamily="34" charset="0"/>
              <a:cs typeface="Arial" panose="020B0604020202020204" pitchFamily="34" charset="0"/>
            </a:endParaRPr>
          </a:p>
          <a:p>
            <a:pPr marL="457200" indent="-457200" rtl="0">
              <a:spcBef>
                <a:spcPts val="0"/>
              </a:spcBef>
              <a:spcAft>
                <a:spcPts val="0"/>
              </a:spcAft>
              <a:buFont typeface="Arial" panose="020B0604020202020204" pitchFamily="34" charset="0"/>
              <a:buChar char="•"/>
            </a:pPr>
            <a:r>
              <a:rPr lang="en-US" sz="3200" b="0" i="0" u="none" strike="noStrike" dirty="0">
                <a:solidFill>
                  <a:schemeClr val="bg1"/>
                </a:solidFill>
                <a:effectLst/>
                <a:latin typeface="Arial" panose="020B0604020202020204" pitchFamily="34" charset="0"/>
                <a:cs typeface="Arial" panose="020B0604020202020204" pitchFamily="34" charset="0"/>
              </a:rPr>
              <a:t>Lack of Nearby Needed Services: 0.10</a:t>
            </a:r>
            <a:endParaRPr lang="en-US" sz="3200" b="0" dirty="0">
              <a:solidFill>
                <a:schemeClr val="bg1"/>
              </a:solidFill>
              <a:effectLst/>
              <a:latin typeface="Arial" panose="020B0604020202020204" pitchFamily="34" charset="0"/>
              <a:cs typeface="Arial" panose="020B0604020202020204" pitchFamily="34" charset="0"/>
            </a:endParaRPr>
          </a:p>
          <a:p>
            <a:pPr marL="457200" indent="-457200" rtl="0">
              <a:spcBef>
                <a:spcPts val="0"/>
              </a:spcBef>
              <a:spcAft>
                <a:spcPts val="0"/>
              </a:spcAft>
              <a:buFont typeface="Arial" panose="020B0604020202020204" pitchFamily="34" charset="0"/>
              <a:buChar char="•"/>
            </a:pPr>
            <a:r>
              <a:rPr lang="en-US" sz="3200" b="0" i="0" u="none" strike="noStrike" dirty="0">
                <a:solidFill>
                  <a:schemeClr val="bg1"/>
                </a:solidFill>
                <a:effectLst/>
                <a:latin typeface="Arial" panose="020B0604020202020204" pitchFamily="34" charset="0"/>
                <a:cs typeface="Arial" panose="020B0604020202020204" pitchFamily="34" charset="0"/>
              </a:rPr>
              <a:t>Race (Youth): 0.10</a:t>
            </a:r>
            <a:endParaRPr lang="en-US" sz="3200" b="0" dirty="0">
              <a:solidFill>
                <a:schemeClr val="bg1"/>
              </a:solidFill>
              <a:effectLst/>
              <a:latin typeface="Arial" panose="020B0604020202020204" pitchFamily="34" charset="0"/>
              <a:cs typeface="Arial" panose="020B0604020202020204" pitchFamily="34" charset="0"/>
            </a:endParaRPr>
          </a:p>
          <a:p>
            <a:pPr rtl="0">
              <a:spcBef>
                <a:spcPts val="0"/>
              </a:spcBef>
              <a:spcAft>
                <a:spcPts val="0"/>
              </a:spcAft>
            </a:pPr>
            <a:r>
              <a:rPr lang="en-US" sz="3200" dirty="0">
                <a:solidFill>
                  <a:schemeClr val="bg1"/>
                </a:solidFill>
                <a:latin typeface="Arial" panose="020B0604020202020204" pitchFamily="34" charset="0"/>
                <a:cs typeface="Arial" panose="020B0604020202020204" pitchFamily="34" charset="0"/>
              </a:rPr>
              <a:t>    </a:t>
            </a:r>
            <a:r>
              <a:rPr lang="en-US" sz="3200" b="0" i="0" u="none" strike="noStrike" dirty="0">
                <a:solidFill>
                  <a:schemeClr val="bg1"/>
                </a:solidFill>
                <a:effectLst/>
                <a:latin typeface="Arial" panose="020B0604020202020204" pitchFamily="34" charset="0"/>
                <a:cs typeface="Arial" panose="020B0604020202020204" pitchFamily="34" charset="0"/>
              </a:rPr>
              <a:t>- A/A (Non-Hispanic): .0034</a:t>
            </a:r>
            <a:endParaRPr lang="en-US" sz="3200" b="0" dirty="0">
              <a:solidFill>
                <a:schemeClr val="bg1"/>
              </a:solidFill>
              <a:effectLst/>
              <a:latin typeface="Arial" panose="020B0604020202020204" pitchFamily="34" charset="0"/>
              <a:cs typeface="Arial" panose="020B0604020202020204" pitchFamily="34" charset="0"/>
            </a:endParaRPr>
          </a:p>
          <a:p>
            <a:pPr rtl="0">
              <a:spcBef>
                <a:spcPts val="0"/>
              </a:spcBef>
              <a:spcAft>
                <a:spcPts val="0"/>
              </a:spcAft>
            </a:pPr>
            <a:r>
              <a:rPr lang="en-US" sz="3200" b="0" i="0" u="none" strike="noStrike" dirty="0">
                <a:solidFill>
                  <a:schemeClr val="bg1"/>
                </a:solidFill>
                <a:effectLst/>
                <a:latin typeface="Arial" panose="020B0604020202020204" pitchFamily="34" charset="0"/>
                <a:cs typeface="Arial" panose="020B0604020202020204" pitchFamily="34" charset="0"/>
              </a:rPr>
              <a:t>    - White (Hispanic): 0.078</a:t>
            </a:r>
            <a:endParaRPr lang="en-US" sz="3200" b="0" dirty="0">
              <a:solidFill>
                <a:schemeClr val="bg1"/>
              </a:solidFill>
              <a:effectLst/>
              <a:latin typeface="Arial" panose="020B0604020202020204" pitchFamily="34" charset="0"/>
              <a:cs typeface="Arial" panose="020B0604020202020204" pitchFamily="34" charset="0"/>
            </a:endParaRPr>
          </a:p>
          <a:p>
            <a:pPr rtl="0">
              <a:spcBef>
                <a:spcPts val="0"/>
              </a:spcBef>
              <a:spcAft>
                <a:spcPts val="0"/>
              </a:spcAft>
            </a:pPr>
            <a:r>
              <a:rPr lang="en-US" sz="3200" b="0" i="0" u="none" strike="noStrike" dirty="0">
                <a:solidFill>
                  <a:schemeClr val="bg1"/>
                </a:solidFill>
                <a:effectLst/>
                <a:latin typeface="Arial" panose="020B0604020202020204" pitchFamily="34" charset="0"/>
                <a:cs typeface="Arial" panose="020B0604020202020204" pitchFamily="34" charset="0"/>
              </a:rPr>
              <a:t>    - White (Non-Hispanic): 0.017</a:t>
            </a:r>
            <a:endParaRPr lang="en-US" sz="3200" b="0" dirty="0">
              <a:solidFill>
                <a:schemeClr val="bg1"/>
              </a:solidFill>
              <a:effectLst/>
              <a:latin typeface="Arial" panose="020B0604020202020204" pitchFamily="34" charset="0"/>
              <a:cs typeface="Arial" panose="020B0604020202020204" pitchFamily="34" charset="0"/>
            </a:endParaRPr>
          </a:p>
          <a:p>
            <a:pPr rtl="0">
              <a:spcBef>
                <a:spcPts val="0"/>
              </a:spcBef>
              <a:spcAft>
                <a:spcPts val="0"/>
              </a:spcAft>
            </a:pPr>
            <a:r>
              <a:rPr lang="en-US" sz="3200" b="0" i="0" u="none" strike="noStrike" dirty="0">
                <a:solidFill>
                  <a:schemeClr val="bg1"/>
                </a:solidFill>
                <a:effectLst/>
                <a:latin typeface="Arial" panose="020B0604020202020204" pitchFamily="34" charset="0"/>
                <a:cs typeface="Arial" panose="020B0604020202020204" pitchFamily="34" charset="0"/>
              </a:rPr>
              <a:t>    - Two or More Races: 0.0016</a:t>
            </a:r>
          </a:p>
          <a:p>
            <a:pPr marL="457200" indent="-457200" rtl="0">
              <a:spcBef>
                <a:spcPts val="0"/>
              </a:spcBef>
              <a:spcAft>
                <a:spcPts val="0"/>
              </a:spcAft>
              <a:buFont typeface="Arial" panose="020B0604020202020204" pitchFamily="34" charset="0"/>
              <a:buChar char="•"/>
            </a:pPr>
            <a:r>
              <a:rPr lang="en-US" sz="3200" b="0" i="0" u="none" strike="noStrike" dirty="0">
                <a:solidFill>
                  <a:schemeClr val="bg1"/>
                </a:solidFill>
                <a:effectLst/>
                <a:latin typeface="Arial" panose="020B0604020202020204" pitchFamily="34" charset="0"/>
                <a:cs typeface="Arial" panose="020B0604020202020204" pitchFamily="34" charset="0"/>
              </a:rPr>
              <a:t>Income: 0.15</a:t>
            </a:r>
            <a:endParaRPr lang="en-US" sz="3200" b="0" dirty="0">
              <a:solidFill>
                <a:schemeClr val="bg1"/>
              </a:solidFill>
              <a:effectLst/>
              <a:latin typeface="Arial" panose="020B0604020202020204" pitchFamily="34" charset="0"/>
              <a:cs typeface="Arial" panose="020B0604020202020204" pitchFamily="34" charset="0"/>
            </a:endParaRPr>
          </a:p>
          <a:p>
            <a:pPr marL="457200" indent="-457200" rtl="0">
              <a:spcBef>
                <a:spcPts val="0"/>
              </a:spcBef>
              <a:spcAft>
                <a:spcPts val="0"/>
              </a:spcAft>
              <a:buFont typeface="Arial" panose="020B0604020202020204" pitchFamily="34" charset="0"/>
              <a:buChar char="•"/>
            </a:pPr>
            <a:r>
              <a:rPr lang="en-US" sz="3200" b="0" i="0" u="none" strike="noStrike" dirty="0">
                <a:solidFill>
                  <a:schemeClr val="bg1"/>
                </a:solidFill>
                <a:effectLst/>
                <a:latin typeface="Arial" panose="020B0604020202020204" pitchFamily="34" charset="0"/>
                <a:cs typeface="Arial" panose="020B0604020202020204" pitchFamily="34" charset="0"/>
              </a:rPr>
              <a:t>Unsheltered: 0.2</a:t>
            </a:r>
            <a:endParaRPr lang="en-US" sz="3200" b="0" dirty="0">
              <a:solidFill>
                <a:schemeClr val="bg1"/>
              </a:solidFill>
              <a:effectLst/>
              <a:latin typeface="Arial" panose="020B0604020202020204" pitchFamily="34" charset="0"/>
              <a:cs typeface="Arial" panose="020B0604020202020204" pitchFamily="34" charset="0"/>
            </a:endParaRPr>
          </a:p>
          <a:p>
            <a:pPr marL="457200" indent="-457200" rtl="0">
              <a:spcBef>
                <a:spcPts val="0"/>
              </a:spcBef>
              <a:spcAft>
                <a:spcPts val="0"/>
              </a:spcAft>
              <a:buFont typeface="Arial" panose="020B0604020202020204" pitchFamily="34" charset="0"/>
              <a:buChar char="•"/>
            </a:pPr>
            <a:r>
              <a:rPr lang="en-US" sz="3200" b="0" i="0" u="none" strike="noStrike" dirty="0">
                <a:solidFill>
                  <a:schemeClr val="bg1"/>
                </a:solidFill>
                <a:effectLst/>
                <a:latin typeface="Arial" panose="020B0604020202020204" pitchFamily="34" charset="0"/>
                <a:cs typeface="Arial" panose="020B0604020202020204" pitchFamily="34" charset="0"/>
              </a:rPr>
              <a:t>Poverty: 0.15</a:t>
            </a:r>
            <a:endParaRPr lang="en-US" sz="3200" b="0" dirty="0">
              <a:solidFill>
                <a:schemeClr val="bg1"/>
              </a:solidFill>
              <a:effectLst/>
              <a:latin typeface="Arial" panose="020B0604020202020204" pitchFamily="34" charset="0"/>
              <a:cs typeface="Arial" panose="020B0604020202020204" pitchFamily="34" charset="0"/>
            </a:endParaRPr>
          </a:p>
          <a:p>
            <a:pPr marL="457200" indent="-457200" rtl="0">
              <a:spcBef>
                <a:spcPts val="0"/>
              </a:spcBef>
              <a:spcAft>
                <a:spcPts val="0"/>
              </a:spcAft>
              <a:buFont typeface="Arial" panose="020B0604020202020204" pitchFamily="34" charset="0"/>
              <a:buChar char="•"/>
            </a:pPr>
            <a:r>
              <a:rPr lang="en-US" sz="3200" b="0" i="0" u="none" strike="noStrike" dirty="0">
                <a:solidFill>
                  <a:schemeClr val="bg1"/>
                </a:solidFill>
                <a:effectLst/>
                <a:latin typeface="Arial" panose="020B0604020202020204" pitchFamily="34" charset="0"/>
                <a:cs typeface="Arial" panose="020B0604020202020204" pitchFamily="34" charset="0"/>
              </a:rPr>
              <a:t>Education: 0.15</a:t>
            </a:r>
            <a:endParaRPr lang="en-US" sz="3200" b="0" dirty="0">
              <a:solidFill>
                <a:schemeClr val="bg1"/>
              </a:solidFill>
              <a:effectLst/>
              <a:latin typeface="Arial" panose="020B0604020202020204" pitchFamily="34" charset="0"/>
              <a:cs typeface="Arial" panose="020B0604020202020204" pitchFamily="34" charset="0"/>
            </a:endParaRPr>
          </a:p>
          <a:p>
            <a:pPr marL="457200" indent="-457200" rtl="0">
              <a:spcBef>
                <a:spcPts val="0"/>
              </a:spcBef>
              <a:spcAft>
                <a:spcPts val="0"/>
              </a:spcAft>
              <a:buFont typeface="Arial" panose="020B0604020202020204" pitchFamily="34" charset="0"/>
              <a:buChar char="•"/>
            </a:pPr>
            <a:r>
              <a:rPr lang="en-US" sz="3200" b="0" i="0" u="none" strike="noStrike" dirty="0">
                <a:solidFill>
                  <a:schemeClr val="bg1"/>
                </a:solidFill>
                <a:effectLst/>
                <a:latin typeface="Arial" panose="020B0604020202020204" pitchFamily="34" charset="0"/>
                <a:cs typeface="Arial" panose="020B0604020202020204" pitchFamily="34" charset="0"/>
              </a:rPr>
              <a:t>Unemployment: 0.15</a:t>
            </a:r>
            <a:endParaRPr lang="en-US" sz="3200" b="0" dirty="0">
              <a:solidFill>
                <a:schemeClr val="bg1"/>
              </a:solidFill>
              <a:effectLst/>
              <a:latin typeface="Arial" panose="020B0604020202020204" pitchFamily="34" charset="0"/>
              <a:cs typeface="Arial" panose="020B0604020202020204" pitchFamily="34" charset="0"/>
            </a:endParaRPr>
          </a:p>
          <a:p>
            <a:pPr rtl="0">
              <a:spcBef>
                <a:spcPts val="0"/>
              </a:spcBef>
              <a:spcAft>
                <a:spcPts val="0"/>
              </a:spcAft>
            </a:pPr>
            <a:r>
              <a:rPr lang="en-US" sz="3200" b="1" i="0" u="sng" dirty="0">
                <a:solidFill>
                  <a:schemeClr val="bg1"/>
                </a:solidFill>
                <a:effectLst/>
                <a:latin typeface="Arial" panose="020B0604020202020204" pitchFamily="34" charset="0"/>
                <a:cs typeface="Arial" panose="020B0604020202020204" pitchFamily="34" charset="0"/>
              </a:rPr>
              <a:t>TOTAL = 1.00</a:t>
            </a:r>
            <a:endParaRPr lang="en-US" sz="3200" b="0" dirty="0">
              <a:solidFill>
                <a:schemeClr val="bg1"/>
              </a:solidFill>
              <a:effectLst/>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EBB32DFF-2B3F-417B-9F8B-8B9F5C654495}"/>
              </a:ext>
            </a:extLst>
          </p:cNvPr>
          <p:cNvSpPr/>
          <p:nvPr/>
        </p:nvSpPr>
        <p:spPr>
          <a:xfrm>
            <a:off x="21406536" y="856026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4C26EDB-7235-4F91-A0E2-B62F3F0FCF6C}"/>
              </a:ext>
            </a:extLst>
          </p:cNvPr>
          <p:cNvSpPr txBox="1"/>
          <p:nvPr/>
        </p:nvSpPr>
        <p:spPr>
          <a:xfrm>
            <a:off x="35092938" y="7981482"/>
            <a:ext cx="7772400" cy="677108"/>
          </a:xfrm>
          <a:prstGeom prst="rect">
            <a:avLst/>
          </a:prstGeom>
          <a:noFill/>
        </p:spPr>
        <p:txBody>
          <a:bodyPr wrap="square" rtlCol="0">
            <a:spAutoFit/>
          </a:bodyPr>
          <a:lstStyle>
            <a:defPPr>
              <a:defRPr kern="1200" smtId="4294967295"/>
            </a:defPPr>
          </a:lstStyle>
          <a:p>
            <a:r>
              <a:rPr lang="en-US" sz="3800" b="1" dirty="0">
                <a:solidFill>
                  <a:schemeClr val="bg1"/>
                </a:solidFill>
                <a:cs typeface="Arial" pitchFamily="34" charset="0"/>
              </a:rPr>
              <a:t>Results</a:t>
            </a:r>
          </a:p>
        </p:txBody>
      </p:sp>
      <p:sp>
        <p:nvSpPr>
          <p:cNvPr id="39" name="Rectangle: Rounded Corners 38">
            <a:extLst>
              <a:ext uri="{FF2B5EF4-FFF2-40B4-BE49-F238E27FC236}">
                <a16:creationId xmlns:a16="http://schemas.microsoft.com/office/drawing/2014/main" id="{2B650100-83FA-4A86-9D02-FDB1046A1C5A}"/>
              </a:ext>
            </a:extLst>
          </p:cNvPr>
          <p:cNvSpPr/>
          <p:nvPr/>
        </p:nvSpPr>
        <p:spPr>
          <a:xfrm>
            <a:off x="35198609" y="879003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E7CCBE-8901-4B3D-AE78-2BE3AAB26519}"/>
              </a:ext>
            </a:extLst>
          </p:cNvPr>
          <p:cNvSpPr txBox="1"/>
          <p:nvPr/>
        </p:nvSpPr>
        <p:spPr>
          <a:xfrm>
            <a:off x="35104266" y="17788163"/>
            <a:ext cx="7772400" cy="677108"/>
          </a:xfrm>
          <a:prstGeom prst="rect">
            <a:avLst/>
          </a:prstGeom>
          <a:noFill/>
        </p:spPr>
        <p:txBody>
          <a:bodyPr wrap="square" rtlCol="0">
            <a:spAutoFit/>
          </a:bodyPr>
          <a:lstStyle>
            <a:defPPr>
              <a:defRPr kern="1200" smtId="4294967295"/>
            </a:defPPr>
          </a:lstStyle>
          <a:p>
            <a:r>
              <a:rPr lang="en-US" sz="3800" b="1" dirty="0">
                <a:solidFill>
                  <a:schemeClr val="bg1"/>
                </a:solidFill>
                <a:cs typeface="Arial" pitchFamily="34" charset="0"/>
              </a:rPr>
              <a:t>Conclusion</a:t>
            </a:r>
          </a:p>
        </p:txBody>
      </p:sp>
      <p:sp>
        <p:nvSpPr>
          <p:cNvPr id="42" name="Rectangle: Rounded Corners 41">
            <a:extLst>
              <a:ext uri="{FF2B5EF4-FFF2-40B4-BE49-F238E27FC236}">
                <a16:creationId xmlns:a16="http://schemas.microsoft.com/office/drawing/2014/main" id="{002942FC-744D-4F59-A0B9-6D4CBD4EA1A9}"/>
              </a:ext>
            </a:extLst>
          </p:cNvPr>
          <p:cNvSpPr/>
          <p:nvPr/>
        </p:nvSpPr>
        <p:spPr>
          <a:xfrm>
            <a:off x="35220965" y="18623185"/>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CBD65E6-B838-4D00-BF0C-3070FF4F3D21}"/>
              </a:ext>
            </a:extLst>
          </p:cNvPr>
          <p:cNvSpPr txBox="1"/>
          <p:nvPr/>
        </p:nvSpPr>
        <p:spPr>
          <a:xfrm>
            <a:off x="35050198" y="26812379"/>
            <a:ext cx="7772400" cy="677108"/>
          </a:xfrm>
          <a:prstGeom prst="rect">
            <a:avLst/>
          </a:prstGeom>
          <a:noFill/>
        </p:spPr>
        <p:txBody>
          <a:bodyPr wrap="square" rtlCol="0">
            <a:spAutoFit/>
          </a:bodyPr>
          <a:lstStyle>
            <a:defPPr>
              <a:defRPr kern="1200" smtId="4294967295"/>
            </a:defPPr>
          </a:lstStyle>
          <a:p>
            <a:r>
              <a:rPr lang="en-US" sz="3800" b="1" dirty="0">
                <a:solidFill>
                  <a:schemeClr val="bg1"/>
                </a:solidFill>
                <a:cs typeface="Arial" pitchFamily="34" charset="0"/>
              </a:rPr>
              <a:t>Acknowledgements</a:t>
            </a:r>
          </a:p>
        </p:txBody>
      </p:sp>
      <p:sp>
        <p:nvSpPr>
          <p:cNvPr id="44" name="TextBox 43">
            <a:extLst>
              <a:ext uri="{FF2B5EF4-FFF2-40B4-BE49-F238E27FC236}">
                <a16:creationId xmlns:a16="http://schemas.microsoft.com/office/drawing/2014/main" id="{A2148495-B756-4A96-85FD-E5CC6713F248}"/>
              </a:ext>
            </a:extLst>
          </p:cNvPr>
          <p:cNvSpPr txBox="1"/>
          <p:nvPr/>
        </p:nvSpPr>
        <p:spPr>
          <a:xfrm>
            <a:off x="35124144" y="27592174"/>
            <a:ext cx="7772400" cy="4893647"/>
          </a:xfrm>
          <a:prstGeom prst="rect">
            <a:avLst/>
          </a:prstGeom>
          <a:noFill/>
        </p:spPr>
        <p:txBody>
          <a:bodyPr wrap="square" rtlCol="0" anchor="t">
            <a:spAutoFit/>
          </a:bodyPr>
          <a:lstStyle>
            <a:defPPr>
              <a:defRPr kern="1200" smtId="4294967295"/>
            </a:defPPr>
          </a:lstStyle>
          <a:p>
            <a:pPr rtl="0">
              <a:spcBef>
                <a:spcPts val="0"/>
              </a:spcBef>
              <a:spcAft>
                <a:spcPts val="0"/>
              </a:spcAft>
            </a:pPr>
            <a:r>
              <a:rPr lang="en-US" sz="3400" b="0" i="0" u="none" strike="noStrike" dirty="0">
                <a:solidFill>
                  <a:schemeClr val="bg1"/>
                </a:solidFill>
                <a:effectLst/>
                <a:latin typeface="Arial" panose="020B0604020202020204" pitchFamily="34" charset="0"/>
                <a:cs typeface="Arial" panose="020B0604020202020204" pitchFamily="34" charset="0"/>
              </a:rPr>
              <a:t>Special thanks to Dr. Yuan, Dr. Kamal, Khan Bin </a:t>
            </a:r>
            <a:r>
              <a:rPr lang="en-US" sz="3400" b="0" i="0" u="none" strike="noStrike" dirty="0" err="1">
                <a:solidFill>
                  <a:schemeClr val="bg1"/>
                </a:solidFill>
                <a:effectLst/>
                <a:latin typeface="Arial" panose="020B0604020202020204" pitchFamily="34" charset="0"/>
                <a:cs typeface="Arial" panose="020B0604020202020204" pitchFamily="34" charset="0"/>
              </a:rPr>
              <a:t>Asad</a:t>
            </a:r>
            <a:r>
              <a:rPr lang="en-US" sz="3400" b="0" i="0" u="none" strike="noStrike" dirty="0">
                <a:solidFill>
                  <a:schemeClr val="bg1"/>
                </a:solidFill>
                <a:effectLst/>
                <a:latin typeface="Arial" panose="020B0604020202020204" pitchFamily="34" charset="0"/>
                <a:cs typeface="Arial" panose="020B0604020202020204" pitchFamily="34" charset="0"/>
              </a:rPr>
              <a:t> and the Department of Geography for giving us the opportunity to work on this project, and to assist SARAH in their efforts to better the lives of homeless youth and young adults within </a:t>
            </a:r>
            <a:r>
              <a:rPr lang="en-US" sz="3200" b="0" i="0" u="none" strike="noStrike" dirty="0">
                <a:solidFill>
                  <a:schemeClr val="bg1"/>
                </a:solidFill>
                <a:effectLst/>
                <a:latin typeface="Arial" panose="020B0604020202020204" pitchFamily="34" charset="0"/>
                <a:cs typeface="Arial" panose="020B0604020202020204" pitchFamily="34" charset="0"/>
              </a:rPr>
              <a:t>Bexar</a:t>
            </a:r>
            <a:r>
              <a:rPr lang="en-US" sz="3400" b="0" i="0" u="none" strike="noStrike" dirty="0">
                <a:solidFill>
                  <a:schemeClr val="bg1"/>
                </a:solidFill>
                <a:effectLst/>
                <a:latin typeface="Arial" panose="020B0604020202020204" pitchFamily="34" charset="0"/>
                <a:cs typeface="Arial" panose="020B0604020202020204" pitchFamily="34" charset="0"/>
              </a:rPr>
              <a:t> County and the greater San Antonio area.</a:t>
            </a:r>
            <a:endParaRPr lang="en-US" sz="3400" b="0" dirty="0">
              <a:solidFill>
                <a:schemeClr val="bg1"/>
              </a:solidFill>
              <a:effectLst/>
              <a:latin typeface="Arial" panose="020B0604020202020204" pitchFamily="34" charset="0"/>
              <a:cs typeface="Arial" panose="020B0604020202020204" pitchFamily="34" charset="0"/>
            </a:endParaRPr>
          </a:p>
          <a:p>
            <a:br>
              <a:rPr lang="en-US" sz="800" dirty="0"/>
            </a:b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Rounded Corners 44">
            <a:extLst>
              <a:ext uri="{FF2B5EF4-FFF2-40B4-BE49-F238E27FC236}">
                <a16:creationId xmlns:a16="http://schemas.microsoft.com/office/drawing/2014/main" id="{56C266B8-8AB7-40F0-B164-823BEF121F94}"/>
              </a:ext>
            </a:extLst>
          </p:cNvPr>
          <p:cNvSpPr/>
          <p:nvPr/>
        </p:nvSpPr>
        <p:spPr>
          <a:xfrm>
            <a:off x="35146808" y="27517072"/>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a:extLst>
              <a:ext uri="{FF2B5EF4-FFF2-40B4-BE49-F238E27FC236}">
                <a16:creationId xmlns:a16="http://schemas.microsoft.com/office/drawing/2014/main" id="{8178D95A-2F22-4D67-B25F-2149DDA66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0609" y="2137904"/>
            <a:ext cx="4692220" cy="3600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94607C-A29D-4C90-A028-9570BAAD4D41}"/>
              </a:ext>
            </a:extLst>
          </p:cNvPr>
          <p:cNvSpPr txBox="1"/>
          <p:nvPr/>
        </p:nvSpPr>
        <p:spPr>
          <a:xfrm>
            <a:off x="1074294" y="19246473"/>
            <a:ext cx="7471656" cy="130497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spcBef>
                <a:spcPts val="0"/>
              </a:spcBef>
              <a:spcAft>
                <a:spcPts val="0"/>
              </a:spcAft>
            </a:pPr>
            <a:r>
              <a:rPr lang="en-US" sz="3200" b="0" i="0" u="none" strike="noStrike" dirty="0">
                <a:solidFill>
                  <a:schemeClr val="bg1"/>
                </a:solidFill>
                <a:effectLst/>
                <a:latin typeface="Arial" panose="020B0604020202020204" pitchFamily="34" charset="0"/>
                <a:cs typeface="Arial" panose="020B0604020202020204" pitchFamily="34" charset="0"/>
              </a:rPr>
              <a:t>Rapid population growth in Bexar County, Texas has caused increasing homelessness and the need for resources and information regarding homelessness. The South Alamo Regional Alliance for the Homeless (SARAH) is an organization that looks to combat this problem by establishing access points that provide necessary resources to displaced youth and drop-in centers that provide information to those “at-risk” of homelessness in Bexar County. Texas Location Solutions (TLS) has collaborated with SARAH in an expansion project that will provide four to five potential access point locations, two of which will be drop-in centers for youth and young adults. These facilities will provide resources and services based on a multitude of data, such as weighted risk factors that include poverty level, race by age, education level, lack of nearby needed services, unsheltered youth locations, and unemployment.</a:t>
            </a:r>
            <a:endParaRPr lang="en-US" sz="3200" b="0" dirty="0">
              <a:solidFill>
                <a:schemeClr val="bg1"/>
              </a:solidFill>
              <a:effectLst/>
              <a:latin typeface="Arial" panose="020B0604020202020204" pitchFamily="34" charset="0"/>
              <a:cs typeface="Arial" panose="020B0604020202020204" pitchFamily="34" charset="0"/>
            </a:endParaRPr>
          </a:p>
          <a:p>
            <a:br>
              <a:rPr lang="en-US" sz="800" dirty="0"/>
            </a:br>
            <a:endParaRPr lang="en-US" sz="3400" dirty="0">
              <a:solidFill>
                <a:schemeClr val="bg1"/>
              </a:solidFill>
              <a:latin typeface="Arial"/>
              <a:ea typeface="Open Sans"/>
              <a:cs typeface="Arial"/>
            </a:endParaRPr>
          </a:p>
        </p:txBody>
      </p:sp>
      <p:sp>
        <p:nvSpPr>
          <p:cNvPr id="11" name="TextBox 10">
            <a:extLst>
              <a:ext uri="{FF2B5EF4-FFF2-40B4-BE49-F238E27FC236}">
                <a16:creationId xmlns:a16="http://schemas.microsoft.com/office/drawing/2014/main" id="{B46A6B13-2347-44D2-882D-1A13EA2166E2}"/>
              </a:ext>
            </a:extLst>
          </p:cNvPr>
          <p:cNvSpPr txBox="1"/>
          <p:nvPr/>
        </p:nvSpPr>
        <p:spPr>
          <a:xfrm>
            <a:off x="26640415" y="18396744"/>
            <a:ext cx="6705600" cy="4031873"/>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0" i="0" u="none" strike="noStrike" dirty="0">
                <a:solidFill>
                  <a:schemeClr val="bg1"/>
                </a:solidFill>
                <a:effectLst/>
                <a:latin typeface="Arial" panose="020B0604020202020204" pitchFamily="34" charset="0"/>
              </a:rPr>
              <a:t>(Figure 3) Shows the combined raster layers of each weighted risk factor to display what areas would be impacted by SARAH’s expansion project and the currently available potential drop-in centers and access points that are suitable for their needs. </a:t>
            </a:r>
            <a:endParaRPr lang="en-US" sz="3200" dirty="0">
              <a:solidFill>
                <a:schemeClr val="bg1"/>
              </a:solidFill>
              <a:latin typeface="Open Sans"/>
              <a:ea typeface="Open Sans"/>
              <a:cs typeface="Open Sans"/>
            </a:endParaRPr>
          </a:p>
        </p:txBody>
      </p:sp>
      <p:sp>
        <p:nvSpPr>
          <p:cNvPr id="12" name="TextBox 11">
            <a:extLst>
              <a:ext uri="{FF2B5EF4-FFF2-40B4-BE49-F238E27FC236}">
                <a16:creationId xmlns:a16="http://schemas.microsoft.com/office/drawing/2014/main" id="{36B6B7E9-0FF0-47C2-9546-C3272B6B472C}"/>
              </a:ext>
            </a:extLst>
          </p:cNvPr>
          <p:cNvSpPr txBox="1"/>
          <p:nvPr/>
        </p:nvSpPr>
        <p:spPr>
          <a:xfrm>
            <a:off x="35112816" y="8947668"/>
            <a:ext cx="7559184" cy="85869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spcBef>
                <a:spcPts val="0"/>
              </a:spcBef>
              <a:spcAft>
                <a:spcPts val="0"/>
              </a:spcAft>
            </a:pPr>
            <a:r>
              <a:rPr lang="en-US" sz="3200" b="0" i="0" u="none" strike="noStrike" dirty="0">
                <a:solidFill>
                  <a:schemeClr val="bg1"/>
                </a:solidFill>
                <a:effectLst/>
                <a:latin typeface="Arial" panose="020B0604020202020204" pitchFamily="34" charset="0"/>
                <a:cs typeface="Arial" panose="020B0604020202020204" pitchFamily="34" charset="0"/>
              </a:rPr>
              <a:t>The results show that Western and Eastern sections of downtown San Antonio as well as the area close to the University of Texas-San Antonio are very suitable locations for more homelessness services; this proved our prediction of the areas of highest risk being in southern Bexar County to be false. It should be noted that while the center of San Antonio is also dark red, we believe the data is slightly skewed because that is where the majority of services currently are. Therefore, more people experiencing homelessness will spend a majority of their time in this area. </a:t>
            </a:r>
            <a:endParaRPr lang="en-US" sz="3200" b="0" dirty="0">
              <a:solidFill>
                <a:schemeClr val="bg1"/>
              </a:solidFill>
              <a:effectLst/>
              <a:latin typeface="Arial" panose="020B0604020202020204" pitchFamily="34" charset="0"/>
              <a:cs typeface="Arial" panose="020B0604020202020204" pitchFamily="34" charset="0"/>
            </a:endParaRPr>
          </a:p>
          <a:p>
            <a:br>
              <a:rPr lang="en-US" sz="800" dirty="0"/>
            </a:br>
            <a:endParaRPr lang="en-US" sz="3200" dirty="0">
              <a:solidFill>
                <a:schemeClr val="bg1"/>
              </a:solidFill>
              <a:latin typeface="Open Sans"/>
            </a:endParaRPr>
          </a:p>
        </p:txBody>
      </p:sp>
      <p:sp>
        <p:nvSpPr>
          <p:cNvPr id="13" name="TextBox 12">
            <a:extLst>
              <a:ext uri="{FF2B5EF4-FFF2-40B4-BE49-F238E27FC236}">
                <a16:creationId xmlns:a16="http://schemas.microsoft.com/office/drawing/2014/main" id="{06131F07-E5E4-4F04-A3BE-7EC177EBCC15}"/>
              </a:ext>
            </a:extLst>
          </p:cNvPr>
          <p:cNvSpPr txBox="1"/>
          <p:nvPr/>
        </p:nvSpPr>
        <p:spPr>
          <a:xfrm>
            <a:off x="9712305" y="17275821"/>
            <a:ext cx="676361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bg1"/>
                </a:solidFill>
                <a:latin typeface="Open Sans"/>
              </a:rPr>
              <a:t>Figure 1. Shows the vulnerability analysis depicted on a map created in ArcGIS Pro</a:t>
            </a:r>
          </a:p>
        </p:txBody>
      </p:sp>
      <p:sp>
        <p:nvSpPr>
          <p:cNvPr id="48" name="TextBox 47">
            <a:extLst>
              <a:ext uri="{FF2B5EF4-FFF2-40B4-BE49-F238E27FC236}">
                <a16:creationId xmlns:a16="http://schemas.microsoft.com/office/drawing/2014/main" id="{98FC7FD9-88E2-491E-86C4-C79B30DF2ADF}"/>
              </a:ext>
            </a:extLst>
          </p:cNvPr>
          <p:cNvSpPr txBox="1"/>
          <p:nvPr/>
        </p:nvSpPr>
        <p:spPr>
          <a:xfrm>
            <a:off x="26702716" y="17152970"/>
            <a:ext cx="74510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0" i="0" u="none" strike="noStrike" dirty="0">
                <a:solidFill>
                  <a:schemeClr val="bg1"/>
                </a:solidFill>
                <a:effectLst/>
                <a:latin typeface="Arial" panose="020B0604020202020204" pitchFamily="34" charset="0"/>
              </a:rPr>
              <a:t>Figure 3. Map of suitable access points and drop-in locations for displaced youth and young adults in Bexar County.</a:t>
            </a:r>
            <a:endParaRPr lang="en-US" sz="2200" dirty="0">
              <a:solidFill>
                <a:schemeClr val="bg1"/>
              </a:solidFill>
              <a:latin typeface="Open Sans"/>
            </a:endParaRPr>
          </a:p>
        </p:txBody>
      </p:sp>
      <p:sp>
        <p:nvSpPr>
          <p:cNvPr id="10" name="TextBox 9">
            <a:extLst>
              <a:ext uri="{FF2B5EF4-FFF2-40B4-BE49-F238E27FC236}">
                <a16:creationId xmlns:a16="http://schemas.microsoft.com/office/drawing/2014/main" id="{AE199B7E-73A4-406B-BFF5-F2CB0376CFF7}"/>
              </a:ext>
            </a:extLst>
          </p:cNvPr>
          <p:cNvSpPr txBox="1"/>
          <p:nvPr/>
        </p:nvSpPr>
        <p:spPr>
          <a:xfrm>
            <a:off x="4359766" y="1214654"/>
            <a:ext cx="35204400" cy="3046988"/>
          </a:xfrm>
          <a:prstGeom prst="rect">
            <a:avLst/>
          </a:prstGeom>
          <a:noFill/>
        </p:spPr>
        <p:txBody>
          <a:bodyPr wrap="square" rtlCol="0">
            <a:spAutoFit/>
          </a:bodyPr>
          <a:lstStyle/>
          <a:p>
            <a:pPr algn="ctr"/>
            <a:r>
              <a:rPr lang="en-US" sz="9600" dirty="0">
                <a:solidFill>
                  <a:schemeClr val="bg1"/>
                </a:solidFill>
                <a:latin typeface="Arial" panose="020B0604020202020204" pitchFamily="34" charset="0"/>
                <a:cs typeface="Arial" panose="020B0604020202020204" pitchFamily="34" charset="0"/>
              </a:rPr>
              <a:t>Expansion Project for South Alamo Regional Alliance for the Homeless</a:t>
            </a:r>
          </a:p>
        </p:txBody>
      </p:sp>
      <p:pic>
        <p:nvPicPr>
          <p:cNvPr id="16" name="Picture 10">
            <a:extLst>
              <a:ext uri="{FF2B5EF4-FFF2-40B4-BE49-F238E27FC236}">
                <a16:creationId xmlns:a16="http://schemas.microsoft.com/office/drawing/2014/main" id="{6733CCB0-7935-462A-A881-3A7B4DB1C729}"/>
              </a:ext>
            </a:extLst>
          </p:cNvPr>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18400492" y="20037096"/>
            <a:ext cx="6577868" cy="4081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D84CBDD-6AB0-4552-B569-91808C5155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2780" y="3000645"/>
            <a:ext cx="4549639" cy="16712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64584C84-82F7-4D46-A33C-CE7FB92BC9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869" t="7688" r="2385" b="4474"/>
          <a:stretch/>
        </p:blipFill>
        <p:spPr bwMode="auto">
          <a:xfrm>
            <a:off x="26702716" y="8115021"/>
            <a:ext cx="7353028" cy="89881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DA7378F-5262-4E14-BB45-82F2D11272B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43" t="8225" r="2660" b="3889"/>
          <a:stretch/>
        </p:blipFill>
        <p:spPr bwMode="auto">
          <a:xfrm>
            <a:off x="9712305" y="8144635"/>
            <a:ext cx="7204095" cy="89942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11DDED-464F-4B42-A8F9-EB751F34ED0A}"/>
              </a:ext>
            </a:extLst>
          </p:cNvPr>
          <p:cNvSpPr txBox="1"/>
          <p:nvPr/>
        </p:nvSpPr>
        <p:spPr>
          <a:xfrm>
            <a:off x="35112816" y="18848226"/>
            <a:ext cx="7304062" cy="7478970"/>
          </a:xfrm>
          <a:prstGeom prst="rect">
            <a:avLst/>
          </a:prstGeom>
          <a:noFill/>
        </p:spPr>
        <p:txBody>
          <a:bodyPr wrap="square" rtlCol="0">
            <a:spAutoFit/>
          </a:bodyPr>
          <a:lstStyle/>
          <a:p>
            <a:r>
              <a:rPr lang="en-US" sz="3200" b="0" i="0" u="none" strike="noStrike" dirty="0">
                <a:solidFill>
                  <a:schemeClr val="bg1"/>
                </a:solidFill>
                <a:effectLst/>
                <a:latin typeface="Arial" panose="020B0604020202020204" pitchFamily="34" charset="0"/>
                <a:cs typeface="Arial" panose="020B0604020202020204" pitchFamily="34" charset="0"/>
              </a:rPr>
              <a:t>This analysis has the potential to be used as a “model” for other urban areas to display locations of high risk of homelessness, and to help influence policy to improve life for displaced people. The process would remain relatively the same, but risk factor research and social data should be altered to reflect the study area. Additionally, we hope for improved data collection on people in the LGBTQ+ community, veterans, and/or people experiencing mental illness in order to become a more relevant factor in these discussions and analyses.</a:t>
            </a:r>
            <a:endParaRPr lang="en-US" sz="32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C4A0CC1-FC1A-4F30-9CE9-5B84B1293D6B}"/>
              </a:ext>
            </a:extLst>
          </p:cNvPr>
          <p:cNvSpPr txBox="1"/>
          <p:nvPr/>
        </p:nvSpPr>
        <p:spPr>
          <a:xfrm>
            <a:off x="23084102" y="24449071"/>
            <a:ext cx="6705600" cy="430887"/>
          </a:xfrm>
          <a:prstGeom prst="rect">
            <a:avLst/>
          </a:prstGeom>
          <a:noFill/>
        </p:spPr>
        <p:txBody>
          <a:bodyPr wrap="square" rtlCol="0">
            <a:spAutoFit/>
          </a:bodyPr>
          <a:lstStyle/>
          <a:p>
            <a:r>
              <a:rPr lang="en-US" sz="2200" b="0" i="0" u="none" strike="noStrike" dirty="0">
                <a:solidFill>
                  <a:schemeClr val="bg1"/>
                </a:solidFill>
                <a:effectLst/>
                <a:latin typeface="Arial" panose="020B0604020202020204" pitchFamily="34" charset="0"/>
              </a:rPr>
              <a:t>Figure 2. Flowchart representing raster analysis. </a:t>
            </a:r>
            <a:endParaRPr lang="en-US" sz="2200" dirty="0">
              <a:solidFill>
                <a:schemeClr val="bg1"/>
              </a:solidFill>
            </a:endParaRPr>
          </a:p>
        </p:txBody>
      </p:sp>
      <p:sp>
        <p:nvSpPr>
          <p:cNvPr id="15" name="TextBox 14">
            <a:extLst>
              <a:ext uri="{FF2B5EF4-FFF2-40B4-BE49-F238E27FC236}">
                <a16:creationId xmlns:a16="http://schemas.microsoft.com/office/drawing/2014/main" id="{92DDA868-6B60-4B72-9185-72D94A0E5F82}"/>
              </a:ext>
            </a:extLst>
          </p:cNvPr>
          <p:cNvSpPr txBox="1"/>
          <p:nvPr/>
        </p:nvSpPr>
        <p:spPr>
          <a:xfrm>
            <a:off x="9739154" y="18291702"/>
            <a:ext cx="6928544" cy="6494085"/>
          </a:xfrm>
          <a:prstGeom prst="rect">
            <a:avLst/>
          </a:prstGeom>
          <a:noFill/>
          <a:ln>
            <a:solidFill>
              <a:schemeClr val="bg1"/>
            </a:solidFill>
          </a:ln>
        </p:spPr>
        <p:txBody>
          <a:bodyPr wrap="square" rtlCol="0">
            <a:spAutoFit/>
          </a:bodyPr>
          <a:lstStyle/>
          <a:p>
            <a:r>
              <a:rPr lang="en-US" sz="3200" b="0" i="0" u="none" strike="noStrike" dirty="0">
                <a:solidFill>
                  <a:schemeClr val="bg1"/>
                </a:solidFill>
                <a:effectLst/>
                <a:latin typeface="Arial" panose="020B0604020202020204" pitchFamily="34" charset="0"/>
              </a:rPr>
              <a:t>(Figure 1) Portrays the potential suitable access points and drop-in locations we are proposing to SARAH and the already existing access hubs in relation to the locations of unsheltered youth and young adults within Bexar County. Note that several groups of unsheltered youth are heavily clustered in the center of the county, we believe this is due to available access points being clustered in that same area. </a:t>
            </a:r>
            <a:endParaRPr lang="en-US" sz="3200" dirty="0">
              <a:solidFill>
                <a:schemeClr val="bg1"/>
              </a:solidFill>
            </a:endParaRPr>
          </a:p>
        </p:txBody>
      </p:sp>
      <p:sp>
        <p:nvSpPr>
          <p:cNvPr id="17" name="TextBox 16">
            <a:extLst>
              <a:ext uri="{FF2B5EF4-FFF2-40B4-BE49-F238E27FC236}">
                <a16:creationId xmlns:a16="http://schemas.microsoft.com/office/drawing/2014/main" id="{09B920A7-2DED-4161-A7D9-C7A0D22B0E4A}"/>
              </a:ext>
            </a:extLst>
          </p:cNvPr>
          <p:cNvSpPr txBox="1"/>
          <p:nvPr/>
        </p:nvSpPr>
        <p:spPr>
          <a:xfrm>
            <a:off x="9739154" y="25360050"/>
            <a:ext cx="9418261" cy="6001643"/>
          </a:xfrm>
          <a:prstGeom prst="rect">
            <a:avLst/>
          </a:prstGeom>
          <a:noFill/>
          <a:ln>
            <a:solidFill>
              <a:schemeClr val="bg1"/>
            </a:solidFill>
          </a:ln>
        </p:spPr>
        <p:txBody>
          <a:bodyPr wrap="square" rtlCol="0">
            <a:spAutoFit/>
          </a:bodyPr>
          <a:lstStyle/>
          <a:p>
            <a:r>
              <a:rPr lang="en-US" sz="3200" b="0" i="0" u="none" strike="noStrike" dirty="0">
                <a:solidFill>
                  <a:schemeClr val="bg1"/>
                </a:solidFill>
                <a:effectLst/>
                <a:latin typeface="Arial" panose="020B0604020202020204" pitchFamily="34" charset="0"/>
              </a:rPr>
              <a:t>(Figure 2) Shows the extraction of risk factors from ‘Bexar County Census Tracts’. Those polygons were then converted to </a:t>
            </a:r>
            <a:r>
              <a:rPr lang="en-US" sz="3200" b="0" i="0" u="none" strike="noStrike" dirty="0" err="1">
                <a:solidFill>
                  <a:schemeClr val="bg1"/>
                </a:solidFill>
                <a:effectLst/>
                <a:latin typeface="Arial" panose="020B0604020202020204" pitchFamily="34" charset="0"/>
              </a:rPr>
              <a:t>rasters</a:t>
            </a:r>
            <a:r>
              <a:rPr lang="en-US" sz="3200" b="0" i="0" u="none" strike="noStrike" dirty="0">
                <a:solidFill>
                  <a:schemeClr val="bg1"/>
                </a:solidFill>
                <a:effectLst/>
                <a:latin typeface="Arial" panose="020B0604020202020204" pitchFamily="34" charset="0"/>
              </a:rPr>
              <a:t>. The vector locations data was then buffered and converted into raster layers. All of the raster files were then ‘Reclassified’ on a scale of 0 (least desirable) to 5 (most desirable); the value of 0 was necessary for producing accurate results due to multiple Census Tracts having incomplete data. We then combined all of the ‘Reclassified’ </a:t>
            </a:r>
            <a:r>
              <a:rPr lang="en-US" sz="3200" b="0" i="0" u="none" strike="noStrike" dirty="0" err="1">
                <a:solidFill>
                  <a:schemeClr val="bg1"/>
                </a:solidFill>
                <a:effectLst/>
                <a:latin typeface="Arial" panose="020B0604020202020204" pitchFamily="34" charset="0"/>
              </a:rPr>
              <a:t>rasters</a:t>
            </a:r>
            <a:r>
              <a:rPr lang="en-US" sz="3200" b="0" i="0" u="none" strike="noStrike" dirty="0">
                <a:solidFill>
                  <a:schemeClr val="bg1"/>
                </a:solidFill>
                <a:effectLst/>
                <a:latin typeface="Arial" panose="020B0604020202020204" pitchFamily="34" charset="0"/>
              </a:rPr>
              <a:t> into a single raster file in order to display areas deemed ‘most suitable’ for SARAH’s new locations. </a:t>
            </a:r>
            <a:endParaRPr lang="en-US" sz="3200" dirty="0">
              <a:solidFill>
                <a:schemeClr val="bg1"/>
              </a:solidFill>
            </a:endParaRPr>
          </a:p>
        </p:txBody>
      </p:sp>
      <p:pic>
        <p:nvPicPr>
          <p:cNvPr id="3" name="Picture 2">
            <a:extLst>
              <a:ext uri="{FF2B5EF4-FFF2-40B4-BE49-F238E27FC236}">
                <a16:creationId xmlns:a16="http://schemas.microsoft.com/office/drawing/2014/main" id="{506C410C-61FE-4A17-B52D-9C0E8180507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427" t="23842" r="21380" b="25060"/>
          <a:stretch/>
        </p:blipFill>
        <p:spPr bwMode="auto">
          <a:xfrm>
            <a:off x="19487931" y="24879958"/>
            <a:ext cx="14391604" cy="687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047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deliberatingwatermelon|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207FC1360295489B115F0B6402065C" ma:contentTypeVersion="9" ma:contentTypeDescription="Create a new document." ma:contentTypeScope="" ma:versionID="842b51e56e8909aa8edfb0eee5a2253f">
  <xsd:schema xmlns:xsd="http://www.w3.org/2001/XMLSchema" xmlns:xs="http://www.w3.org/2001/XMLSchema" xmlns:p="http://schemas.microsoft.com/office/2006/metadata/properties" xmlns:ns2="dc155bc6-742b-42d7-8d5d-c8bcab5e9d4a" targetNamespace="http://schemas.microsoft.com/office/2006/metadata/properties" ma:root="true" ma:fieldsID="243dff32ae589dc8367f38ec37089bf3" ns2:_="">
    <xsd:import namespace="dc155bc6-742b-42d7-8d5d-c8bcab5e9d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55bc6-742b-42d7-8d5d-c8bcab5e9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B18189-4426-4AF7-B2AF-6E7481D767B2}">
  <ds:schemaRefs>
    <ds:schemaRef ds:uri="http://schemas.microsoft.com/sharepoint/v3/contenttype/forms"/>
  </ds:schemaRefs>
</ds:datastoreItem>
</file>

<file path=customXml/itemProps2.xml><?xml version="1.0" encoding="utf-8"?>
<ds:datastoreItem xmlns:ds="http://schemas.openxmlformats.org/officeDocument/2006/customXml" ds:itemID="{C9CB352F-2181-4B00-B983-B21EDF418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55bc6-742b-42d7-8d5d-c8bcab5e9d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90BF76-0FC8-4B61-A158-1184045A344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2088</TotalTime>
  <Words>976</Words>
  <Application>Microsoft Macintosh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Gee Barton</cp:lastModifiedBy>
  <cp:revision>1131</cp:revision>
  <cp:lastPrinted>2012-07-31T19:59:21Z</cp:lastPrinted>
  <dcterms:modified xsi:type="dcterms:W3CDTF">2021-04-28T19:13:12Z</dcterms:modified>
  <cp:category>research posters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0x01010093207FC1360295489B115F0B6402065C</vt:lpwstr>
  </property>
</Properties>
</file>