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Average"/>
      <p:regular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verage-regular.fntdata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06fc6925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d06fc6925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06fc6925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06fc6925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06fc6925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d06fc6925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06fc6925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06fc6925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06fc69251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06fc6925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d7689083f_0_1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d7689083f_0_1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d7689083f_0_1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d7689083f_0_1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535e64b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535e64b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06fc6925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06fc6925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06fc6925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06fc6925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535e64b1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535e64b1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06fc69251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06fc69251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59be0539d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59be0539d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Relationship Id="rId4" Type="http://schemas.openxmlformats.org/officeDocument/2006/relationships/hyperlink" Target="https://txst.maps.arcgis.com/apps/Cascade/index.html?appid=1053716635bb49ae9603493282c19790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opendata-cosagis.opendata.arcgis.com/datasets/sidewalks" TargetMode="External"/><Relationship Id="rId4" Type="http://schemas.openxmlformats.org/officeDocument/2006/relationships/hyperlink" Target="https://data.census.gov/cedsci/map?t=Educational+Attainment&amp;g=0500000US48029.140000&amp;tid=ACSST5Y2019.S1501&amp;hidePreview=false&amp;vintage=2019&amp;layer=VT_2019_140_00_PY_D1&amp;cid=S1501_C01_001E&amp;palette=Teal&amp;break=5&amp;classification=Natural+Breaks&amp;mode=thematic" TargetMode="External"/><Relationship Id="rId10" Type="http://schemas.openxmlformats.org/officeDocument/2006/relationships/hyperlink" Target="https://www.google.com/search?tbs=lf%3A1%2Clf_ui%3A2&amp;tbm=lcl&amp;sxsrf=ALeKk00SeOoY_UvTtyBShUKxxymlAUpxxg%3A1614572561007&amp;q=homeless%2Bshelters%2Bsan%2Bantonio%2Btx&amp;rflfq=1&amp;num=10&amp;sa=X&amp;ved=2ahUKEwjlvNm_n47vAhUOM6wKHd64BNwQjGp6BAgSEGw&amp;biw=1474&amp;bih=790#rlfi=hd:;si:;mv:%5B%5B29.7384064,-98.4605091%5D,%5B29.306454900000002,-98.5743366%5D%5D;tbs:lrf:!1m4!1u3!2m2!3m1!1e1!1m4!1u2!2m2!2m1!1e1!2m1!1e2!2m1!1e3,lf:1,lf_ui:2" TargetMode="External"/><Relationship Id="rId9" Type="http://schemas.openxmlformats.org/officeDocument/2006/relationships/hyperlink" Target="https://www.loopnet.com/search/industrial-space/san-antonio-tx/for-lease/?sk=e8cfad6199b9a50493a0bb51363b1196" TargetMode="External"/><Relationship Id="rId5" Type="http://schemas.openxmlformats.org/officeDocument/2006/relationships/hyperlink" Target="https://data.census.gov/cedsci/table?t=Official+Poverty+Measure%3APoverty&amp;g=0500000US48029.140000&amp;tid=ACSST5Y2019.S1701&amp;hidePreview=false" TargetMode="External"/><Relationship Id="rId6" Type="http://schemas.openxmlformats.org/officeDocument/2006/relationships/hyperlink" Target="https://data.census.gov/cedsci/table?t=Official+Poverty+Measure%3APoverty&amp;g=0500000US48029.140000&amp;tid=ACSST5Y2019.S1701&amp;hidePreview=false" TargetMode="External"/><Relationship Id="rId7" Type="http://schemas.openxmlformats.org/officeDocument/2006/relationships/hyperlink" Target="https://data.census.gov/cedsci/map?t=Employment&amp;g=0500000US48029.140000&amp;tid=ACSST5Y2019.S2301&amp;hidePreview=false&amp;vintage=2019&amp;layer=VT_2019_140_00_PY_D1&amp;cid=S2301_C01_001E&amp;palette=Teal&amp;break=5&amp;classification=Natural+Breaks&amp;mode=thematic" TargetMode="External"/><Relationship Id="rId8" Type="http://schemas.openxmlformats.org/officeDocument/2006/relationships/hyperlink" Target="https://data.census.gov/cedsci/map?t=Veterans&amp;g=0500000US48029.140000&amp;tid=ACSST5Y2019.S2101&amp;hidePreview=false&amp;vintage=2019&amp;layer=VT_2019_140_00_PY_D1&amp;cid=S2101_C01_001E&amp;palette=Teal&amp;break=5&amp;classification=Natural+Breaks&amp;mode=thematic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3.jp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0" y="380400"/>
            <a:ext cx="7801500" cy="123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/>
              <a:t>Expansion Project for Homeless </a:t>
            </a:r>
            <a:r>
              <a:rPr b="1" lang="en" sz="2300"/>
              <a:t>Accessibility</a:t>
            </a:r>
            <a:r>
              <a:rPr b="1" lang="en" sz="2300"/>
              <a:t>: </a:t>
            </a:r>
            <a:endParaRPr b="1" sz="23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/>
              <a:t>South Alamo Regional Alliance for the Homeless (SARAH)</a:t>
            </a:r>
            <a:endParaRPr sz="63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30550" y="1840201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Manager: Darrin Speer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GIS Consultants: Stancil Barton, Brandon Trevino, Kennedy Watson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87046"/>
            <a:ext cx="9144003" cy="165645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3082100" y="86975"/>
            <a:ext cx="280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Result Maps</a:t>
            </a:r>
            <a:endParaRPr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0575" y="777075"/>
            <a:ext cx="3441650" cy="4297525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39" name="Google Shape;139;p22"/>
          <p:cNvPicPr preferRelativeResize="0"/>
          <p:nvPr/>
        </p:nvPicPr>
        <p:blipFill rotWithShape="1">
          <a:blip r:embed="rId4">
            <a:alphaModFix/>
          </a:blip>
          <a:srcRect b="3598" l="6933" r="2666" t="7560"/>
          <a:stretch/>
        </p:blipFill>
        <p:spPr>
          <a:xfrm>
            <a:off x="311318" y="777075"/>
            <a:ext cx="3381682" cy="42975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0" name="Google Shape;140;p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311700" y="3149575"/>
            <a:ext cx="4260300" cy="17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Missing Data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</a:t>
            </a:r>
            <a:r>
              <a:rPr lang="en">
                <a:solidFill>
                  <a:srgbClr val="000000"/>
                </a:solidFill>
              </a:rPr>
              <a:t>oint density rasters heavily skewed the final results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Exclusions (next slide)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7" name="Google Shape;147;p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Exclusions</a:t>
            </a:r>
            <a:endParaRPr/>
          </a:p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LGBTQ+ Community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Military Veterans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Mental Illness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8400" y="0"/>
            <a:ext cx="2875600" cy="28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3846" y="2875600"/>
            <a:ext cx="5820150" cy="22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5438" y="303350"/>
            <a:ext cx="2178724" cy="24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5"/>
          <p:cNvPicPr preferRelativeResize="0"/>
          <p:nvPr/>
        </p:nvPicPr>
        <p:blipFill rotWithShape="1">
          <a:blip r:embed="rId3">
            <a:alphaModFix amt="28000"/>
          </a:blip>
          <a:srcRect b="0" l="2419" r="0" t="17810"/>
          <a:stretch/>
        </p:blipFill>
        <p:spPr>
          <a:xfrm>
            <a:off x="0" y="0"/>
            <a:ext cx="91604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64" name="Google Shape;164;p25"/>
          <p:cNvSpPr txBox="1"/>
          <p:nvPr>
            <p:ph idx="1" type="body"/>
          </p:nvPr>
        </p:nvSpPr>
        <p:spPr>
          <a:xfrm>
            <a:off x="311700" y="1152475"/>
            <a:ext cx="8520600" cy="38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We are happy!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This analysis could be used as a “model” for other urban areas and to help influence policy to improve life for displaced people.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Future data inclusion of LGBTQ+ community, veterans, those with cognitive disabilities.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Compared to our original predictions which we found were relatively inaccurate, the areas of highest risk in Bexar county were not the south east but mostly central.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Link to StoryMap: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https://txst.maps.arcgis.com/apps/Cascade/index.html?appid=1053716635bb49ae9603493282c19790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5" name="Google Shape;165;p2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References: Data Sources</a:t>
            </a:r>
            <a:endParaRPr/>
          </a:p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311700" y="1022175"/>
            <a:ext cx="4260300" cy="38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Bexar County open data portal. (n.d.). Retrieved February 24, 2021, from https://gis-bexar.opendata.arcgis.com/</a:t>
            </a:r>
            <a:endParaRPr sz="6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 stops and stations in San Antonio. (n.d.). Retrieved February 24, 2021, from https://mygeodata.cloud/data/download/osm/bus-stops-and-stations/united-states-of-america--texas/bexar-county/san-antonio</a:t>
            </a:r>
            <a:endParaRPr sz="6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City of San ANTONIO open data. (n.d.). Retrieved February 24, 2021, from https://opendata-cosagis.opendata.arcgis.com/search?tags=Transportation</a:t>
            </a:r>
            <a:endParaRPr sz="6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GIS (geographic Information Services). (n.d.). Retrieved February 24, 2021, from https://www.sanantonio.gov/GIS/GISData</a:t>
            </a:r>
            <a:endParaRPr sz="6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Sidewalks. (n.d.). Retrieved February 24, 2021, from </a:t>
            </a:r>
            <a:r>
              <a:rPr lang="en" sz="65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https://opendata-cosagis.opendata.arcgis.com/datasets/sidewalks</a:t>
            </a:r>
            <a:endParaRPr sz="6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Data.census.gov. (n.d.). Retrieved March 01, 2021, from </a:t>
            </a:r>
            <a:r>
              <a:rPr lang="en" sz="65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ata.census.gov/cedsci/map?t=Educational+Attainment&amp;g=0500000US48029.140000&amp;tid=ACSST5Y2019.S1501&amp;hidePreview=false&amp;vintage=2019&amp;layer=VT_2019_140_00_PY_D1&amp;cid=S1501_C01_001E&amp;palette=Teal&amp;break=5&amp;classification=Natural+Breaks&amp;mode=thematic</a:t>
            </a:r>
            <a:endParaRPr sz="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6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ata.census.gov. (n.d.). Retrieved March 01, 2021, from </a:t>
            </a:r>
            <a:r>
              <a:rPr lang="en" sz="65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https://data.census.gov/cedsci/table?t=Official+Poverty+Measure%3APoverty&amp;g=0500000US48029.140000&amp;tid=ACSST5Y2019.S1701&amp;hidePreview=false</a:t>
            </a:r>
            <a:endParaRPr sz="650">
              <a:solidFill>
                <a:schemeClr val="dk1"/>
              </a:solidFill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4865625" y="445025"/>
            <a:ext cx="4079100" cy="46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dk1"/>
                </a:solidFill>
              </a:rPr>
              <a:t>ata.census.gov. (n.d.). Retrieved March 01, 2021, from </a:t>
            </a:r>
            <a:r>
              <a:rPr lang="en" sz="650" u="sng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https://data.census.gov/cedsci/table?t=Official+Poverty+Measure%3APoverty&amp;g=0500000US48029.140000&amp;tid=ACSST5Y2019.S1701&amp;hidePreview=false</a:t>
            </a:r>
            <a:endParaRPr sz="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dk1"/>
                </a:solidFill>
              </a:rPr>
              <a:t>Data.census.gov. (n.d.). Retrieved March 01, 2021, from </a:t>
            </a:r>
            <a:r>
              <a:rPr lang="en" sz="650" u="sng">
                <a:solidFill>
                  <a:schemeClr val="dk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https://data.census.gov/cedsci/map?t=Employment&amp;g=0500000US48029.140000&amp;tid=ACSST5Y2019.S2301&amp;hidePreview=false&amp;vintage=2019&amp;layer=VT_2019_140_00_PY_D1&amp;cid=S2301_C01_001E&amp;palette=Teal&amp;break=5&amp;classification=Natural+Breaks&amp;mode=thematic</a:t>
            </a:r>
            <a:endParaRPr sz="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dk1"/>
                </a:solidFill>
              </a:rPr>
              <a:t>Data.census.gov. (n.d.). Retrieved March 01, 2021, from </a:t>
            </a:r>
            <a:r>
              <a:rPr lang="en" sz="650" u="sng">
                <a:solidFill>
                  <a:schemeClr val="dk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https://data.census.gov/cedsci/map?t=Veterans&amp;g=0500000US48029.140000&amp;tid=ACSST5Y2019.S2101&amp;hidePreview=false&amp;vintage=2019&amp;layer=VT_2019_140_00_PY_D1&amp;cid=S2101_C01_001E&amp;palette=Teal&amp;break=5&amp;classification=Natural+Breaks&amp;mode=thematic</a:t>
            </a:r>
            <a:endParaRPr sz="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dk1"/>
                </a:solidFill>
              </a:rPr>
              <a:t>SARAH. (2021, January). [Unsheltered Youth Locations and Characteristics]. Unpublished raw data.</a:t>
            </a:r>
            <a:endParaRPr sz="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dk1"/>
                </a:solidFill>
              </a:rPr>
              <a:t>SARAH. (2021, January). [Access Hubs Providing Services to Homeless Youth]. Unpublished raw data.</a:t>
            </a:r>
            <a:endParaRPr sz="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dk1"/>
                </a:solidFill>
              </a:rPr>
              <a:t>(n.d.). Retrieved February, 2021, from </a:t>
            </a:r>
            <a:r>
              <a:rPr lang="en" sz="650" u="sng">
                <a:solidFill>
                  <a:schemeClr val="dk1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https://www.loopnet.com/search/industrial-space/san-antonio-tx/for-lease/?sk=e8cfad6199b9a50493a0bb51363b1196</a:t>
            </a:r>
            <a:endParaRPr sz="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dk1"/>
                </a:solidFill>
              </a:rPr>
              <a:t>Google search. (n.d.). Retrieved February 28, 2021, from </a:t>
            </a:r>
            <a:r>
              <a:rPr lang="en" sz="650" u="sng">
                <a:solidFill>
                  <a:schemeClr val="dk1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oogle.com/search?tbs=lf%3A1%2Clf_ui%3A2&amp;tbm=lcl&amp;sxsrf=ALeKk00SeOoY_UvTtyBShUKxxymlAUpxxg%3A1614572561007&amp;q=homeless%2Bshelters%2Bsan%2Bantonio%2Btx&amp;rflfq=1&amp;num=10&amp;sa=X&amp;ved=2ahUKEwjlvNm_n47vAhUOM6wKHd64BNwQjGp6BAgSEGw&amp;biw=1474&amp;bih=790#rlfi=hd:;si:;mv:[[29.7384064,-98.4605091],[29.306454900000002,-98.5743366]];tbs:lrf:!1m4!1u3!2m2!3m1!1e1!1m4!1u2!2m2!2m1!1e1!2m1!1e2!2m1!1e3,lf:1,lf_ui:2</a:t>
            </a:r>
            <a:endParaRPr sz="65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5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73" name="Google Shape;173;p2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038275" y="138400"/>
            <a:ext cx="3680100" cy="7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311700" y="926500"/>
            <a:ext cx="378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Introduction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	</a:t>
            </a:r>
            <a:r>
              <a:rPr lang="en" sz="1200">
                <a:solidFill>
                  <a:schemeClr val="dk1"/>
                </a:solidFill>
              </a:rPr>
              <a:t>Problem S</a:t>
            </a:r>
            <a:r>
              <a:rPr lang="en" sz="1200">
                <a:solidFill>
                  <a:schemeClr val="dk1"/>
                </a:solidFill>
              </a:rPr>
              <a:t>tatement / Project Goals …………3 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	</a:t>
            </a:r>
            <a:r>
              <a:rPr lang="en" sz="1200">
                <a:solidFill>
                  <a:schemeClr val="dk1"/>
                </a:solidFill>
              </a:rPr>
              <a:t>Client Criteria ………………………………….4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11700" y="1899775"/>
            <a:ext cx="384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Data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	</a:t>
            </a:r>
            <a:r>
              <a:rPr lang="en" sz="1200">
                <a:solidFill>
                  <a:schemeClr val="dk1"/>
                </a:solidFill>
              </a:rPr>
              <a:t>Data and </a:t>
            </a:r>
            <a:r>
              <a:rPr lang="en" sz="1200">
                <a:solidFill>
                  <a:schemeClr val="dk1"/>
                </a:solidFill>
              </a:rPr>
              <a:t>Acquisition ………………………....</a:t>
            </a:r>
            <a:r>
              <a:rPr lang="en" sz="1200">
                <a:solidFill>
                  <a:schemeClr val="dk1"/>
                </a:solidFill>
              </a:rPr>
              <a:t>5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	</a:t>
            </a:r>
            <a:r>
              <a:rPr lang="en" sz="1200">
                <a:solidFill>
                  <a:schemeClr val="dk1"/>
                </a:solidFill>
              </a:rPr>
              <a:t>Data Table ……………………………………..6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	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	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11700" y="3044450"/>
            <a:ext cx="4166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Methodology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	</a:t>
            </a:r>
            <a:r>
              <a:rPr lang="en" sz="1200">
                <a:solidFill>
                  <a:schemeClr val="dk1"/>
                </a:solidFill>
              </a:rPr>
              <a:t>Final Risk Factor Weights …………………..7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	(Methodology title) …………………………..8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	(Methodology title) …………………………..9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	Flowchart ………………………………….....10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5175600" y="1190300"/>
            <a:ext cx="3182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Results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Final Results Map …………..10</a:t>
            </a:r>
            <a:endParaRPr sz="12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	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5175600" y="2181100"/>
            <a:ext cx="2935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Limitations</a:t>
            </a:r>
            <a:r>
              <a:rPr lang="en" sz="1200">
                <a:solidFill>
                  <a:schemeClr val="dk1"/>
                </a:solidFill>
              </a:rPr>
              <a:t> …………………………..11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Exclusions </a:t>
            </a:r>
            <a:r>
              <a:rPr lang="en" sz="1200">
                <a:solidFill>
                  <a:schemeClr val="dk1"/>
                </a:solidFill>
              </a:rPr>
              <a:t>…………………………..12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Conclusion </a:t>
            </a:r>
            <a:r>
              <a:rPr lang="en" sz="1200">
                <a:solidFill>
                  <a:schemeClr val="dk1"/>
                </a:solidFill>
              </a:rPr>
              <a:t>…………………………..13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References</a:t>
            </a:r>
            <a:r>
              <a:rPr b="1" lang="en" sz="1200">
                <a:solidFill>
                  <a:schemeClr val="dk1"/>
                </a:solidFill>
              </a:rPr>
              <a:t> </a:t>
            </a:r>
            <a:r>
              <a:rPr lang="en" sz="1200">
                <a:solidFill>
                  <a:schemeClr val="dk1"/>
                </a:solidFill>
              </a:rPr>
              <a:t>………………………......14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152475"/>
            <a:ext cx="422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15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 Statement:</a:t>
            </a:r>
            <a:r>
              <a:rPr lang="en" sz="481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81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1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 </a:t>
            </a:r>
            <a:r>
              <a:rPr lang="en" sz="481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Antonio</a:t>
            </a:r>
            <a:r>
              <a:rPr lang="en" sz="481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one of many rapidly growing cities experiencing homelessness amongst youth and young adults. And </a:t>
            </a:r>
            <a:r>
              <a:rPr lang="en" sz="481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unfortunately</a:t>
            </a:r>
            <a:r>
              <a:rPr lang="en" sz="481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resources aren’t as readily available for </a:t>
            </a:r>
            <a:r>
              <a:rPr lang="en" sz="481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assistance</a:t>
            </a:r>
            <a:r>
              <a:rPr lang="en" sz="481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they should be. </a:t>
            </a:r>
            <a:endParaRPr sz="481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1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15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15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Goals: </a:t>
            </a:r>
            <a:endParaRPr sz="481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504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481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 and Weight Risk Factors</a:t>
            </a:r>
            <a:endParaRPr sz="481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504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481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Map Displays for Each Factor</a:t>
            </a:r>
            <a:endParaRPr sz="481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504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481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Locate Ideal Locations for New Drop-In Centers and Access Points</a:t>
            </a:r>
            <a:endParaRPr sz="481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b="1131" l="3942" r="3942" t="11828"/>
          <a:stretch/>
        </p:blipFill>
        <p:spPr>
          <a:xfrm>
            <a:off x="4711875" y="1180775"/>
            <a:ext cx="4026272" cy="293974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7875" y="1257375"/>
            <a:ext cx="3563150" cy="26723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 Criteria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1087375"/>
            <a:ext cx="5751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Points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3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be an existing organization that provides service to the homeless population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3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must be in walkable range to most at-risk youth and young adults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3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Identified locations need to be further away from other homeless service and housing campuses in San Antonio.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Drop-In Centers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3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Estimated needed space is ~6,000 to 8,000 sq ft.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3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Locations must be further away from other homeless service and housing campuses in San Antonio.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3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must be close to where most youth experiencing homelessness congregate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3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Indoor space and outdoor spaces are required.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36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outdoor space should have potential for green space, playgrounds, basketball courts, etc.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432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and </a:t>
            </a:r>
            <a:r>
              <a:rPr lang="en"/>
              <a:t>Acquisition</a:t>
            </a:r>
            <a:r>
              <a:rPr lang="en"/>
              <a:t> 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197250" y="1092975"/>
            <a:ext cx="4115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149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Sources: Bexar County GIS Data, SARAH, US Census - American Community Survey, San Antonio GIS Portal, LoopNet, and OpenStreetMap.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9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Created: Access Points, Lack of Nearby Needed Services, and Available Locations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9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PCS: Lambert Conformal Conic (Texas_South_Central_StatePlane_4204)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9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GCS: “WGS 1984”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9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we weighed our risk factors, we were required to use tools that only </a:t>
            </a:r>
            <a:r>
              <a:rPr b="1" lang="en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raster inputs </a:t>
            </a: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utilize.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273213" y="139950"/>
            <a:ext cx="181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/>
              <a:t>Data Table</a:t>
            </a:r>
            <a:endParaRPr sz="2800"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2650" y="271062"/>
            <a:ext cx="4810175" cy="4601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US census" id="103" name="Google Shape;10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226" y="815725"/>
            <a:ext cx="1412850" cy="73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exar county data portal" id="104" name="Google Shape;10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8225" y="2950400"/>
            <a:ext cx="2084500" cy="961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8225" y="1790741"/>
            <a:ext cx="1743164" cy="825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an antonio data portal" id="106" name="Google Shape;106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8228" y="4158552"/>
            <a:ext cx="3031360" cy="73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5100" y="472400"/>
            <a:ext cx="3587626" cy="419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>
            <p:ph type="title"/>
          </p:nvPr>
        </p:nvSpPr>
        <p:spPr>
          <a:xfrm>
            <a:off x="311700" y="192350"/>
            <a:ext cx="3498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Risk Factor Weights</a:t>
            </a:r>
            <a:endParaRPr/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311700" y="1023075"/>
            <a:ext cx="2122200" cy="36480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Nearby Needed Services: 5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Income: 0 - 5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Unsheltered: 5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Poverty: 0 - 5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Education: 0 -5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Unemployment: 0 – 5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2433900" y="1023075"/>
            <a:ext cx="2405700" cy="3648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Race (Youth): 0 - 5</a:t>
            </a:r>
            <a:endParaRPr sz="9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A/A (Non-Hispanic) Population: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        		NoData = </a:t>
            </a:r>
            <a:r>
              <a:rPr b="1" lang="en" sz="900">
                <a:solidFill>
                  <a:schemeClr val="dk1"/>
                </a:solidFill>
              </a:rPr>
              <a:t>0</a:t>
            </a:r>
            <a:endParaRPr b="1" sz="900">
              <a:solidFill>
                <a:schemeClr val="dk1"/>
              </a:solidFill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0 - 1 = </a:t>
            </a:r>
            <a:r>
              <a:rPr b="1" lang="en" sz="900">
                <a:solidFill>
                  <a:schemeClr val="dk1"/>
                </a:solidFill>
              </a:rPr>
              <a:t>1</a:t>
            </a:r>
            <a:endParaRPr b="1" sz="900">
              <a:solidFill>
                <a:schemeClr val="dk1"/>
              </a:solidFill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2 - 18 = </a:t>
            </a:r>
            <a:r>
              <a:rPr b="1" lang="en" sz="900">
                <a:solidFill>
                  <a:schemeClr val="dk1"/>
                </a:solidFill>
              </a:rPr>
              <a:t>2</a:t>
            </a:r>
            <a:endParaRPr b="1" sz="900">
              <a:solidFill>
                <a:schemeClr val="dk1"/>
              </a:solidFill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19 - 53 = </a:t>
            </a:r>
            <a:r>
              <a:rPr b="1" lang="en" sz="900">
                <a:solidFill>
                  <a:schemeClr val="dk1"/>
                </a:solidFill>
              </a:rPr>
              <a:t>3</a:t>
            </a:r>
            <a:endParaRPr b="1" sz="900">
              <a:solidFill>
                <a:schemeClr val="dk1"/>
              </a:solidFill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54 – 77 = </a:t>
            </a:r>
            <a:r>
              <a:rPr b="1" lang="en" sz="900">
                <a:solidFill>
                  <a:schemeClr val="dk1"/>
                </a:solidFill>
              </a:rPr>
              <a:t>4</a:t>
            </a:r>
            <a:endParaRPr b="1" sz="900">
              <a:solidFill>
                <a:schemeClr val="dk1"/>
              </a:solidFill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78 – 110 = </a:t>
            </a:r>
            <a:r>
              <a:rPr b="1" lang="en" sz="900">
                <a:solidFill>
                  <a:schemeClr val="dk1"/>
                </a:solidFill>
              </a:rPr>
              <a:t>5</a:t>
            </a:r>
            <a:endParaRPr b="1" sz="9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White (Hispanic) Population: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        		NoData = </a:t>
            </a:r>
            <a:r>
              <a:rPr b="1" lang="en" sz="900">
                <a:solidFill>
                  <a:schemeClr val="dk1"/>
                </a:solidFill>
              </a:rPr>
              <a:t>0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        		14 – 229 = </a:t>
            </a:r>
            <a:r>
              <a:rPr b="1" lang="en" sz="900">
                <a:solidFill>
                  <a:schemeClr val="dk1"/>
                </a:solidFill>
              </a:rPr>
              <a:t>1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        		230 – 409 = </a:t>
            </a:r>
            <a:r>
              <a:rPr b="1" lang="en" sz="900">
                <a:solidFill>
                  <a:schemeClr val="dk1"/>
                </a:solidFill>
              </a:rPr>
              <a:t>2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        		410 – 595 = </a:t>
            </a:r>
            <a:r>
              <a:rPr b="1" lang="en" sz="900">
                <a:solidFill>
                  <a:schemeClr val="dk1"/>
                </a:solidFill>
              </a:rPr>
              <a:t>3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        		596 – 867 = </a:t>
            </a:r>
            <a:r>
              <a:rPr b="1" lang="en" sz="900">
                <a:solidFill>
                  <a:schemeClr val="dk1"/>
                </a:solidFill>
              </a:rPr>
              <a:t>4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        		868 – 1466 = </a:t>
            </a:r>
            <a:r>
              <a:rPr b="1" lang="en" sz="900">
                <a:solidFill>
                  <a:schemeClr val="dk1"/>
                </a:solidFill>
              </a:rPr>
              <a:t>5</a:t>
            </a:r>
            <a:endParaRPr b="1" sz="9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White (Non-Hispanic) Population: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        		NoData = </a:t>
            </a:r>
            <a:r>
              <a:rPr b="1" lang="en" sz="900">
                <a:solidFill>
                  <a:schemeClr val="dk1"/>
                </a:solidFill>
              </a:rPr>
              <a:t>0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        		0 – 192 = </a:t>
            </a:r>
            <a:r>
              <a:rPr b="1" lang="en" sz="900">
                <a:solidFill>
                  <a:schemeClr val="dk1"/>
                </a:solidFill>
              </a:rPr>
              <a:t>1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        		193 – 390 = </a:t>
            </a:r>
            <a:r>
              <a:rPr b="1" lang="en" sz="900">
                <a:solidFill>
                  <a:schemeClr val="dk1"/>
                </a:solidFill>
              </a:rPr>
              <a:t>2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        		391 – 738 = </a:t>
            </a:r>
            <a:r>
              <a:rPr b="1" lang="en" sz="900">
                <a:solidFill>
                  <a:schemeClr val="dk1"/>
                </a:solidFill>
              </a:rPr>
              <a:t>3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        		739 – 1408 = </a:t>
            </a:r>
            <a:r>
              <a:rPr b="1" lang="en" sz="900">
                <a:solidFill>
                  <a:schemeClr val="dk1"/>
                </a:solidFill>
              </a:rPr>
              <a:t>4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        		1409 – 3099 = </a:t>
            </a:r>
            <a:r>
              <a:rPr b="1" lang="en" sz="900">
                <a:solidFill>
                  <a:schemeClr val="dk1"/>
                </a:solidFill>
              </a:rPr>
              <a:t>5</a:t>
            </a:r>
            <a:endParaRPr b="1" sz="9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‘Two or More Races’ Population: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        		NoData = </a:t>
            </a:r>
            <a:r>
              <a:rPr b="1" lang="en" sz="900">
                <a:solidFill>
                  <a:schemeClr val="dk1"/>
                </a:solidFill>
              </a:rPr>
              <a:t>0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        		268 – 550 = </a:t>
            </a:r>
            <a:r>
              <a:rPr b="1" lang="en" sz="900">
                <a:solidFill>
                  <a:schemeClr val="dk1"/>
                </a:solidFill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Methodology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256025" y="1017725"/>
            <a:ext cx="4316100" cy="19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607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"/>
              <a:buFont typeface="Arial"/>
              <a:buChar char="●"/>
            </a:pPr>
            <a:r>
              <a:rPr lang="en" sz="12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Preparation</a:t>
            </a:r>
            <a:endParaRPr sz="122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607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"/>
              <a:buFont typeface="Times New Roman"/>
              <a:buChar char="●"/>
            </a:pPr>
            <a:r>
              <a:rPr lang="en" sz="12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Creating Polygons for each Risk Factor  </a:t>
            </a:r>
            <a:endParaRPr sz="122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607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"/>
              <a:buFont typeface="Arial"/>
              <a:buChar char="●"/>
            </a:pPr>
            <a:r>
              <a:rPr lang="en" sz="12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Convert each polygon to a raster </a:t>
            </a:r>
            <a:endParaRPr sz="122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607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"/>
              <a:buFont typeface="Arial"/>
              <a:buChar char="●"/>
            </a:pPr>
            <a:r>
              <a:rPr lang="en" sz="12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Suitability</a:t>
            </a:r>
            <a:r>
              <a:rPr lang="en" sz="12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Analysis (Combined all rasters to one map)</a:t>
            </a:r>
            <a:endParaRPr sz="122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Utilizing Raster Analysis to Determine Suitability of Service Locations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i="1"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Polygon to Raster Conversion</a:t>
            </a:r>
            <a:endParaRPr i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i="1"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Reclassification of Raster Values</a:t>
            </a:r>
            <a:endParaRPr i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i="1"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Combining Rasters to Produce Final Results</a:t>
            </a:r>
            <a:endParaRPr sz="122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2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2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2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518450" y="3771825"/>
            <a:ext cx="2564100" cy="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FLOWCHART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1" name="Google Shape;131;p21"/>
          <p:cNvPicPr preferRelativeResize="0"/>
          <p:nvPr/>
        </p:nvPicPr>
        <p:blipFill rotWithShape="1">
          <a:blip r:embed="rId3">
            <a:alphaModFix/>
          </a:blip>
          <a:srcRect b="23855" l="18910" r="21473" t="23990"/>
          <a:stretch/>
        </p:blipFill>
        <p:spPr>
          <a:xfrm>
            <a:off x="0" y="257466"/>
            <a:ext cx="9144000" cy="462855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/>
        </p:nvSpPr>
        <p:spPr>
          <a:xfrm>
            <a:off x="765025" y="3499525"/>
            <a:ext cx="1823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Flowchart</a:t>
            </a:r>
            <a:endParaRPr sz="30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