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1" r:id="rId6"/>
    <p:sldId id="263" r:id="rId7"/>
    <p:sldId id="274" r:id="rId8"/>
    <p:sldId id="26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67" r:id="rId17"/>
    <p:sldId id="282" r:id="rId18"/>
    <p:sldId id="26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D9AF4-46A3-40B6-90FE-548424E1FEDB}" v="746" dt="2020-04-29T17:57:40.282"/>
    <p1510:client id="{1C9392BC-0E73-E056-563F-06FA6EEBBF4F}" v="49" dt="2020-04-29T00:10:01.665"/>
    <p1510:client id="{1CE1B3A4-966A-3A4D-8DF0-AB91F817ACB8}" v="8" dt="2020-04-28T23:59:49.239"/>
    <p1510:client id="{CA946493-C7CC-2673-6819-8DDAB8270BF7}" v="36" dt="2020-04-29T17:52:00.299"/>
    <p1510:client id="{F0031910-A119-4530-D45F-206025487CFA}" v="11" dt="2020-04-29T15:21:42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6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50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4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12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2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5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8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8907-10D4-4D02-8949-CBBE59C5FE1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AA828A-8C13-41FA-84B4-44B73809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data.tnri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stintexas.gov/department/watershed-protection-master-plan" TargetMode="External"/><Relationship Id="rId5" Type="http://schemas.openxmlformats.org/officeDocument/2006/relationships/hyperlink" Target="http://www.austintexas.gov/department/wildfire-division" TargetMode="External"/><Relationship Id="rId4" Type="http://schemas.openxmlformats.org/officeDocument/2006/relationships/hyperlink" Target="https://websoilsurvey.sc.egov.usda.gov/App/HomePag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640080"/>
            <a:ext cx="9078562" cy="4839448"/>
          </a:xfrm>
        </p:spPr>
        <p:txBody>
          <a:bodyPr>
            <a:normAutofit/>
          </a:bodyPr>
          <a:lstStyle/>
          <a:p>
            <a:pPr algn="ctr" fontAlgn="base"/>
            <a:r>
              <a:rPr lang="en-US"/>
              <a:t>Inferno Analytics  </a:t>
            </a:r>
            <a:br>
              <a:rPr lang="en-US"/>
            </a:br>
            <a:r>
              <a:rPr lang="en-US"/>
              <a:t>City of Austin Fire Dept  </a:t>
            </a:r>
            <a:br>
              <a:rPr lang="en-US"/>
            </a:br>
            <a:r>
              <a:rPr lang="en-US"/>
              <a:t>Watershed Vulnerability Indexing 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Syrus</a:t>
            </a:r>
            <a:r>
              <a:rPr lang="en-US">
                <a:ea typeface="+mn-lt"/>
                <a:cs typeface="+mn-lt"/>
              </a:rPr>
              <a:t> Borders,</a:t>
            </a:r>
            <a:r>
              <a:rPr lang="en-US"/>
              <a:t> Clayton </a:t>
            </a:r>
            <a:r>
              <a:rPr lang="en-US" err="1"/>
              <a:t>Buehring</a:t>
            </a:r>
            <a:r>
              <a:rPr lang="en-US"/>
              <a:t>, Melanie Butler, Corban </a:t>
            </a:r>
            <a:r>
              <a:rPr lang="en-US" err="1"/>
              <a:t>Rosenauer</a:t>
            </a:r>
            <a:r>
              <a:rPr lang="en-US"/>
              <a:t>, Kenny Satchell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72CD8BA2-C165-4BCF-8BDA-20BCD752A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935" y="-1394"/>
            <a:ext cx="2105721" cy="2722077"/>
          </a:xfrm>
          <a:prstGeom prst="rect">
            <a:avLst/>
          </a:prstGeom>
        </p:spPr>
      </p:pic>
      <p:pic>
        <p:nvPicPr>
          <p:cNvPr id="7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B5D5DA03-D838-4EC3-93A2-E590B1D9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92336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1637746"/>
            <a:ext cx="3405495" cy="5150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Vulnerability Analysis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357EA5-1B38-48EB-B8E7-C6EDBE773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51" y="363968"/>
            <a:ext cx="5314823" cy="59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71231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4" y="1485900"/>
            <a:ext cx="3414532" cy="6438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Cost Distance Analysis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C36C4-619B-4856-82B0-614983C14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438" y="537631"/>
            <a:ext cx="5250464" cy="59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06517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44" y="1485900"/>
            <a:ext cx="2096233" cy="562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Flowchart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A09AB-B56F-4A0D-B570-95BDEBD84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32" y="313029"/>
            <a:ext cx="5898354" cy="582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923065" cy="795040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9" y="1379240"/>
            <a:ext cx="1781940" cy="3910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Cost distant analysis shows which areas are more difficult to get to from the fire stations.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43529B-4ED1-46EE-B6B8-358505415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15" t="1597" r="10363" b="4721"/>
          <a:stretch/>
        </p:blipFill>
        <p:spPr>
          <a:xfrm>
            <a:off x="2771480" y="378126"/>
            <a:ext cx="6325385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3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059732" cy="795040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9" y="1379240"/>
            <a:ext cx="2059732" cy="39105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Vulnerability analysis shows areas near West Lake Hills, Bull Creek, lower part of Barton Creek, and the Balcones Wildlife preserves are at the highest risk.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D8ABB-5448-461D-B57F-27D57528C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316" y="324068"/>
            <a:ext cx="735241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13357" cy="770313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72" y="1488613"/>
            <a:ext cx="2019782" cy="38807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We were able to determine which areas were the most vulnerable to degradation of the water supplies. Based on slope, biomass, and soil factors.</a:t>
            </a:r>
            <a:endParaRPr lang="en-US"/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4A3FDA-9093-4515-BDE6-9EB2DEDDE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851" y="1330158"/>
            <a:ext cx="3755461" cy="368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300A8-CDB6-4AF1-994A-CE4FACF64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093" y="209120"/>
            <a:ext cx="3658846" cy="592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4080-F6A1-454D-B98A-7D87C1DA84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292716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010413" cy="879013"/>
          </a:xfrm>
        </p:spPr>
        <p:txBody>
          <a:bodyPr/>
          <a:lstStyle/>
          <a:p>
            <a:r>
              <a:rPr lang="en-US"/>
              <a:t>Table of Contents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760" y="1665594"/>
            <a:ext cx="3882640" cy="2897939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Introduction 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Data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Methodology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Results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Conclusions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sz="2000"/>
              <a:t>References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80266" cy="816864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26464"/>
            <a:ext cx="8176722" cy="5096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Summary</a:t>
            </a:r>
          </a:p>
          <a:p>
            <a:pPr marL="365760" indent="0" fontAlgn="base">
              <a:buNone/>
            </a:pPr>
            <a:r>
              <a:rPr lang="en-US" sz="2000"/>
              <a:t>Inferno Analytics created a watershed vulnerability index model and cost distance analysis for the City of Austin Fire Department.</a:t>
            </a:r>
          </a:p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Purpose</a:t>
            </a:r>
          </a:p>
          <a:p>
            <a:pPr marL="365760" indent="0" fontAlgn="base">
              <a:buNone/>
            </a:pPr>
            <a:r>
              <a:rPr lang="en-US" sz="2000"/>
              <a:t>City of Austin Fire Department Wildfire Division was interested in knowing which watersheds would be the most vulnerable to pollution.</a:t>
            </a:r>
          </a:p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Scope</a:t>
            </a:r>
          </a:p>
          <a:p>
            <a:pPr marL="365760" indent="0" fontAlgn="base">
              <a:buNone/>
            </a:pPr>
            <a:r>
              <a:rPr lang="en-US" sz="2000"/>
              <a:t>Travis county and surrounding areas of influence. </a:t>
            </a:r>
          </a:p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Problem Statement</a:t>
            </a:r>
          </a:p>
          <a:p>
            <a:pPr marL="365760" indent="0" fontAlgn="base">
              <a:buNone/>
            </a:pPr>
            <a:r>
              <a:rPr lang="en-US" sz="2000"/>
              <a:t>Having the 5</a:t>
            </a:r>
            <a:r>
              <a:rPr lang="en-US" sz="2000" baseline="30000"/>
              <a:t>th</a:t>
            </a:r>
            <a:r>
              <a:rPr lang="en-US" sz="2000"/>
              <a:t> largest population Travis wants to ensure its residents are safe and protecting the watersheds.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4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FE94C96-E9C0-489F-BC33-CAFF23939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0" y="3225300"/>
            <a:ext cx="3111500" cy="259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508975" cy="768670"/>
          </a:xfrm>
        </p:spPr>
        <p:txBody>
          <a:bodyPr/>
          <a:lstStyle/>
          <a:p>
            <a:r>
              <a:rPr lang="en-US"/>
              <a:t>Data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36FFEB2-0281-4439-ACF0-6365EFBF5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51461"/>
              </p:ext>
            </p:extLst>
          </p:nvPr>
        </p:nvGraphicFramePr>
        <p:xfrm>
          <a:off x="2037933" y="817358"/>
          <a:ext cx="9178910" cy="4662372"/>
        </p:xfrm>
        <a:graphic>
          <a:graphicData uri="http://schemas.openxmlformats.org/drawingml/2006/table">
            <a:tbl>
              <a:tblPr firstRow="1" firstCol="1" bandRow="1"/>
              <a:tblGrid>
                <a:gridCol w="2094451">
                  <a:extLst>
                    <a:ext uri="{9D8B030D-6E8A-4147-A177-3AD203B41FA5}">
                      <a16:colId xmlns:a16="http://schemas.microsoft.com/office/drawing/2014/main" val="2685571559"/>
                    </a:ext>
                  </a:extLst>
                </a:gridCol>
                <a:gridCol w="1626577">
                  <a:extLst>
                    <a:ext uri="{9D8B030D-6E8A-4147-A177-3AD203B41FA5}">
                      <a16:colId xmlns:a16="http://schemas.microsoft.com/office/drawing/2014/main" val="3218966795"/>
                    </a:ext>
                  </a:extLst>
                </a:gridCol>
                <a:gridCol w="1219990">
                  <a:extLst>
                    <a:ext uri="{9D8B030D-6E8A-4147-A177-3AD203B41FA5}">
                      <a16:colId xmlns:a16="http://schemas.microsoft.com/office/drawing/2014/main" val="1918870818"/>
                    </a:ext>
                  </a:extLst>
                </a:gridCol>
                <a:gridCol w="870439">
                  <a:extLst>
                    <a:ext uri="{9D8B030D-6E8A-4147-A177-3AD203B41FA5}">
                      <a16:colId xmlns:a16="http://schemas.microsoft.com/office/drawing/2014/main" val="2284064254"/>
                    </a:ext>
                  </a:extLst>
                </a:gridCol>
                <a:gridCol w="3367453">
                  <a:extLst>
                    <a:ext uri="{9D8B030D-6E8A-4147-A177-3AD203B41FA5}">
                      <a16:colId xmlns:a16="http://schemas.microsoft.com/office/drawing/2014/main" val="1577700815"/>
                    </a:ext>
                  </a:extLst>
                </a:gridCol>
              </a:tblGrid>
              <a:tr h="48064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attribute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Spatial object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877758"/>
                  </a:ext>
                </a:extLst>
              </a:tr>
              <a:tr h="80434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County Soil data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Soil type &amp; depth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https://websoilsurvey.sc.egov.usda.gov/App/HomePage.htm</a:t>
                      </a:r>
                      <a:endParaRPr lang="en-US" sz="1600" u="sng" kern="120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85165"/>
                  </a:ext>
                </a:extLst>
              </a:tr>
              <a:tr h="64085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Austin Fire Department Wildfire Div.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Wildfire and Mitigation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http://www.austintexas.gov/department/wildfire-division</a:t>
                      </a:r>
                      <a:endParaRPr lang="en-US" sz="1600" u="sng" kern="120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24311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Austin Texas Government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Austin Watershed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http://www.austintexas.gov/department/watershed-protection-master-plan</a:t>
                      </a:r>
                      <a:endParaRPr lang="en-US" sz="1600" u="sng" kern="120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6369"/>
                  </a:ext>
                </a:extLst>
              </a:tr>
              <a:tr h="479179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Travis watershed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Travis Watershed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https://data.tnris.org/</a:t>
                      </a:r>
                      <a:endParaRPr lang="en-US" sz="1600" u="sng" kern="120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39620"/>
                  </a:ext>
                </a:extLst>
              </a:tr>
              <a:tr h="5194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Slope data/Travis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 gradient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https://data.tnris.org/</a:t>
                      </a:r>
                      <a:endParaRPr lang="en-US" sz="1600" u="sng" kern="120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749637"/>
                  </a:ext>
                </a:extLst>
              </a:tr>
              <a:tr h="48062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Travis county data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Biomass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ArcGIS online add data</a:t>
                      </a: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44478"/>
                  </a:ext>
                </a:extLst>
              </a:tr>
              <a:tr h="58396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USGS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Land Cover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Raster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20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https://data.tnris.org/</a:t>
                      </a:r>
                      <a:endParaRPr lang="en-US" sz="1600" u="sng" kern="120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13" marR="38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0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9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840859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897" y="283627"/>
            <a:ext cx="3683888" cy="956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Pre-processing Data</a:t>
            </a:r>
          </a:p>
          <a:p>
            <a:pPr marL="548640" indent="0" fontAlgn="base">
              <a:buNone/>
            </a:pPr>
            <a:r>
              <a:rPr lang="en-US"/>
              <a:t>	Digital Elevation Model</a:t>
            </a:r>
          </a:p>
          <a:p>
            <a:pPr marL="548640" indent="0" fontAlgn="base">
              <a:buNone/>
            </a:pPr>
            <a:endParaRPr lang="en-US" sz="2000"/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E67711-9536-4296-8D22-24D1BCEC2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58" y="1239986"/>
            <a:ext cx="6171741" cy="53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3300976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476" y="249878"/>
            <a:ext cx="3300976" cy="820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Pre-processing Data</a:t>
            </a:r>
          </a:p>
          <a:p>
            <a:pPr marL="548640" indent="0" fontAlgn="base">
              <a:buNone/>
            </a:pPr>
            <a:r>
              <a:rPr lang="en-US"/>
              <a:t>	Soil Data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F81C25-BD93-4044-A21E-766DCC5B1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280" y="1297858"/>
            <a:ext cx="7192882" cy="54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81487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442" y="341769"/>
            <a:ext cx="2981487" cy="820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 indent="0" fontAlgn="base">
              <a:buNone/>
            </a:pPr>
            <a:r>
              <a:rPr lang="en-US" sz="2000"/>
              <a:t>Pre-processing Data</a:t>
            </a:r>
          </a:p>
          <a:p>
            <a:pPr marL="548640" indent="0" fontAlgn="base">
              <a:buNone/>
            </a:pPr>
            <a:r>
              <a:rPr lang="en-US"/>
              <a:t>Land Cover</a:t>
            </a:r>
          </a:p>
          <a:p>
            <a:pPr marL="548640" indent="0" fontAlgn="base">
              <a:buNone/>
            </a:pPr>
            <a:endParaRPr lang="en-US" sz="2000"/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0FBAC-82BA-4727-830E-9485E6582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86" y="1162763"/>
            <a:ext cx="7734925" cy="55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59656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993" y="281941"/>
            <a:ext cx="3554642" cy="937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Pre-processing Data</a:t>
            </a:r>
          </a:p>
          <a:p>
            <a:pPr marL="548640" indent="0" fontAlgn="base">
              <a:buNone/>
            </a:pPr>
            <a:r>
              <a:rPr lang="en-US"/>
              <a:t>	Watersheds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4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51662794-129B-416C-8E17-3BB49B97C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375" y="1165947"/>
            <a:ext cx="6933235" cy="53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2F77-A307-434A-850D-C2F19AB6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994380" cy="820994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E1B68-11F6-47F7-84F1-386BF3C9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260" y="260477"/>
            <a:ext cx="3294905" cy="10373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8660" fontAlgn="base">
              <a:buFont typeface="Wingdings" panose="05000000000000000000" pitchFamily="2" charset="2"/>
              <a:buChar char="v"/>
            </a:pPr>
            <a:r>
              <a:rPr lang="en-US" sz="2000"/>
              <a:t>Pre-processing Data</a:t>
            </a:r>
          </a:p>
          <a:p>
            <a:pPr marL="548640" indent="0" fontAlgn="base">
              <a:buNone/>
            </a:pPr>
            <a:r>
              <a:rPr lang="en-US"/>
              <a:t>	Rivers</a:t>
            </a:r>
          </a:p>
        </p:txBody>
      </p:sp>
      <p:pic>
        <p:nvPicPr>
          <p:cNvPr id="5" name="Picture 5" descr="A drawing of a person&#10;&#10;Description generated with high confidence">
            <a:extLst>
              <a:ext uri="{FF2B5EF4-FFF2-40B4-BE49-F238E27FC236}">
                <a16:creationId xmlns:a16="http://schemas.microsoft.com/office/drawing/2014/main" id="{77BDC0B3-2CFE-4CC2-9B9C-C7C45AF6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083" y="5935019"/>
            <a:ext cx="2743200" cy="1046792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06FC987-C7F6-43E1-A5FF-B92FE0DE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615" y="5289805"/>
            <a:ext cx="1508975" cy="195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6B342-92E4-442C-8BF8-DA0CD0C4F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890" y="1297859"/>
            <a:ext cx="6526831" cy="53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07FC1360295489B115F0B6402065C" ma:contentTypeVersion="9" ma:contentTypeDescription="Create a new document." ma:contentTypeScope="" ma:versionID="842b51e56e8909aa8edfb0eee5a2253f">
  <xsd:schema xmlns:xsd="http://www.w3.org/2001/XMLSchema" xmlns:xs="http://www.w3.org/2001/XMLSchema" xmlns:p="http://schemas.microsoft.com/office/2006/metadata/properties" xmlns:ns2="dc155bc6-742b-42d7-8d5d-c8bcab5e9d4a" targetNamespace="http://schemas.microsoft.com/office/2006/metadata/properties" ma:root="true" ma:fieldsID="243dff32ae589dc8367f38ec37089bf3" ns2:_="">
    <xsd:import namespace="dc155bc6-742b-42d7-8d5d-c8bcab5e9d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55bc6-742b-42d7-8d5d-c8bcab5e9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CA737F-9990-4098-B9D2-80031B4409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FF0BA-F5AB-4D2E-AA47-0F1F19673D7E}">
  <ds:schemaRefs>
    <ds:schemaRef ds:uri="dc155bc6-742b-42d7-8d5d-c8bcab5e9d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63BC86-32BD-4F0A-B1D8-DC4EE3E7FA59}">
  <ds:schemaRefs>
    <ds:schemaRef ds:uri="dc155bc6-742b-42d7-8d5d-c8bcab5e9d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352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Inferno Analytics   City of Austin Fire Dept   Watershed Vulnerability Indexing  </vt:lpstr>
      <vt:lpstr>Table of Contents </vt:lpstr>
      <vt:lpstr>Introduction</vt:lpstr>
      <vt:lpstr>Data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Results</vt:lpstr>
      <vt:lpstr>Results</vt:lpstr>
      <vt:lpstr>Conclusions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Inferno Analytics   City of Austin Fire Dept   Watershed Vulnerability Indexing  </dc:title>
  <dc:creator>Satchell, Kenny</dc:creator>
  <cp:lastModifiedBy>Buehring, Clayton D</cp:lastModifiedBy>
  <cp:revision>2</cp:revision>
  <dcterms:created xsi:type="dcterms:W3CDTF">2020-04-22T17:24:11Z</dcterms:created>
  <dcterms:modified xsi:type="dcterms:W3CDTF">2020-04-29T19:41:08Z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0x01010093207FC1360295489B115F0B6402065C</vt:lpwstr>
  </property>
</Properties>
</file>