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6" r:id="rId4"/>
    <p:sldId id="289" r:id="rId5"/>
    <p:sldId id="282" r:id="rId6"/>
    <p:sldId id="290" r:id="rId7"/>
    <p:sldId id="287" r:id="rId8"/>
    <p:sldId id="288" r:id="rId9"/>
    <p:sldId id="291" r:id="rId10"/>
    <p:sldId id="292" r:id="rId11"/>
    <p:sldId id="293" r:id="rId12"/>
    <p:sldId id="269" r:id="rId13"/>
    <p:sldId id="260" r:id="rId14"/>
    <p:sldId id="28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6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3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FF29"/>
    <a:srgbClr val="00D9F0"/>
    <a:srgbClr val="003635"/>
    <a:srgbClr val="5DD5FF"/>
    <a:srgbClr val="00217E"/>
    <a:srgbClr val="600000"/>
    <a:srgbClr val="FF8225"/>
    <a:srgbClr val="FF2549"/>
    <a:srgbClr val="FF0D9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87807" autoAdjust="0"/>
  </p:normalViewPr>
  <p:slideViewPr>
    <p:cSldViewPr snapToGrid="0">
      <p:cViewPr>
        <p:scale>
          <a:sx n="75" d="100"/>
          <a:sy n="75" d="100"/>
        </p:scale>
        <p:origin x="296" y="188"/>
      </p:cViewPr>
      <p:guideLst>
        <p:guide orient="horz" pos="756"/>
        <p:guide pos="288"/>
        <p:guide pos="3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DE4FB-3EC6-4082-B66F-C397BBDBBA04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5EE181-40C4-45FD-9DB1-87EE18F3ED2B}">
      <dgm:prSet/>
      <dgm:spPr/>
      <dgm:t>
        <a:bodyPr/>
        <a:lstStyle/>
        <a:p>
          <a:r>
            <a:rPr lang="en-US"/>
            <a:t>Clipped all data</a:t>
          </a:r>
        </a:p>
      </dgm:t>
    </dgm:pt>
    <dgm:pt modelId="{609EE932-A079-42FA-992F-C618367DFF9B}" type="parTrans" cxnId="{6804D15B-B2DE-424A-A5E3-5E05519504E4}">
      <dgm:prSet/>
      <dgm:spPr/>
      <dgm:t>
        <a:bodyPr/>
        <a:lstStyle/>
        <a:p>
          <a:endParaRPr lang="en-US"/>
        </a:p>
      </dgm:t>
    </dgm:pt>
    <dgm:pt modelId="{304DECBD-56F9-4696-9352-9947482672B7}" type="sibTrans" cxnId="{6804D15B-B2DE-424A-A5E3-5E05519504E4}">
      <dgm:prSet/>
      <dgm:spPr/>
      <dgm:t>
        <a:bodyPr/>
        <a:lstStyle/>
        <a:p>
          <a:endParaRPr lang="en-US"/>
        </a:p>
      </dgm:t>
    </dgm:pt>
    <dgm:pt modelId="{4ED51A5D-F290-48BC-AF4E-69E4B849A9D8}">
      <dgm:prSet/>
      <dgm:spPr/>
      <dgm:t>
        <a:bodyPr/>
        <a:lstStyle/>
        <a:p>
          <a:r>
            <a:rPr lang="en-US" dirty="0"/>
            <a:t>Necessary Raster-to-Vector Conversion</a:t>
          </a:r>
        </a:p>
      </dgm:t>
    </dgm:pt>
    <dgm:pt modelId="{CF5B1804-070E-4095-A838-14ADC6386954}" type="parTrans" cxnId="{80B9EFE9-490A-42B3-BFF6-547101D327DD}">
      <dgm:prSet/>
      <dgm:spPr/>
      <dgm:t>
        <a:bodyPr/>
        <a:lstStyle/>
        <a:p>
          <a:endParaRPr lang="en-US"/>
        </a:p>
      </dgm:t>
    </dgm:pt>
    <dgm:pt modelId="{0E94671C-E457-4C3B-8C1D-B9C5553CDDF7}" type="sibTrans" cxnId="{80B9EFE9-490A-42B3-BFF6-547101D327DD}">
      <dgm:prSet/>
      <dgm:spPr/>
      <dgm:t>
        <a:bodyPr/>
        <a:lstStyle/>
        <a:p>
          <a:endParaRPr lang="en-US"/>
        </a:p>
      </dgm:t>
    </dgm:pt>
    <dgm:pt modelId="{EB19800B-EEF8-4293-8C97-82F9EF64A443}">
      <dgm:prSet/>
      <dgm:spPr/>
      <dgm:t>
        <a:bodyPr/>
        <a:lstStyle/>
        <a:p>
          <a:r>
            <a:rPr lang="en-US" dirty="0"/>
            <a:t>Intersect all data</a:t>
          </a:r>
        </a:p>
      </dgm:t>
    </dgm:pt>
    <dgm:pt modelId="{4E75731F-9E95-454C-B8A3-1F9D18A91B72}" type="parTrans" cxnId="{75E5B6C7-2046-43FE-ADF7-D2720F9B1353}">
      <dgm:prSet/>
      <dgm:spPr/>
      <dgm:t>
        <a:bodyPr/>
        <a:lstStyle/>
        <a:p>
          <a:endParaRPr lang="en-US"/>
        </a:p>
      </dgm:t>
    </dgm:pt>
    <dgm:pt modelId="{39FD9BBD-E98A-45F4-B57C-B90BF9FD8044}" type="sibTrans" cxnId="{75E5B6C7-2046-43FE-ADF7-D2720F9B1353}">
      <dgm:prSet/>
      <dgm:spPr/>
      <dgm:t>
        <a:bodyPr/>
        <a:lstStyle/>
        <a:p>
          <a:endParaRPr lang="en-US"/>
        </a:p>
      </dgm:t>
    </dgm:pt>
    <dgm:pt modelId="{ED36A430-9211-4005-B093-F05B6BF02E76}">
      <dgm:prSet/>
      <dgm:spPr/>
      <dgm:t>
        <a:bodyPr/>
        <a:lstStyle/>
        <a:p>
          <a:r>
            <a:rPr lang="en-US" dirty="0"/>
            <a:t>Calculated Percentages of Intersection for all environmental constraints</a:t>
          </a:r>
        </a:p>
      </dgm:t>
    </dgm:pt>
    <dgm:pt modelId="{EA15943E-455F-422E-B5E1-0DA956B5EEE6}" type="parTrans" cxnId="{37B71039-B54E-4455-B5C4-9D302E91B3B7}">
      <dgm:prSet/>
      <dgm:spPr/>
      <dgm:t>
        <a:bodyPr/>
        <a:lstStyle/>
        <a:p>
          <a:endParaRPr lang="en-US"/>
        </a:p>
      </dgm:t>
    </dgm:pt>
    <dgm:pt modelId="{46E2E4F2-5343-452B-96B6-DC96C6845E1B}" type="sibTrans" cxnId="{37B71039-B54E-4455-B5C4-9D302E91B3B7}">
      <dgm:prSet/>
      <dgm:spPr/>
      <dgm:t>
        <a:bodyPr/>
        <a:lstStyle/>
        <a:p>
          <a:endParaRPr lang="en-US"/>
        </a:p>
      </dgm:t>
    </dgm:pt>
    <dgm:pt modelId="{82542C08-3E89-B249-9309-F12D9EDA0A58}" type="pres">
      <dgm:prSet presAssocID="{974DE4FB-3EC6-4082-B66F-C397BBDBBA04}" presName="outerComposite" presStyleCnt="0">
        <dgm:presLayoutVars>
          <dgm:chMax val="5"/>
          <dgm:dir/>
          <dgm:resizeHandles val="exact"/>
        </dgm:presLayoutVars>
      </dgm:prSet>
      <dgm:spPr/>
    </dgm:pt>
    <dgm:pt modelId="{22FB5F58-9C5F-D34F-9ECC-B467C0300026}" type="pres">
      <dgm:prSet presAssocID="{974DE4FB-3EC6-4082-B66F-C397BBDBBA04}" presName="dummyMaxCanvas" presStyleCnt="0">
        <dgm:presLayoutVars/>
      </dgm:prSet>
      <dgm:spPr/>
    </dgm:pt>
    <dgm:pt modelId="{1209B5AC-1E7A-CF4D-8CBC-F49268354950}" type="pres">
      <dgm:prSet presAssocID="{974DE4FB-3EC6-4082-B66F-C397BBDBBA04}" presName="FourNodes_1" presStyleLbl="node1" presStyleIdx="0" presStyleCnt="4">
        <dgm:presLayoutVars>
          <dgm:bulletEnabled val="1"/>
        </dgm:presLayoutVars>
      </dgm:prSet>
      <dgm:spPr/>
    </dgm:pt>
    <dgm:pt modelId="{85E8E37F-9D4A-CA44-949F-60154F1377F2}" type="pres">
      <dgm:prSet presAssocID="{974DE4FB-3EC6-4082-B66F-C397BBDBBA04}" presName="FourNodes_2" presStyleLbl="node1" presStyleIdx="1" presStyleCnt="4">
        <dgm:presLayoutVars>
          <dgm:bulletEnabled val="1"/>
        </dgm:presLayoutVars>
      </dgm:prSet>
      <dgm:spPr/>
    </dgm:pt>
    <dgm:pt modelId="{279D68D1-9205-614B-9A9E-5F7F2B45A584}" type="pres">
      <dgm:prSet presAssocID="{974DE4FB-3EC6-4082-B66F-C397BBDBBA04}" presName="FourNodes_3" presStyleLbl="node1" presStyleIdx="2" presStyleCnt="4">
        <dgm:presLayoutVars>
          <dgm:bulletEnabled val="1"/>
        </dgm:presLayoutVars>
      </dgm:prSet>
      <dgm:spPr/>
    </dgm:pt>
    <dgm:pt modelId="{BEC0C73A-35A0-F948-8657-C9A6B8561DD8}" type="pres">
      <dgm:prSet presAssocID="{974DE4FB-3EC6-4082-B66F-C397BBDBBA04}" presName="FourNodes_4" presStyleLbl="node1" presStyleIdx="3" presStyleCnt="4">
        <dgm:presLayoutVars>
          <dgm:bulletEnabled val="1"/>
        </dgm:presLayoutVars>
      </dgm:prSet>
      <dgm:spPr/>
    </dgm:pt>
    <dgm:pt modelId="{69217EBE-2F95-6149-8A72-C1025348CFF3}" type="pres">
      <dgm:prSet presAssocID="{974DE4FB-3EC6-4082-B66F-C397BBDBBA04}" presName="FourConn_1-2" presStyleLbl="fgAccFollowNode1" presStyleIdx="0" presStyleCnt="3">
        <dgm:presLayoutVars>
          <dgm:bulletEnabled val="1"/>
        </dgm:presLayoutVars>
      </dgm:prSet>
      <dgm:spPr/>
    </dgm:pt>
    <dgm:pt modelId="{192C5B8E-CFE0-DC4D-BA85-25BD13F02D00}" type="pres">
      <dgm:prSet presAssocID="{974DE4FB-3EC6-4082-B66F-C397BBDBBA04}" presName="FourConn_2-3" presStyleLbl="fgAccFollowNode1" presStyleIdx="1" presStyleCnt="3">
        <dgm:presLayoutVars>
          <dgm:bulletEnabled val="1"/>
        </dgm:presLayoutVars>
      </dgm:prSet>
      <dgm:spPr/>
    </dgm:pt>
    <dgm:pt modelId="{D4A95D38-1E8E-5A49-B326-01E0CDB528BF}" type="pres">
      <dgm:prSet presAssocID="{974DE4FB-3EC6-4082-B66F-C397BBDBBA04}" presName="FourConn_3-4" presStyleLbl="fgAccFollowNode1" presStyleIdx="2" presStyleCnt="3">
        <dgm:presLayoutVars>
          <dgm:bulletEnabled val="1"/>
        </dgm:presLayoutVars>
      </dgm:prSet>
      <dgm:spPr/>
    </dgm:pt>
    <dgm:pt modelId="{9938873E-3462-C941-8BF7-10EB504D179C}" type="pres">
      <dgm:prSet presAssocID="{974DE4FB-3EC6-4082-B66F-C397BBDBBA04}" presName="FourNodes_1_text" presStyleLbl="node1" presStyleIdx="3" presStyleCnt="4">
        <dgm:presLayoutVars>
          <dgm:bulletEnabled val="1"/>
        </dgm:presLayoutVars>
      </dgm:prSet>
      <dgm:spPr/>
    </dgm:pt>
    <dgm:pt modelId="{897FBEBA-346C-8B41-944F-D9548F4518EF}" type="pres">
      <dgm:prSet presAssocID="{974DE4FB-3EC6-4082-B66F-C397BBDBBA04}" presName="FourNodes_2_text" presStyleLbl="node1" presStyleIdx="3" presStyleCnt="4">
        <dgm:presLayoutVars>
          <dgm:bulletEnabled val="1"/>
        </dgm:presLayoutVars>
      </dgm:prSet>
      <dgm:spPr/>
    </dgm:pt>
    <dgm:pt modelId="{35064A65-7AC6-9142-9AD4-038909CCD1E4}" type="pres">
      <dgm:prSet presAssocID="{974DE4FB-3EC6-4082-B66F-C397BBDBBA04}" presName="FourNodes_3_text" presStyleLbl="node1" presStyleIdx="3" presStyleCnt="4">
        <dgm:presLayoutVars>
          <dgm:bulletEnabled val="1"/>
        </dgm:presLayoutVars>
      </dgm:prSet>
      <dgm:spPr/>
    </dgm:pt>
    <dgm:pt modelId="{A5FF829C-52DF-A849-9C85-D7FF684A3BC4}" type="pres">
      <dgm:prSet presAssocID="{974DE4FB-3EC6-4082-B66F-C397BBDBBA0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0D18A03-A3F4-0944-9193-F714B847F5CB}" type="presOf" srcId="{ED36A430-9211-4005-B093-F05B6BF02E76}" destId="{A5FF829C-52DF-A849-9C85-D7FF684A3BC4}" srcOrd="1" destOrd="0" presId="urn:microsoft.com/office/officeart/2005/8/layout/vProcess5"/>
    <dgm:cxn modelId="{3789931F-6C22-F74A-A395-B70AF1183E67}" type="presOf" srcId="{304DECBD-56F9-4696-9352-9947482672B7}" destId="{69217EBE-2F95-6149-8A72-C1025348CFF3}" srcOrd="0" destOrd="0" presId="urn:microsoft.com/office/officeart/2005/8/layout/vProcess5"/>
    <dgm:cxn modelId="{7DD8A62E-B02D-064F-BE6C-50BB688668CF}" type="presOf" srcId="{ED36A430-9211-4005-B093-F05B6BF02E76}" destId="{BEC0C73A-35A0-F948-8657-C9A6B8561DD8}" srcOrd="0" destOrd="0" presId="urn:microsoft.com/office/officeart/2005/8/layout/vProcess5"/>
    <dgm:cxn modelId="{37B71039-B54E-4455-B5C4-9D302E91B3B7}" srcId="{974DE4FB-3EC6-4082-B66F-C397BBDBBA04}" destId="{ED36A430-9211-4005-B093-F05B6BF02E76}" srcOrd="3" destOrd="0" parTransId="{EA15943E-455F-422E-B5E1-0DA956B5EEE6}" sibTransId="{46E2E4F2-5343-452B-96B6-DC96C6845E1B}"/>
    <dgm:cxn modelId="{F85DFF39-3735-8443-9D6C-C7342CEF7639}" type="presOf" srcId="{39FD9BBD-E98A-45F4-B57C-B90BF9FD8044}" destId="{D4A95D38-1E8E-5A49-B326-01E0CDB528BF}" srcOrd="0" destOrd="0" presId="urn:microsoft.com/office/officeart/2005/8/layout/vProcess5"/>
    <dgm:cxn modelId="{C234FA3D-97A5-6145-99F9-5BABFDBBF498}" type="presOf" srcId="{EB19800B-EEF8-4293-8C97-82F9EF64A443}" destId="{279D68D1-9205-614B-9A9E-5F7F2B45A584}" srcOrd="0" destOrd="0" presId="urn:microsoft.com/office/officeart/2005/8/layout/vProcess5"/>
    <dgm:cxn modelId="{6804D15B-B2DE-424A-A5E3-5E05519504E4}" srcId="{974DE4FB-3EC6-4082-B66F-C397BBDBBA04}" destId="{B85EE181-40C4-45FD-9DB1-87EE18F3ED2B}" srcOrd="0" destOrd="0" parTransId="{609EE932-A079-42FA-992F-C618367DFF9B}" sibTransId="{304DECBD-56F9-4696-9352-9947482672B7}"/>
    <dgm:cxn modelId="{6AAB1175-B536-6A49-BEB3-ACAB2F31CAB1}" type="presOf" srcId="{4ED51A5D-F290-48BC-AF4E-69E4B849A9D8}" destId="{85E8E37F-9D4A-CA44-949F-60154F1377F2}" srcOrd="0" destOrd="0" presId="urn:microsoft.com/office/officeart/2005/8/layout/vProcess5"/>
    <dgm:cxn modelId="{75F63A90-C8A4-4747-B442-1EF8DB60CFEF}" type="presOf" srcId="{EB19800B-EEF8-4293-8C97-82F9EF64A443}" destId="{35064A65-7AC6-9142-9AD4-038909CCD1E4}" srcOrd="1" destOrd="0" presId="urn:microsoft.com/office/officeart/2005/8/layout/vProcess5"/>
    <dgm:cxn modelId="{B4AE97A5-CC0F-0145-BFF9-F187CFF5E936}" type="presOf" srcId="{0E94671C-E457-4C3B-8C1D-B9C5553CDDF7}" destId="{192C5B8E-CFE0-DC4D-BA85-25BD13F02D00}" srcOrd="0" destOrd="0" presId="urn:microsoft.com/office/officeart/2005/8/layout/vProcess5"/>
    <dgm:cxn modelId="{34AA55A8-BC5D-774A-86EA-B0F963569424}" type="presOf" srcId="{974DE4FB-3EC6-4082-B66F-C397BBDBBA04}" destId="{82542C08-3E89-B249-9309-F12D9EDA0A58}" srcOrd="0" destOrd="0" presId="urn:microsoft.com/office/officeart/2005/8/layout/vProcess5"/>
    <dgm:cxn modelId="{75E5B6C7-2046-43FE-ADF7-D2720F9B1353}" srcId="{974DE4FB-3EC6-4082-B66F-C397BBDBBA04}" destId="{EB19800B-EEF8-4293-8C97-82F9EF64A443}" srcOrd="2" destOrd="0" parTransId="{4E75731F-9E95-454C-B8A3-1F9D18A91B72}" sibTransId="{39FD9BBD-E98A-45F4-B57C-B90BF9FD8044}"/>
    <dgm:cxn modelId="{80B9EFE9-490A-42B3-BFF6-547101D327DD}" srcId="{974DE4FB-3EC6-4082-B66F-C397BBDBBA04}" destId="{4ED51A5D-F290-48BC-AF4E-69E4B849A9D8}" srcOrd="1" destOrd="0" parTransId="{CF5B1804-070E-4095-A838-14ADC6386954}" sibTransId="{0E94671C-E457-4C3B-8C1D-B9C5553CDDF7}"/>
    <dgm:cxn modelId="{4E5922F0-DC00-FA47-8EA1-4D2E474AE787}" type="presOf" srcId="{4ED51A5D-F290-48BC-AF4E-69E4B849A9D8}" destId="{897FBEBA-346C-8B41-944F-D9548F4518EF}" srcOrd="1" destOrd="0" presId="urn:microsoft.com/office/officeart/2005/8/layout/vProcess5"/>
    <dgm:cxn modelId="{CD0FB4F0-A6A2-0647-BD29-978E1BB8CFE1}" type="presOf" srcId="{B85EE181-40C4-45FD-9DB1-87EE18F3ED2B}" destId="{1209B5AC-1E7A-CF4D-8CBC-F49268354950}" srcOrd="0" destOrd="0" presId="urn:microsoft.com/office/officeart/2005/8/layout/vProcess5"/>
    <dgm:cxn modelId="{9E9072FC-2273-BC49-BC55-A6D37CEC7C0D}" type="presOf" srcId="{B85EE181-40C4-45FD-9DB1-87EE18F3ED2B}" destId="{9938873E-3462-C941-8BF7-10EB504D179C}" srcOrd="1" destOrd="0" presId="urn:microsoft.com/office/officeart/2005/8/layout/vProcess5"/>
    <dgm:cxn modelId="{C6C49E44-2C74-E441-9C19-656933A25E93}" type="presParOf" srcId="{82542C08-3E89-B249-9309-F12D9EDA0A58}" destId="{22FB5F58-9C5F-D34F-9ECC-B467C0300026}" srcOrd="0" destOrd="0" presId="urn:microsoft.com/office/officeart/2005/8/layout/vProcess5"/>
    <dgm:cxn modelId="{67093C6A-BBD0-3F4C-B120-3F251798D641}" type="presParOf" srcId="{82542C08-3E89-B249-9309-F12D9EDA0A58}" destId="{1209B5AC-1E7A-CF4D-8CBC-F49268354950}" srcOrd="1" destOrd="0" presId="urn:microsoft.com/office/officeart/2005/8/layout/vProcess5"/>
    <dgm:cxn modelId="{27F42795-027B-8A47-8FDC-BD2BE0AAA438}" type="presParOf" srcId="{82542C08-3E89-B249-9309-F12D9EDA0A58}" destId="{85E8E37F-9D4A-CA44-949F-60154F1377F2}" srcOrd="2" destOrd="0" presId="urn:microsoft.com/office/officeart/2005/8/layout/vProcess5"/>
    <dgm:cxn modelId="{2C262CB3-AFEA-264F-9385-CA7F13CE810D}" type="presParOf" srcId="{82542C08-3E89-B249-9309-F12D9EDA0A58}" destId="{279D68D1-9205-614B-9A9E-5F7F2B45A584}" srcOrd="3" destOrd="0" presId="urn:microsoft.com/office/officeart/2005/8/layout/vProcess5"/>
    <dgm:cxn modelId="{8D019B44-9142-8D4B-9A51-ADD904473589}" type="presParOf" srcId="{82542C08-3E89-B249-9309-F12D9EDA0A58}" destId="{BEC0C73A-35A0-F948-8657-C9A6B8561DD8}" srcOrd="4" destOrd="0" presId="urn:microsoft.com/office/officeart/2005/8/layout/vProcess5"/>
    <dgm:cxn modelId="{E6D81A5B-2E94-9141-8442-6171CE43D687}" type="presParOf" srcId="{82542C08-3E89-B249-9309-F12D9EDA0A58}" destId="{69217EBE-2F95-6149-8A72-C1025348CFF3}" srcOrd="5" destOrd="0" presId="urn:microsoft.com/office/officeart/2005/8/layout/vProcess5"/>
    <dgm:cxn modelId="{DC815CB9-7F29-D84D-9886-97A58531F8E6}" type="presParOf" srcId="{82542C08-3E89-B249-9309-F12D9EDA0A58}" destId="{192C5B8E-CFE0-DC4D-BA85-25BD13F02D00}" srcOrd="6" destOrd="0" presId="urn:microsoft.com/office/officeart/2005/8/layout/vProcess5"/>
    <dgm:cxn modelId="{DC00696B-4B44-7D42-8675-14F7BD202D60}" type="presParOf" srcId="{82542C08-3E89-B249-9309-F12D9EDA0A58}" destId="{D4A95D38-1E8E-5A49-B326-01E0CDB528BF}" srcOrd="7" destOrd="0" presId="urn:microsoft.com/office/officeart/2005/8/layout/vProcess5"/>
    <dgm:cxn modelId="{531BBB31-CF56-B746-B993-7B4316B1493B}" type="presParOf" srcId="{82542C08-3E89-B249-9309-F12D9EDA0A58}" destId="{9938873E-3462-C941-8BF7-10EB504D179C}" srcOrd="8" destOrd="0" presId="urn:microsoft.com/office/officeart/2005/8/layout/vProcess5"/>
    <dgm:cxn modelId="{A8D30CAD-F1DD-374E-A98F-5C5CF0AE1BAD}" type="presParOf" srcId="{82542C08-3E89-B249-9309-F12D9EDA0A58}" destId="{897FBEBA-346C-8B41-944F-D9548F4518EF}" srcOrd="9" destOrd="0" presId="urn:microsoft.com/office/officeart/2005/8/layout/vProcess5"/>
    <dgm:cxn modelId="{1F2410BF-AE9C-464A-BE6E-FE4F75EEBB57}" type="presParOf" srcId="{82542C08-3E89-B249-9309-F12D9EDA0A58}" destId="{35064A65-7AC6-9142-9AD4-038909CCD1E4}" srcOrd="10" destOrd="0" presId="urn:microsoft.com/office/officeart/2005/8/layout/vProcess5"/>
    <dgm:cxn modelId="{E4EA50DA-D88B-D348-B580-C1318868EAE6}" type="presParOf" srcId="{82542C08-3E89-B249-9309-F12D9EDA0A58}" destId="{A5FF829C-52DF-A849-9C85-D7FF684A3BC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4DE4FB-3EC6-4082-B66F-C397BBDBBA04}" type="doc">
      <dgm:prSet loTypeId="urn:microsoft.com/office/officeart/2005/8/layout/vProcess5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5EE181-40C4-45FD-9DB1-87EE18F3ED2B}">
      <dgm:prSet/>
      <dgm:spPr/>
      <dgm:t>
        <a:bodyPr/>
        <a:lstStyle/>
        <a:p>
          <a:r>
            <a:rPr lang="en-US" dirty="0"/>
            <a:t>Merged Duplicates</a:t>
          </a:r>
        </a:p>
      </dgm:t>
    </dgm:pt>
    <dgm:pt modelId="{609EE932-A079-42FA-992F-C618367DFF9B}" type="parTrans" cxnId="{6804D15B-B2DE-424A-A5E3-5E05519504E4}">
      <dgm:prSet/>
      <dgm:spPr/>
      <dgm:t>
        <a:bodyPr/>
        <a:lstStyle/>
        <a:p>
          <a:endParaRPr lang="en-US"/>
        </a:p>
      </dgm:t>
    </dgm:pt>
    <dgm:pt modelId="{304DECBD-56F9-4696-9352-9947482672B7}" type="sibTrans" cxnId="{6804D15B-B2DE-424A-A5E3-5E05519504E4}">
      <dgm:prSet/>
      <dgm:spPr/>
      <dgm:t>
        <a:bodyPr/>
        <a:lstStyle/>
        <a:p>
          <a:endParaRPr lang="en-US"/>
        </a:p>
      </dgm:t>
    </dgm:pt>
    <dgm:pt modelId="{4ED51A5D-F290-48BC-AF4E-69E4B849A9D8}">
      <dgm:prSet/>
      <dgm:spPr/>
      <dgm:t>
        <a:bodyPr/>
        <a:lstStyle/>
        <a:p>
          <a:r>
            <a:rPr lang="en-US" dirty="0"/>
            <a:t>Data Repair</a:t>
          </a:r>
        </a:p>
      </dgm:t>
    </dgm:pt>
    <dgm:pt modelId="{CF5B1804-070E-4095-A838-14ADC6386954}" type="parTrans" cxnId="{80B9EFE9-490A-42B3-BFF6-547101D327DD}">
      <dgm:prSet/>
      <dgm:spPr/>
      <dgm:t>
        <a:bodyPr/>
        <a:lstStyle/>
        <a:p>
          <a:endParaRPr lang="en-US"/>
        </a:p>
      </dgm:t>
    </dgm:pt>
    <dgm:pt modelId="{0E94671C-E457-4C3B-8C1D-B9C5553CDDF7}" type="sibTrans" cxnId="{80B9EFE9-490A-42B3-BFF6-547101D327DD}">
      <dgm:prSet/>
      <dgm:spPr/>
      <dgm:t>
        <a:bodyPr/>
        <a:lstStyle/>
        <a:p>
          <a:endParaRPr lang="en-US"/>
        </a:p>
      </dgm:t>
    </dgm:pt>
    <dgm:pt modelId="{EB19800B-EEF8-4293-8C97-82F9EF64A443}">
      <dgm:prSet/>
      <dgm:spPr/>
      <dgm:t>
        <a:bodyPr/>
        <a:lstStyle/>
        <a:p>
          <a:r>
            <a:rPr lang="en-US" dirty="0"/>
            <a:t>Spatial Join all files to Zoning File / Boolean Calculation </a:t>
          </a:r>
        </a:p>
      </dgm:t>
    </dgm:pt>
    <dgm:pt modelId="{4E75731F-9E95-454C-B8A3-1F9D18A91B72}" type="parTrans" cxnId="{75E5B6C7-2046-43FE-ADF7-D2720F9B1353}">
      <dgm:prSet/>
      <dgm:spPr/>
      <dgm:t>
        <a:bodyPr/>
        <a:lstStyle/>
        <a:p>
          <a:endParaRPr lang="en-US"/>
        </a:p>
      </dgm:t>
    </dgm:pt>
    <dgm:pt modelId="{39FD9BBD-E98A-45F4-B57C-B90BF9FD8044}" type="sibTrans" cxnId="{75E5B6C7-2046-43FE-ADF7-D2720F9B1353}">
      <dgm:prSet/>
      <dgm:spPr/>
      <dgm:t>
        <a:bodyPr/>
        <a:lstStyle/>
        <a:p>
          <a:endParaRPr lang="en-US"/>
        </a:p>
      </dgm:t>
    </dgm:pt>
    <dgm:pt modelId="{ED36A430-9211-4005-B093-F05B6BF02E76}">
      <dgm:prSet/>
      <dgm:spPr/>
      <dgm:t>
        <a:bodyPr/>
        <a:lstStyle/>
        <a:p>
          <a:r>
            <a:rPr lang="en-US" dirty="0"/>
            <a:t>Multiple weights to percentages</a:t>
          </a:r>
        </a:p>
      </dgm:t>
    </dgm:pt>
    <dgm:pt modelId="{EA15943E-455F-422E-B5E1-0DA956B5EEE6}" type="parTrans" cxnId="{37B71039-B54E-4455-B5C4-9D302E91B3B7}">
      <dgm:prSet/>
      <dgm:spPr/>
      <dgm:t>
        <a:bodyPr/>
        <a:lstStyle/>
        <a:p>
          <a:endParaRPr lang="en-US"/>
        </a:p>
      </dgm:t>
    </dgm:pt>
    <dgm:pt modelId="{46E2E4F2-5343-452B-96B6-DC96C6845E1B}" type="sibTrans" cxnId="{37B71039-B54E-4455-B5C4-9D302E91B3B7}">
      <dgm:prSet/>
      <dgm:spPr/>
      <dgm:t>
        <a:bodyPr/>
        <a:lstStyle/>
        <a:p>
          <a:endParaRPr lang="en-US"/>
        </a:p>
      </dgm:t>
    </dgm:pt>
    <dgm:pt modelId="{46DCD388-5CCE-4E19-85D6-6BF6E81E505A}">
      <dgm:prSet/>
      <dgm:spPr/>
      <dgm:t>
        <a:bodyPr/>
        <a:lstStyle/>
        <a:p>
          <a:r>
            <a:rPr lang="en-US" dirty="0"/>
            <a:t>Summarize weighted fields = VI</a:t>
          </a:r>
        </a:p>
      </dgm:t>
    </dgm:pt>
    <dgm:pt modelId="{186C6F43-1823-49F8-95A1-164969AF05CE}" type="parTrans" cxnId="{629C3B7C-4264-409F-A9F0-9678B7B9A70B}">
      <dgm:prSet/>
      <dgm:spPr/>
      <dgm:t>
        <a:bodyPr/>
        <a:lstStyle/>
        <a:p>
          <a:endParaRPr lang="en-US"/>
        </a:p>
      </dgm:t>
    </dgm:pt>
    <dgm:pt modelId="{06E0AE79-9657-4B6F-B288-87056240E3A9}" type="sibTrans" cxnId="{629C3B7C-4264-409F-A9F0-9678B7B9A70B}">
      <dgm:prSet/>
      <dgm:spPr/>
      <dgm:t>
        <a:bodyPr/>
        <a:lstStyle/>
        <a:p>
          <a:endParaRPr lang="en-US"/>
        </a:p>
      </dgm:t>
    </dgm:pt>
    <dgm:pt modelId="{82542C08-3E89-B249-9309-F12D9EDA0A58}" type="pres">
      <dgm:prSet presAssocID="{974DE4FB-3EC6-4082-B66F-C397BBDBBA04}" presName="outerComposite" presStyleCnt="0">
        <dgm:presLayoutVars>
          <dgm:chMax val="5"/>
          <dgm:dir/>
          <dgm:resizeHandles val="exact"/>
        </dgm:presLayoutVars>
      </dgm:prSet>
      <dgm:spPr/>
    </dgm:pt>
    <dgm:pt modelId="{22FB5F58-9C5F-D34F-9ECC-B467C0300026}" type="pres">
      <dgm:prSet presAssocID="{974DE4FB-3EC6-4082-B66F-C397BBDBBA04}" presName="dummyMaxCanvas" presStyleCnt="0">
        <dgm:presLayoutVars/>
      </dgm:prSet>
      <dgm:spPr/>
    </dgm:pt>
    <dgm:pt modelId="{01AB1B13-1184-41AA-8AF5-6948AF5F4CAE}" type="pres">
      <dgm:prSet presAssocID="{974DE4FB-3EC6-4082-B66F-C397BBDBBA04}" presName="FiveNodes_1" presStyleLbl="node1" presStyleIdx="0" presStyleCnt="5">
        <dgm:presLayoutVars>
          <dgm:bulletEnabled val="1"/>
        </dgm:presLayoutVars>
      </dgm:prSet>
      <dgm:spPr/>
    </dgm:pt>
    <dgm:pt modelId="{0DAA3FB4-09EF-43BF-A2CD-E55D813CC324}" type="pres">
      <dgm:prSet presAssocID="{974DE4FB-3EC6-4082-B66F-C397BBDBBA04}" presName="FiveNodes_2" presStyleLbl="node1" presStyleIdx="1" presStyleCnt="5">
        <dgm:presLayoutVars>
          <dgm:bulletEnabled val="1"/>
        </dgm:presLayoutVars>
      </dgm:prSet>
      <dgm:spPr/>
    </dgm:pt>
    <dgm:pt modelId="{39DAB071-E965-49BA-B248-3306C4AB61A5}" type="pres">
      <dgm:prSet presAssocID="{974DE4FB-3EC6-4082-B66F-C397BBDBBA04}" presName="FiveNodes_3" presStyleLbl="node1" presStyleIdx="2" presStyleCnt="5">
        <dgm:presLayoutVars>
          <dgm:bulletEnabled val="1"/>
        </dgm:presLayoutVars>
      </dgm:prSet>
      <dgm:spPr/>
    </dgm:pt>
    <dgm:pt modelId="{F92E762A-A510-479D-AD69-F2A1AEBFA665}" type="pres">
      <dgm:prSet presAssocID="{974DE4FB-3EC6-4082-B66F-C397BBDBBA04}" presName="FiveNodes_4" presStyleLbl="node1" presStyleIdx="3" presStyleCnt="5">
        <dgm:presLayoutVars>
          <dgm:bulletEnabled val="1"/>
        </dgm:presLayoutVars>
      </dgm:prSet>
      <dgm:spPr/>
    </dgm:pt>
    <dgm:pt modelId="{41C4B7B3-6109-4F83-8436-C280B517CF85}" type="pres">
      <dgm:prSet presAssocID="{974DE4FB-3EC6-4082-B66F-C397BBDBBA04}" presName="FiveNodes_5" presStyleLbl="node1" presStyleIdx="4" presStyleCnt="5" custScaleX="96060" custScaleY="74551" custLinFactNeighborX="613" custLinFactNeighborY="-11177">
        <dgm:presLayoutVars>
          <dgm:bulletEnabled val="1"/>
        </dgm:presLayoutVars>
      </dgm:prSet>
      <dgm:spPr/>
    </dgm:pt>
    <dgm:pt modelId="{869A57F4-7FF2-4935-ACA6-CBBA76746B61}" type="pres">
      <dgm:prSet presAssocID="{974DE4FB-3EC6-4082-B66F-C397BBDBBA04}" presName="FiveConn_1-2" presStyleLbl="fgAccFollowNode1" presStyleIdx="0" presStyleCnt="4">
        <dgm:presLayoutVars>
          <dgm:bulletEnabled val="1"/>
        </dgm:presLayoutVars>
      </dgm:prSet>
      <dgm:spPr/>
    </dgm:pt>
    <dgm:pt modelId="{163C5ABD-A5C4-48D4-8151-C371BDF59356}" type="pres">
      <dgm:prSet presAssocID="{974DE4FB-3EC6-4082-B66F-C397BBDBBA04}" presName="FiveConn_2-3" presStyleLbl="fgAccFollowNode1" presStyleIdx="1" presStyleCnt="4">
        <dgm:presLayoutVars>
          <dgm:bulletEnabled val="1"/>
        </dgm:presLayoutVars>
      </dgm:prSet>
      <dgm:spPr/>
    </dgm:pt>
    <dgm:pt modelId="{8C5E5C71-2714-40C5-96D5-C4AE9C72AD6B}" type="pres">
      <dgm:prSet presAssocID="{974DE4FB-3EC6-4082-B66F-C397BBDBBA04}" presName="FiveConn_3-4" presStyleLbl="fgAccFollowNode1" presStyleIdx="2" presStyleCnt="4">
        <dgm:presLayoutVars>
          <dgm:bulletEnabled val="1"/>
        </dgm:presLayoutVars>
      </dgm:prSet>
      <dgm:spPr/>
    </dgm:pt>
    <dgm:pt modelId="{5FAE56B2-B20A-453E-AC13-26DA98995E98}" type="pres">
      <dgm:prSet presAssocID="{974DE4FB-3EC6-4082-B66F-C397BBDBBA04}" presName="FiveConn_4-5" presStyleLbl="fgAccFollowNode1" presStyleIdx="3" presStyleCnt="4">
        <dgm:presLayoutVars>
          <dgm:bulletEnabled val="1"/>
        </dgm:presLayoutVars>
      </dgm:prSet>
      <dgm:spPr/>
    </dgm:pt>
    <dgm:pt modelId="{D319F533-7149-4AAE-9375-A46E7E2D2C94}" type="pres">
      <dgm:prSet presAssocID="{974DE4FB-3EC6-4082-B66F-C397BBDBBA04}" presName="FiveNodes_1_text" presStyleLbl="node1" presStyleIdx="4" presStyleCnt="5">
        <dgm:presLayoutVars>
          <dgm:bulletEnabled val="1"/>
        </dgm:presLayoutVars>
      </dgm:prSet>
      <dgm:spPr/>
    </dgm:pt>
    <dgm:pt modelId="{4B87C9BC-7C27-4E5F-BDC1-88EE1C367C44}" type="pres">
      <dgm:prSet presAssocID="{974DE4FB-3EC6-4082-B66F-C397BBDBBA04}" presName="FiveNodes_2_text" presStyleLbl="node1" presStyleIdx="4" presStyleCnt="5">
        <dgm:presLayoutVars>
          <dgm:bulletEnabled val="1"/>
        </dgm:presLayoutVars>
      </dgm:prSet>
      <dgm:spPr/>
    </dgm:pt>
    <dgm:pt modelId="{A4744B88-D8C8-4E26-A6D1-169196E0B00C}" type="pres">
      <dgm:prSet presAssocID="{974DE4FB-3EC6-4082-B66F-C397BBDBBA04}" presName="FiveNodes_3_text" presStyleLbl="node1" presStyleIdx="4" presStyleCnt="5">
        <dgm:presLayoutVars>
          <dgm:bulletEnabled val="1"/>
        </dgm:presLayoutVars>
      </dgm:prSet>
      <dgm:spPr/>
    </dgm:pt>
    <dgm:pt modelId="{6419945E-FDA3-41C2-87AA-B226438552A5}" type="pres">
      <dgm:prSet presAssocID="{974DE4FB-3EC6-4082-B66F-C397BBDBBA04}" presName="FiveNodes_4_text" presStyleLbl="node1" presStyleIdx="4" presStyleCnt="5">
        <dgm:presLayoutVars>
          <dgm:bulletEnabled val="1"/>
        </dgm:presLayoutVars>
      </dgm:prSet>
      <dgm:spPr/>
    </dgm:pt>
    <dgm:pt modelId="{B41C27BA-F9FF-48DA-9268-C4F497AC07BF}" type="pres">
      <dgm:prSet presAssocID="{974DE4FB-3EC6-4082-B66F-C397BBDBBA0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788530A-0895-42FC-817C-E85B6C45F1D6}" type="presOf" srcId="{ED36A430-9211-4005-B093-F05B6BF02E76}" destId="{F92E762A-A510-479D-AD69-F2A1AEBFA665}" srcOrd="0" destOrd="0" presId="urn:microsoft.com/office/officeart/2005/8/layout/vProcess5"/>
    <dgm:cxn modelId="{FE7D910F-ECB4-4205-A6A2-B986BB24A01E}" type="presOf" srcId="{46DCD388-5CCE-4E19-85D6-6BF6E81E505A}" destId="{B41C27BA-F9FF-48DA-9268-C4F497AC07BF}" srcOrd="1" destOrd="0" presId="urn:microsoft.com/office/officeart/2005/8/layout/vProcess5"/>
    <dgm:cxn modelId="{26F45E16-CC9B-497F-8FEA-40163AC8D350}" type="presOf" srcId="{46E2E4F2-5343-452B-96B6-DC96C6845E1B}" destId="{5FAE56B2-B20A-453E-AC13-26DA98995E98}" srcOrd="0" destOrd="0" presId="urn:microsoft.com/office/officeart/2005/8/layout/vProcess5"/>
    <dgm:cxn modelId="{B06D7226-D563-4DCB-B98C-E4BD755EBB6E}" type="presOf" srcId="{B85EE181-40C4-45FD-9DB1-87EE18F3ED2B}" destId="{D319F533-7149-4AAE-9375-A46E7E2D2C94}" srcOrd="1" destOrd="0" presId="urn:microsoft.com/office/officeart/2005/8/layout/vProcess5"/>
    <dgm:cxn modelId="{8A8A8735-0298-456B-8F9B-1DFA38ED4D53}" type="presOf" srcId="{EB19800B-EEF8-4293-8C97-82F9EF64A443}" destId="{A4744B88-D8C8-4E26-A6D1-169196E0B00C}" srcOrd="1" destOrd="0" presId="urn:microsoft.com/office/officeart/2005/8/layout/vProcess5"/>
    <dgm:cxn modelId="{37B71039-B54E-4455-B5C4-9D302E91B3B7}" srcId="{974DE4FB-3EC6-4082-B66F-C397BBDBBA04}" destId="{ED36A430-9211-4005-B093-F05B6BF02E76}" srcOrd="3" destOrd="0" parTransId="{EA15943E-455F-422E-B5E1-0DA956B5EEE6}" sibTransId="{46E2E4F2-5343-452B-96B6-DC96C6845E1B}"/>
    <dgm:cxn modelId="{6804D15B-B2DE-424A-A5E3-5E05519504E4}" srcId="{974DE4FB-3EC6-4082-B66F-C397BBDBBA04}" destId="{B85EE181-40C4-45FD-9DB1-87EE18F3ED2B}" srcOrd="0" destOrd="0" parTransId="{609EE932-A079-42FA-992F-C618367DFF9B}" sibTransId="{304DECBD-56F9-4696-9352-9947482672B7}"/>
    <dgm:cxn modelId="{4F2B3972-9B1F-4237-9207-B8CF8D2A369D}" type="presOf" srcId="{0E94671C-E457-4C3B-8C1D-B9C5553CDDF7}" destId="{163C5ABD-A5C4-48D4-8151-C371BDF59356}" srcOrd="0" destOrd="0" presId="urn:microsoft.com/office/officeart/2005/8/layout/vProcess5"/>
    <dgm:cxn modelId="{FEA9325A-A868-47B3-8949-50DB72A09BDC}" type="presOf" srcId="{ED36A430-9211-4005-B093-F05B6BF02E76}" destId="{6419945E-FDA3-41C2-87AA-B226438552A5}" srcOrd="1" destOrd="0" presId="urn:microsoft.com/office/officeart/2005/8/layout/vProcess5"/>
    <dgm:cxn modelId="{F1A02C7B-FA4D-4921-9F32-3275E6E2606F}" type="presOf" srcId="{EB19800B-EEF8-4293-8C97-82F9EF64A443}" destId="{39DAB071-E965-49BA-B248-3306C4AB61A5}" srcOrd="0" destOrd="0" presId="urn:microsoft.com/office/officeart/2005/8/layout/vProcess5"/>
    <dgm:cxn modelId="{629C3B7C-4264-409F-A9F0-9678B7B9A70B}" srcId="{974DE4FB-3EC6-4082-B66F-C397BBDBBA04}" destId="{46DCD388-5CCE-4E19-85D6-6BF6E81E505A}" srcOrd="4" destOrd="0" parTransId="{186C6F43-1823-49F8-95A1-164969AF05CE}" sibTransId="{06E0AE79-9657-4B6F-B288-87056240E3A9}"/>
    <dgm:cxn modelId="{DAF2EB90-25E0-4056-816A-F3B7A823E252}" type="presOf" srcId="{4ED51A5D-F290-48BC-AF4E-69E4B849A9D8}" destId="{4B87C9BC-7C27-4E5F-BDC1-88EE1C367C44}" srcOrd="1" destOrd="0" presId="urn:microsoft.com/office/officeart/2005/8/layout/vProcess5"/>
    <dgm:cxn modelId="{34AA55A8-BC5D-774A-86EA-B0F963569424}" type="presOf" srcId="{974DE4FB-3EC6-4082-B66F-C397BBDBBA04}" destId="{82542C08-3E89-B249-9309-F12D9EDA0A58}" srcOrd="0" destOrd="0" presId="urn:microsoft.com/office/officeart/2005/8/layout/vProcess5"/>
    <dgm:cxn modelId="{4D400FB0-5777-4650-9EB8-30733AE53A26}" type="presOf" srcId="{B85EE181-40C4-45FD-9DB1-87EE18F3ED2B}" destId="{01AB1B13-1184-41AA-8AF5-6948AF5F4CAE}" srcOrd="0" destOrd="0" presId="urn:microsoft.com/office/officeart/2005/8/layout/vProcess5"/>
    <dgm:cxn modelId="{75E5B6C7-2046-43FE-ADF7-D2720F9B1353}" srcId="{974DE4FB-3EC6-4082-B66F-C397BBDBBA04}" destId="{EB19800B-EEF8-4293-8C97-82F9EF64A443}" srcOrd="2" destOrd="0" parTransId="{4E75731F-9E95-454C-B8A3-1F9D18A91B72}" sibTransId="{39FD9BBD-E98A-45F4-B57C-B90BF9FD8044}"/>
    <dgm:cxn modelId="{FA0BF6D0-31F3-43FC-8474-173832C754BB}" type="presOf" srcId="{304DECBD-56F9-4696-9352-9947482672B7}" destId="{869A57F4-7FF2-4935-ACA6-CBBA76746B61}" srcOrd="0" destOrd="0" presId="urn:microsoft.com/office/officeart/2005/8/layout/vProcess5"/>
    <dgm:cxn modelId="{F30DC8DB-F563-4C28-8D8A-557360C44C08}" type="presOf" srcId="{4ED51A5D-F290-48BC-AF4E-69E4B849A9D8}" destId="{0DAA3FB4-09EF-43BF-A2CD-E55D813CC324}" srcOrd="0" destOrd="0" presId="urn:microsoft.com/office/officeart/2005/8/layout/vProcess5"/>
    <dgm:cxn modelId="{C18D82E3-25EF-43C5-BFF2-C95721D362D0}" type="presOf" srcId="{39FD9BBD-E98A-45F4-B57C-B90BF9FD8044}" destId="{8C5E5C71-2714-40C5-96D5-C4AE9C72AD6B}" srcOrd="0" destOrd="0" presId="urn:microsoft.com/office/officeart/2005/8/layout/vProcess5"/>
    <dgm:cxn modelId="{80B9EFE9-490A-42B3-BFF6-547101D327DD}" srcId="{974DE4FB-3EC6-4082-B66F-C397BBDBBA04}" destId="{4ED51A5D-F290-48BC-AF4E-69E4B849A9D8}" srcOrd="1" destOrd="0" parTransId="{CF5B1804-070E-4095-A838-14ADC6386954}" sibTransId="{0E94671C-E457-4C3B-8C1D-B9C5553CDDF7}"/>
    <dgm:cxn modelId="{F1E828EA-8222-4A03-95EC-A60BED3C8D0E}" type="presOf" srcId="{46DCD388-5CCE-4E19-85D6-6BF6E81E505A}" destId="{41C4B7B3-6109-4F83-8436-C280B517CF85}" srcOrd="0" destOrd="0" presId="urn:microsoft.com/office/officeart/2005/8/layout/vProcess5"/>
    <dgm:cxn modelId="{C6C49E44-2C74-E441-9C19-656933A25E93}" type="presParOf" srcId="{82542C08-3E89-B249-9309-F12D9EDA0A58}" destId="{22FB5F58-9C5F-D34F-9ECC-B467C0300026}" srcOrd="0" destOrd="0" presId="urn:microsoft.com/office/officeart/2005/8/layout/vProcess5"/>
    <dgm:cxn modelId="{5A21D55D-A5DA-4CBD-9139-6ECC85682945}" type="presParOf" srcId="{82542C08-3E89-B249-9309-F12D9EDA0A58}" destId="{01AB1B13-1184-41AA-8AF5-6948AF5F4CAE}" srcOrd="1" destOrd="0" presId="urn:microsoft.com/office/officeart/2005/8/layout/vProcess5"/>
    <dgm:cxn modelId="{E18EC7AE-FF4B-469A-9EEC-0E1BC91E41BD}" type="presParOf" srcId="{82542C08-3E89-B249-9309-F12D9EDA0A58}" destId="{0DAA3FB4-09EF-43BF-A2CD-E55D813CC324}" srcOrd="2" destOrd="0" presId="urn:microsoft.com/office/officeart/2005/8/layout/vProcess5"/>
    <dgm:cxn modelId="{C3E8FCAB-49CC-4F36-97E5-263259FE0DE2}" type="presParOf" srcId="{82542C08-3E89-B249-9309-F12D9EDA0A58}" destId="{39DAB071-E965-49BA-B248-3306C4AB61A5}" srcOrd="3" destOrd="0" presId="urn:microsoft.com/office/officeart/2005/8/layout/vProcess5"/>
    <dgm:cxn modelId="{F4501BA4-54EB-4EEB-AA49-BC0A2FABE222}" type="presParOf" srcId="{82542C08-3E89-B249-9309-F12D9EDA0A58}" destId="{F92E762A-A510-479D-AD69-F2A1AEBFA665}" srcOrd="4" destOrd="0" presId="urn:microsoft.com/office/officeart/2005/8/layout/vProcess5"/>
    <dgm:cxn modelId="{3C0B5AF9-27D5-4DDB-AFA1-6E2D52564B16}" type="presParOf" srcId="{82542C08-3E89-B249-9309-F12D9EDA0A58}" destId="{41C4B7B3-6109-4F83-8436-C280B517CF85}" srcOrd="5" destOrd="0" presId="urn:microsoft.com/office/officeart/2005/8/layout/vProcess5"/>
    <dgm:cxn modelId="{540D3B9A-45A6-4BC2-B9CD-6B87F8D9BB94}" type="presParOf" srcId="{82542C08-3E89-B249-9309-F12D9EDA0A58}" destId="{869A57F4-7FF2-4935-ACA6-CBBA76746B61}" srcOrd="6" destOrd="0" presId="urn:microsoft.com/office/officeart/2005/8/layout/vProcess5"/>
    <dgm:cxn modelId="{CE9A07D4-5792-44D2-828E-55ABC69B4851}" type="presParOf" srcId="{82542C08-3E89-B249-9309-F12D9EDA0A58}" destId="{163C5ABD-A5C4-48D4-8151-C371BDF59356}" srcOrd="7" destOrd="0" presId="urn:microsoft.com/office/officeart/2005/8/layout/vProcess5"/>
    <dgm:cxn modelId="{734DBB58-089E-443F-B94B-F9DE6131A96C}" type="presParOf" srcId="{82542C08-3E89-B249-9309-F12D9EDA0A58}" destId="{8C5E5C71-2714-40C5-96D5-C4AE9C72AD6B}" srcOrd="8" destOrd="0" presId="urn:microsoft.com/office/officeart/2005/8/layout/vProcess5"/>
    <dgm:cxn modelId="{4C7421A3-5747-4F70-92CF-C5BD3A9644DF}" type="presParOf" srcId="{82542C08-3E89-B249-9309-F12D9EDA0A58}" destId="{5FAE56B2-B20A-453E-AC13-26DA98995E98}" srcOrd="9" destOrd="0" presId="urn:microsoft.com/office/officeart/2005/8/layout/vProcess5"/>
    <dgm:cxn modelId="{3675B88D-8AE8-4C6A-8CEC-0A8844EAF984}" type="presParOf" srcId="{82542C08-3E89-B249-9309-F12D9EDA0A58}" destId="{D319F533-7149-4AAE-9375-A46E7E2D2C94}" srcOrd="10" destOrd="0" presId="urn:microsoft.com/office/officeart/2005/8/layout/vProcess5"/>
    <dgm:cxn modelId="{2A10C141-A26B-4CFB-97BC-78CEC1A53257}" type="presParOf" srcId="{82542C08-3E89-B249-9309-F12D9EDA0A58}" destId="{4B87C9BC-7C27-4E5F-BDC1-88EE1C367C44}" srcOrd="11" destOrd="0" presId="urn:microsoft.com/office/officeart/2005/8/layout/vProcess5"/>
    <dgm:cxn modelId="{CFB1DE4F-C9DF-432E-BD5F-B01F0088703B}" type="presParOf" srcId="{82542C08-3E89-B249-9309-F12D9EDA0A58}" destId="{A4744B88-D8C8-4E26-A6D1-169196E0B00C}" srcOrd="12" destOrd="0" presId="urn:microsoft.com/office/officeart/2005/8/layout/vProcess5"/>
    <dgm:cxn modelId="{81675F24-D183-4C9D-ADB7-D1334D5E34D3}" type="presParOf" srcId="{82542C08-3E89-B249-9309-F12D9EDA0A58}" destId="{6419945E-FDA3-41C2-87AA-B226438552A5}" srcOrd="13" destOrd="0" presId="urn:microsoft.com/office/officeart/2005/8/layout/vProcess5"/>
    <dgm:cxn modelId="{8A7D0EAA-8250-42E1-8220-7106D691BB20}" type="presParOf" srcId="{82542C08-3E89-B249-9309-F12D9EDA0A58}" destId="{B41C27BA-F9FF-48DA-9268-C4F497AC07B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9B5AC-1E7A-CF4D-8CBC-F49268354950}">
      <dsp:nvSpPr>
        <dsp:cNvPr id="0" name=""/>
        <dsp:cNvSpPr/>
      </dsp:nvSpPr>
      <dsp:spPr>
        <a:xfrm>
          <a:off x="0" y="0"/>
          <a:ext cx="3739112" cy="814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Clipped all data</a:t>
          </a:r>
        </a:p>
      </dsp:txBody>
      <dsp:txXfrm>
        <a:off x="23845" y="23845"/>
        <a:ext cx="2791798" cy="766449"/>
      </dsp:txXfrm>
    </dsp:sp>
    <dsp:sp modelId="{85E8E37F-9D4A-CA44-949F-60154F1377F2}">
      <dsp:nvSpPr>
        <dsp:cNvPr id="0" name=""/>
        <dsp:cNvSpPr/>
      </dsp:nvSpPr>
      <dsp:spPr>
        <a:xfrm>
          <a:off x="313150" y="962165"/>
          <a:ext cx="3739112" cy="814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Necessary Raster-to-Vector Conversion</a:t>
          </a:r>
        </a:p>
      </dsp:txBody>
      <dsp:txXfrm>
        <a:off x="336995" y="986010"/>
        <a:ext cx="2849081" cy="766449"/>
      </dsp:txXfrm>
    </dsp:sp>
    <dsp:sp modelId="{279D68D1-9205-614B-9A9E-5F7F2B45A584}">
      <dsp:nvSpPr>
        <dsp:cNvPr id="0" name=""/>
        <dsp:cNvSpPr/>
      </dsp:nvSpPr>
      <dsp:spPr>
        <a:xfrm>
          <a:off x="621627" y="1924330"/>
          <a:ext cx="3739112" cy="814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Intersect all data</a:t>
          </a:r>
        </a:p>
      </dsp:txBody>
      <dsp:txXfrm>
        <a:off x="645472" y="1948175"/>
        <a:ext cx="2853755" cy="766449"/>
      </dsp:txXfrm>
    </dsp:sp>
    <dsp:sp modelId="{BEC0C73A-35A0-F948-8657-C9A6B8561DD8}">
      <dsp:nvSpPr>
        <dsp:cNvPr id="0" name=""/>
        <dsp:cNvSpPr/>
      </dsp:nvSpPr>
      <dsp:spPr>
        <a:xfrm>
          <a:off x="934778" y="2886495"/>
          <a:ext cx="3739112" cy="814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Calculated Percentages of Intersection for all environmental constraints</a:t>
          </a:r>
        </a:p>
      </dsp:txBody>
      <dsp:txXfrm>
        <a:off x="958623" y="2910340"/>
        <a:ext cx="2849081" cy="766449"/>
      </dsp:txXfrm>
    </dsp:sp>
    <dsp:sp modelId="{69217EBE-2F95-6149-8A72-C1025348CFF3}">
      <dsp:nvSpPr>
        <dsp:cNvPr id="0" name=""/>
        <dsp:cNvSpPr/>
      </dsp:nvSpPr>
      <dsp:spPr>
        <a:xfrm>
          <a:off x="3209921" y="623556"/>
          <a:ext cx="529190" cy="5291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328989" y="623556"/>
        <a:ext cx="291054" cy="398215"/>
      </dsp:txXfrm>
    </dsp:sp>
    <dsp:sp modelId="{192C5B8E-CFE0-DC4D-BA85-25BD13F02D00}">
      <dsp:nvSpPr>
        <dsp:cNvPr id="0" name=""/>
        <dsp:cNvSpPr/>
      </dsp:nvSpPr>
      <dsp:spPr>
        <a:xfrm>
          <a:off x="3523072" y="1585722"/>
          <a:ext cx="529190" cy="5291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642140" y="1585722"/>
        <a:ext cx="291054" cy="398215"/>
      </dsp:txXfrm>
    </dsp:sp>
    <dsp:sp modelId="{D4A95D38-1E8E-5A49-B326-01E0CDB528BF}">
      <dsp:nvSpPr>
        <dsp:cNvPr id="0" name=""/>
        <dsp:cNvSpPr/>
      </dsp:nvSpPr>
      <dsp:spPr>
        <a:xfrm>
          <a:off x="3831549" y="2547887"/>
          <a:ext cx="529190" cy="5291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950617" y="2547887"/>
        <a:ext cx="291054" cy="398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B1B13-1184-41AA-8AF5-6948AF5F4CAE}">
      <dsp:nvSpPr>
        <dsp:cNvPr id="0" name=""/>
        <dsp:cNvSpPr/>
      </dsp:nvSpPr>
      <dsp:spPr>
        <a:xfrm>
          <a:off x="0" y="0"/>
          <a:ext cx="3931158" cy="729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Merged Duplicates</a:t>
          </a:r>
        </a:p>
      </dsp:txBody>
      <dsp:txXfrm>
        <a:off x="21352" y="21352"/>
        <a:ext cx="3059188" cy="686321"/>
      </dsp:txXfrm>
    </dsp:sp>
    <dsp:sp modelId="{0DAA3FB4-09EF-43BF-A2CD-E55D813CC324}">
      <dsp:nvSpPr>
        <dsp:cNvPr id="0" name=""/>
        <dsp:cNvSpPr/>
      </dsp:nvSpPr>
      <dsp:spPr>
        <a:xfrm>
          <a:off x="293560" y="830278"/>
          <a:ext cx="3931158" cy="729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 Repair</a:t>
          </a:r>
        </a:p>
      </dsp:txBody>
      <dsp:txXfrm>
        <a:off x="314912" y="851630"/>
        <a:ext cx="3121027" cy="686321"/>
      </dsp:txXfrm>
    </dsp:sp>
    <dsp:sp modelId="{39DAB071-E965-49BA-B248-3306C4AB61A5}">
      <dsp:nvSpPr>
        <dsp:cNvPr id="0" name=""/>
        <dsp:cNvSpPr/>
      </dsp:nvSpPr>
      <dsp:spPr>
        <a:xfrm>
          <a:off x="587121" y="1660556"/>
          <a:ext cx="3931158" cy="729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Spatial Join all files to Zoning File / Boolean Calculation </a:t>
          </a:r>
        </a:p>
      </dsp:txBody>
      <dsp:txXfrm>
        <a:off x="608473" y="1681908"/>
        <a:ext cx="3121027" cy="686321"/>
      </dsp:txXfrm>
    </dsp:sp>
    <dsp:sp modelId="{F92E762A-A510-479D-AD69-F2A1AEBFA665}">
      <dsp:nvSpPr>
        <dsp:cNvPr id="0" name=""/>
        <dsp:cNvSpPr/>
      </dsp:nvSpPr>
      <dsp:spPr>
        <a:xfrm>
          <a:off x="880681" y="2490835"/>
          <a:ext cx="3931158" cy="729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Multiple weights to percentages</a:t>
          </a:r>
        </a:p>
      </dsp:txBody>
      <dsp:txXfrm>
        <a:off x="902033" y="2512187"/>
        <a:ext cx="3121027" cy="686321"/>
      </dsp:txXfrm>
    </dsp:sp>
    <dsp:sp modelId="{41C4B7B3-6109-4F83-8436-C280B517CF85}">
      <dsp:nvSpPr>
        <dsp:cNvPr id="0" name=""/>
        <dsp:cNvSpPr/>
      </dsp:nvSpPr>
      <dsp:spPr>
        <a:xfrm>
          <a:off x="1275784" y="3332395"/>
          <a:ext cx="3776271" cy="543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Summarize weighted fields = VI</a:t>
          </a:r>
        </a:p>
      </dsp:txBody>
      <dsp:txXfrm>
        <a:off x="1291702" y="3348313"/>
        <a:ext cx="3007244" cy="511659"/>
      </dsp:txXfrm>
    </dsp:sp>
    <dsp:sp modelId="{869A57F4-7FF2-4935-ACA6-CBBA76746B61}">
      <dsp:nvSpPr>
        <dsp:cNvPr id="0" name=""/>
        <dsp:cNvSpPr/>
      </dsp:nvSpPr>
      <dsp:spPr>
        <a:xfrm>
          <a:off x="3457292" y="532593"/>
          <a:ext cx="473866" cy="47386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563912" y="532593"/>
        <a:ext cx="260626" cy="356584"/>
      </dsp:txXfrm>
    </dsp:sp>
    <dsp:sp modelId="{163C5ABD-A5C4-48D4-8151-C371BDF59356}">
      <dsp:nvSpPr>
        <dsp:cNvPr id="0" name=""/>
        <dsp:cNvSpPr/>
      </dsp:nvSpPr>
      <dsp:spPr>
        <a:xfrm>
          <a:off x="3750853" y="1362871"/>
          <a:ext cx="473866" cy="47386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857473" y="1362871"/>
        <a:ext cx="260626" cy="356584"/>
      </dsp:txXfrm>
    </dsp:sp>
    <dsp:sp modelId="{8C5E5C71-2714-40C5-96D5-C4AE9C72AD6B}">
      <dsp:nvSpPr>
        <dsp:cNvPr id="0" name=""/>
        <dsp:cNvSpPr/>
      </dsp:nvSpPr>
      <dsp:spPr>
        <a:xfrm>
          <a:off x="4044413" y="2180999"/>
          <a:ext cx="473866" cy="47386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151033" y="2180999"/>
        <a:ext cx="260626" cy="356584"/>
      </dsp:txXfrm>
    </dsp:sp>
    <dsp:sp modelId="{5FAE56B2-B20A-453E-AC13-26DA98995E98}">
      <dsp:nvSpPr>
        <dsp:cNvPr id="0" name=""/>
        <dsp:cNvSpPr/>
      </dsp:nvSpPr>
      <dsp:spPr>
        <a:xfrm>
          <a:off x="4337974" y="3019378"/>
          <a:ext cx="473866" cy="47386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444594" y="3019378"/>
        <a:ext cx="260626" cy="356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66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9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5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9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8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8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09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7310" y="1629697"/>
            <a:ext cx="7860890" cy="154120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2562" y="3639169"/>
            <a:ext cx="7853515" cy="678426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3" y="135847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5" y="1143000"/>
            <a:ext cx="8244349" cy="3605981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669" y="406537"/>
            <a:ext cx="6498123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503" y="1179870"/>
            <a:ext cx="6474543" cy="350862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bg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7" y="153655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1217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8456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1217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8456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074F12-AA26-4AC8-9962-C36BB8F3255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jpeg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81" y="1485908"/>
            <a:ext cx="6124188" cy="199517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</a:rPr>
              <a:t>UTC – Austin</a:t>
            </a:r>
            <a:br>
              <a:rPr lang="en-US" dirty="0">
                <a:ln>
                  <a:solidFill>
                    <a:schemeClr val="bg1"/>
                  </a:solidFill>
                </a:ln>
              </a:rPr>
            </a:br>
            <a:r>
              <a:rPr lang="en-US" dirty="0">
                <a:ln>
                  <a:solidFill>
                    <a:schemeClr val="bg1"/>
                  </a:solidFill>
                </a:ln>
              </a:rPr>
              <a:t>Final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81086"/>
            <a:ext cx="5193506" cy="73004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Zane White, Morgan Linsey, Kevin Crock, Rodrigo Ramirez, Abigail Chace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227F7-B385-4B28-966F-BE611887D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78" r="11777"/>
          <a:stretch/>
        </p:blipFill>
        <p:spPr>
          <a:xfrm>
            <a:off x="6622257" y="0"/>
            <a:ext cx="2521743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FF9174-3402-4136-9F08-7782DBBD6D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1" y="0"/>
            <a:ext cx="57912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Challenges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926498"/>
            <a:ext cx="4040188" cy="3942682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Godzilla Dataset</a:t>
            </a:r>
          </a:p>
          <a:p>
            <a:pPr lvl="1" algn="l"/>
            <a:r>
              <a:rPr lang="en-US" sz="1400" b="1" dirty="0"/>
              <a:t>Tree Canopy File Over 1 Million Rows &amp; Over 2 Million Polygons</a:t>
            </a:r>
          </a:p>
          <a:p>
            <a:pPr algn="l"/>
            <a:r>
              <a:rPr lang="en-US" sz="1800" b="1" dirty="0"/>
              <a:t>Processing Power</a:t>
            </a:r>
          </a:p>
          <a:p>
            <a:pPr lvl="1" algn="l"/>
            <a:r>
              <a:rPr lang="en-US" sz="1400" b="1" dirty="0"/>
              <a:t>Switching To Personal Computers</a:t>
            </a:r>
          </a:p>
          <a:p>
            <a:pPr lvl="1" algn="l"/>
            <a:r>
              <a:rPr lang="en-US" sz="1400" b="1" dirty="0"/>
              <a:t>Crashes, Errors, Incorrect Outputs</a:t>
            </a:r>
          </a:p>
          <a:p>
            <a:pPr lvl="1" algn="l"/>
            <a:r>
              <a:rPr lang="en-US" sz="1400" b="1" dirty="0"/>
              <a:t>Calculations</a:t>
            </a:r>
            <a:endParaRPr lang="en-US" sz="1200" b="1" dirty="0"/>
          </a:p>
          <a:p>
            <a:pPr algn="l"/>
            <a:r>
              <a:rPr lang="en-US" sz="1800" b="1" dirty="0"/>
              <a:t>Data Management &amp; Sharing</a:t>
            </a:r>
          </a:p>
          <a:p>
            <a:pPr lvl="1" algn="l"/>
            <a:r>
              <a:rPr lang="en-US" sz="1400" b="1" dirty="0"/>
              <a:t>Layer Files</a:t>
            </a:r>
          </a:p>
          <a:p>
            <a:pPr lvl="1" algn="l"/>
            <a:r>
              <a:rPr lang="en-US" sz="1400" b="1" dirty="0"/>
              <a:t>Joined Fields</a:t>
            </a:r>
          </a:p>
          <a:p>
            <a:pPr lvl="1" algn="l"/>
            <a:r>
              <a:rPr lang="en-US" sz="1400" b="1" dirty="0"/>
              <a:t>Passing Of Large Dataset Files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437710-8461-4D12-A79E-1E78A7156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1" y="0"/>
            <a:ext cx="579120" cy="457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75BFDC-9611-4DE4-87CA-4D3D1335E60D}"/>
              </a:ext>
            </a:extLst>
          </p:cNvPr>
          <p:cNvSpPr/>
          <p:nvPr/>
        </p:nvSpPr>
        <p:spPr>
          <a:xfrm>
            <a:off x="4492767" y="391885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" dirty="0"/>
              <a:t>https://ak0.picdn.net/shutterstock/videos/7675090/thumb/5.jpg</a:t>
            </a:r>
          </a:p>
          <a:p>
            <a:endParaRPr lang="en-US" sz="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BF289-8069-4E26-8FA9-4443DFD12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15005"/>
            <a:ext cx="3911837" cy="22038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677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Limitations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926498"/>
            <a:ext cx="4040188" cy="3942682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Data Inconsistency</a:t>
            </a:r>
          </a:p>
          <a:p>
            <a:pPr lvl="1" algn="l"/>
            <a:r>
              <a:rPr lang="en-US" sz="1400" b="1" dirty="0"/>
              <a:t>Tree Canopy File 2014</a:t>
            </a:r>
          </a:p>
          <a:p>
            <a:pPr marL="457200" lvl="1" indent="0" algn="l">
              <a:buNone/>
            </a:pPr>
            <a:endParaRPr lang="en-US" sz="1200" b="1" dirty="0"/>
          </a:p>
          <a:p>
            <a:pPr algn="l"/>
            <a:r>
              <a:rPr lang="en-US" sz="1800" b="1" dirty="0"/>
              <a:t>Soil Data</a:t>
            </a:r>
          </a:p>
          <a:p>
            <a:pPr lvl="1" algn="l"/>
            <a:r>
              <a:rPr lang="en-US" sz="1400" b="1" dirty="0"/>
              <a:t>Remote Sensing Data</a:t>
            </a:r>
          </a:p>
          <a:p>
            <a:pPr lvl="1" algn="l"/>
            <a:r>
              <a:rPr lang="en-US" sz="1400" b="1" dirty="0"/>
              <a:t>Rich Soils Vs. Poor Soil</a:t>
            </a:r>
          </a:p>
          <a:p>
            <a:pPr marL="457200" lvl="1" indent="0" algn="l">
              <a:buNone/>
            </a:pPr>
            <a:endParaRPr lang="en-US" sz="1200" b="1" dirty="0"/>
          </a:p>
          <a:p>
            <a:pPr algn="l"/>
            <a:r>
              <a:rPr lang="en-US" sz="1800" b="1" dirty="0"/>
              <a:t>Additional Data</a:t>
            </a:r>
          </a:p>
          <a:p>
            <a:pPr lvl="1" algn="l"/>
            <a:r>
              <a:rPr lang="en-US" sz="1400" b="1" dirty="0"/>
              <a:t>Air Pollutants</a:t>
            </a:r>
          </a:p>
          <a:p>
            <a:pPr lvl="1" algn="l"/>
            <a:r>
              <a:rPr lang="en-US" sz="1400" b="1" dirty="0"/>
              <a:t>Land Cover Types</a:t>
            </a:r>
          </a:p>
          <a:p>
            <a:pPr lvl="1" algn="l"/>
            <a:r>
              <a:rPr lang="en-US" sz="1400" b="1" dirty="0"/>
              <a:t>Rainfall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437710-8461-4D12-A79E-1E78A7156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1" y="0"/>
            <a:ext cx="57912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179727-6ECF-4973-B9FC-E7FF563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88" y="1554940"/>
            <a:ext cx="4524693" cy="26469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343D39-6912-474E-8117-4222AD772018}"/>
              </a:ext>
            </a:extLst>
          </p:cNvPr>
          <p:cNvSpPr/>
          <p:nvPr/>
        </p:nvSpPr>
        <p:spPr>
          <a:xfrm>
            <a:off x="3950751" y="4163789"/>
            <a:ext cx="1763624" cy="138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" dirty="0"/>
              <a:t>https://kofirm.com/wp-content/uploads/2019/06/iStock-1094790212-Cropped-e1560895210306.jpg</a:t>
            </a:r>
          </a:p>
        </p:txBody>
      </p:sp>
    </p:spTree>
    <p:extLst>
      <p:ext uri="{BB962C8B-B14F-4D97-AF65-F5344CB8AC3E}">
        <p14:creationId xmlns:p14="http://schemas.microsoft.com/office/powerpoint/2010/main" val="250251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Conclusion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951571"/>
            <a:ext cx="5067300" cy="3943350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Developed the Tree Canopy VI</a:t>
            </a:r>
          </a:p>
          <a:p>
            <a:pPr algn="l"/>
            <a:endParaRPr lang="en-US" sz="1800" b="1" dirty="0"/>
          </a:p>
          <a:p>
            <a:pPr algn="l"/>
            <a:r>
              <a:rPr lang="en-US" sz="1800" b="1" dirty="0"/>
              <a:t>Located where tree canopy is vulnerable to decline regarding current and proposed zoning policies</a:t>
            </a:r>
          </a:p>
          <a:p>
            <a:pPr algn="l"/>
            <a:endParaRPr lang="en-US" sz="1800" b="1" dirty="0"/>
          </a:p>
          <a:p>
            <a:pPr algn="l"/>
            <a:r>
              <a:rPr lang="en-US" sz="1800" b="1" dirty="0"/>
              <a:t>Made a Tree Canopy VI </a:t>
            </a:r>
            <a:r>
              <a:rPr lang="en-US" sz="1800" b="1" dirty="0" err="1"/>
              <a:t>Webmap</a:t>
            </a:r>
            <a:r>
              <a:rPr lang="en-US" sz="1800" b="1" dirty="0"/>
              <a:t> for the Public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6F1CFC-AE80-483C-A283-2C75115787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1" y="0"/>
            <a:ext cx="579120" cy="457200"/>
          </a:xfrm>
          <a:prstGeom prst="rect">
            <a:avLst/>
          </a:prstGeom>
        </p:spPr>
      </p:pic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4315F17-54E8-40F7-9A8C-8BBA79D2C0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77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0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2B006B-6794-4115-88C7-ECC6258145DB}"/>
              </a:ext>
            </a:extLst>
          </p:cNvPr>
          <p:cNvSpPr txBox="1">
            <a:spLocks/>
          </p:cNvSpPr>
          <p:nvPr/>
        </p:nvSpPr>
        <p:spPr>
          <a:xfrm>
            <a:off x="540067" y="153655"/>
            <a:ext cx="8093365" cy="7635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ln>
                  <a:solidFill>
                    <a:schemeClr val="bg1"/>
                  </a:solidFill>
                </a:ln>
              </a:rPr>
              <a:t>Q&amp;A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CBB50-8F65-40B3-878D-7BABB493B023}"/>
              </a:ext>
            </a:extLst>
          </p:cNvPr>
          <p:cNvSpPr txBox="1"/>
          <p:nvPr/>
        </p:nvSpPr>
        <p:spPr>
          <a:xfrm>
            <a:off x="3550601" y="1040293"/>
            <a:ext cx="205697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9DA008-9A4E-465B-B8BE-9ACADD68D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1" y="0"/>
            <a:ext cx="57912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References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200150"/>
            <a:ext cx="8093365" cy="3672154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1100" b="1" dirty="0"/>
              <a:t> </a:t>
            </a:r>
          </a:p>
          <a:p>
            <a:pPr marL="457200" indent="-457200" algn="l">
              <a:buNone/>
            </a:pPr>
            <a:r>
              <a:rPr lang="en-US" sz="1100" b="1" dirty="0" err="1"/>
              <a:t>Armson</a:t>
            </a:r>
            <a:r>
              <a:rPr lang="en-US" sz="1100" b="1" dirty="0"/>
              <a:t>, D., et al. “The Effect of Street Trees and Amenity Grass on Urban Surface Water Runoff in Manchester, UK.” </a:t>
            </a:r>
            <a:r>
              <a:rPr lang="en-US" sz="1100" b="1" i="1" dirty="0"/>
              <a:t>Urban Forestry &amp; Urban Greening</a:t>
            </a:r>
            <a:r>
              <a:rPr lang="en-US" sz="1100" b="1" dirty="0"/>
              <a:t>, Urban &amp; Fischer, 17 May 2013, </a:t>
            </a:r>
            <a:r>
              <a:rPr lang="en-US" sz="1100" b="1" dirty="0" err="1"/>
              <a:t>www.sciencedirect.com</a:t>
            </a:r>
            <a:r>
              <a:rPr lang="en-US" sz="1100" b="1" dirty="0"/>
              <a:t>/science/article/</a:t>
            </a:r>
            <a:r>
              <a:rPr lang="en-US" sz="1100" b="1" dirty="0" err="1"/>
              <a:t>pii</a:t>
            </a:r>
            <a:r>
              <a:rPr lang="en-US" sz="1100" b="1" dirty="0"/>
              <a:t>/S1618866713000460.</a:t>
            </a:r>
          </a:p>
          <a:p>
            <a:pPr marL="457200" indent="-457200" algn="l">
              <a:buNone/>
            </a:pPr>
            <a:endParaRPr lang="en-US" sz="1100" b="1" dirty="0"/>
          </a:p>
          <a:p>
            <a:pPr marL="457200" indent="-457200" algn="l">
              <a:buNone/>
            </a:pPr>
            <a:r>
              <a:rPr lang="en-US" sz="1100" b="1" dirty="0"/>
              <a:t>Greene, Christopher S., and Peter J. Kedron. “Beyond Fractional Coverage: A Multilevel Approach to Analyzing the Impact of Urban Tree Canopy Structure on Surface Urban Heat Islands.” </a:t>
            </a:r>
            <a:r>
              <a:rPr lang="en-US" sz="1100" b="1" i="1" dirty="0"/>
              <a:t>Applied Geography</a:t>
            </a:r>
            <a:r>
              <a:rPr lang="en-US" sz="1100" b="1" dirty="0"/>
              <a:t>, Pergamon, 19 Apr. 2018, </a:t>
            </a:r>
            <a:r>
              <a:rPr lang="en-US" sz="1100" b="1" dirty="0" err="1"/>
              <a:t>www.sciencedirect.com</a:t>
            </a:r>
            <a:r>
              <a:rPr lang="en-US" sz="1100" b="1" dirty="0"/>
              <a:t>/science/article/</a:t>
            </a:r>
            <a:r>
              <a:rPr lang="en-US" sz="1100" b="1" dirty="0" err="1"/>
              <a:t>pii</a:t>
            </a:r>
            <a:r>
              <a:rPr lang="en-US" sz="1100" b="1" dirty="0"/>
              <a:t>/S0143622817301935.</a:t>
            </a:r>
          </a:p>
          <a:p>
            <a:pPr marL="0" indent="0" algn="l">
              <a:buNone/>
            </a:pPr>
            <a:r>
              <a:rPr lang="en-US" sz="1100" b="1" dirty="0"/>
              <a:t> </a:t>
            </a:r>
          </a:p>
          <a:p>
            <a:pPr marL="457200" indent="-457200" algn="l">
              <a:buNone/>
            </a:pPr>
            <a:r>
              <a:rPr lang="en-US" sz="1100" b="1" dirty="0"/>
              <a:t>Hill, Elizabeth, et al. “Evaluating the Impact of Government Land Use Policies on Tree Canopy Coverage.” </a:t>
            </a:r>
            <a:r>
              <a:rPr lang="en-US" sz="1100" b="1" i="1" dirty="0"/>
              <a:t>Land Use Policy</a:t>
            </a:r>
            <a:r>
              <a:rPr lang="en-US" sz="1100" b="1" dirty="0"/>
              <a:t>, Pergamon, 2 July 2009, </a:t>
            </a:r>
            <a:r>
              <a:rPr lang="en-US" sz="1100" b="1" dirty="0" err="1"/>
              <a:t>www.sciencedirect.com</a:t>
            </a:r>
            <a:r>
              <a:rPr lang="en-US" sz="1100" b="1" dirty="0"/>
              <a:t>/science/article/</a:t>
            </a:r>
            <a:r>
              <a:rPr lang="en-US" sz="1100" b="1" dirty="0" err="1"/>
              <a:t>pii</a:t>
            </a:r>
            <a:r>
              <a:rPr lang="en-US" sz="1100" b="1" dirty="0"/>
              <a:t>/S0264837709000647.</a:t>
            </a:r>
          </a:p>
          <a:p>
            <a:pPr marL="0" indent="0" algn="l">
              <a:buNone/>
            </a:pPr>
            <a:r>
              <a:rPr lang="en-US" sz="1100" b="1" dirty="0"/>
              <a:t> </a:t>
            </a:r>
          </a:p>
          <a:p>
            <a:pPr marL="457200" indent="-457200" algn="l">
              <a:buNone/>
            </a:pPr>
            <a:r>
              <a:rPr lang="en-US" sz="1100" b="1" dirty="0"/>
              <a:t>Halter, Alan Dale. “Determining Existing, Possible, and Preferable Urban Tree Canopy for Austin, Texas.” </a:t>
            </a:r>
            <a:r>
              <a:rPr lang="en-US" sz="1100" b="1" i="1" dirty="0" err="1"/>
              <a:t>TexasScholarWorks</a:t>
            </a:r>
            <a:r>
              <a:rPr lang="en-US" sz="1100" b="1" dirty="0"/>
              <a:t>, University of Texas at Austin, 1 May 2013, </a:t>
            </a:r>
            <a:r>
              <a:rPr lang="en-US" sz="1100" b="1" dirty="0" err="1"/>
              <a:t>hdl.handle.net</a:t>
            </a:r>
            <a:r>
              <a:rPr lang="en-US" sz="1100" b="1" dirty="0"/>
              <a:t>/2152/22682.</a:t>
            </a:r>
          </a:p>
          <a:p>
            <a:pPr marL="0" indent="0" algn="l">
              <a:buNone/>
            </a:pPr>
            <a:endParaRPr lang="en-US" sz="1100" b="1" dirty="0"/>
          </a:p>
          <a:p>
            <a:pPr marL="457200" indent="-457200" algn="l">
              <a:buNone/>
            </a:pPr>
            <a:r>
              <a:rPr lang="en-US" sz="1100" b="1" dirty="0" err="1"/>
              <a:t>Weissmann</a:t>
            </a:r>
            <a:r>
              <a:rPr lang="en-US" sz="1100" b="1" dirty="0"/>
              <a:t>, Jordan. “Austin, Texas, Is Blowing Away Every Other Big City in Population Growth.” </a:t>
            </a:r>
            <a:r>
              <a:rPr lang="en-US" sz="1100" b="1" i="1" dirty="0"/>
              <a:t>Slate Magazine</a:t>
            </a:r>
            <a:r>
              <a:rPr lang="en-US" sz="1100" b="1" dirty="0"/>
              <a:t>, Slate, 21 May 2015, </a:t>
            </a:r>
            <a:r>
              <a:rPr lang="en-US" sz="1100" b="1" dirty="0" err="1"/>
              <a:t>slate.com</a:t>
            </a:r>
            <a:r>
              <a:rPr lang="en-US" sz="1100" b="1" dirty="0"/>
              <a:t>/business/2015/05/population-growth-in-u-s-cities-austin-is-blowing-away-the-competition.html.</a:t>
            </a:r>
          </a:p>
          <a:p>
            <a:pPr marL="457200" indent="-457200" algn="l">
              <a:buNone/>
            </a:pPr>
            <a:endParaRPr lang="en-US" sz="1100" b="1" dirty="0"/>
          </a:p>
          <a:p>
            <a:pPr marL="457200" indent="-457200" algn="l">
              <a:buNone/>
            </a:pPr>
            <a:r>
              <a:rPr lang="en-US" sz="1100" b="1" dirty="0"/>
              <a:t>“Urban Population Growth.” </a:t>
            </a:r>
            <a:r>
              <a:rPr lang="en-US" sz="1100" b="1" i="1" dirty="0"/>
              <a:t>World Health Organization</a:t>
            </a:r>
            <a:r>
              <a:rPr lang="en-US" sz="1100" b="1" dirty="0"/>
              <a:t>, World Health Organization, 16 Mar. 2015, www.who.int/gho/urban_health/situation_trends/urban_population_growth_text/en/.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B64F9E-9BD3-48F2-BF14-164DD7C8B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1" y="0"/>
            <a:ext cx="57912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8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8809"/>
            <a:ext cx="8244349" cy="360598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Introduction</a:t>
            </a:r>
          </a:p>
          <a:p>
            <a:r>
              <a:rPr lang="en-US" b="1" dirty="0"/>
              <a:t>Data</a:t>
            </a:r>
          </a:p>
          <a:p>
            <a:r>
              <a:rPr lang="en-US" b="1" dirty="0"/>
              <a:t>Methodology</a:t>
            </a:r>
          </a:p>
          <a:p>
            <a:r>
              <a:rPr lang="en-US" b="1" dirty="0"/>
              <a:t>Weighting Matrix</a:t>
            </a:r>
          </a:p>
          <a:p>
            <a:r>
              <a:rPr lang="en-US" b="1" dirty="0"/>
              <a:t>Findings</a:t>
            </a:r>
          </a:p>
          <a:p>
            <a:r>
              <a:rPr lang="en-US" b="1" dirty="0"/>
              <a:t>Challenges</a:t>
            </a:r>
          </a:p>
          <a:p>
            <a:r>
              <a:rPr lang="en-US" b="1" dirty="0"/>
              <a:t>Limitations</a:t>
            </a:r>
          </a:p>
          <a:p>
            <a:r>
              <a:rPr lang="en-US" b="1" dirty="0"/>
              <a:t>Conclusion</a:t>
            </a:r>
          </a:p>
          <a:p>
            <a:r>
              <a:rPr lang="en-US" b="1" dirty="0"/>
              <a:t>Q&amp;A Sessions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AB29A1-BFFD-4E95-9BA9-7891FD4A2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1" y="0"/>
            <a:ext cx="57912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667AA-4AC2-4BFE-96CE-DDAB8A9DC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98" y="942969"/>
            <a:ext cx="3197283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" y="917180"/>
            <a:ext cx="4309862" cy="421492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800" b="1" dirty="0"/>
              <a:t>Austin has the need for an urban tree canopy vulnerability index</a:t>
            </a:r>
          </a:p>
          <a:p>
            <a:pPr algn="l">
              <a:lnSpc>
                <a:spcPct val="150000"/>
              </a:lnSpc>
            </a:pPr>
            <a:r>
              <a:rPr lang="en-US" sz="1800" b="1" dirty="0"/>
              <a:t>The index allows city officials to visualize and locate areas for tree development and tree loss</a:t>
            </a:r>
          </a:p>
          <a:p>
            <a:pPr algn="l">
              <a:lnSpc>
                <a:spcPct val="150000"/>
              </a:lnSpc>
            </a:pPr>
            <a:r>
              <a:rPr lang="en-US" sz="1800" b="1" dirty="0"/>
              <a:t>Vulnerability index created from environmental constraints and impervious cover data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78ACC6-E7D7-4CDC-B96B-B251F9E86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1" y="0"/>
            <a:ext cx="579120" cy="457200"/>
          </a:xfrm>
          <a:prstGeom prst="rect">
            <a:avLst/>
          </a:prstGeom>
        </p:spPr>
      </p:pic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6CA06E5-E3A3-4C56-830F-9150AB5135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23" y="1767840"/>
            <a:ext cx="2685677" cy="2075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E56FE61A-8A7A-40B0-9164-23B1E1FBA0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8"/>
          <a:stretch/>
        </p:blipFill>
        <p:spPr>
          <a:xfrm>
            <a:off x="4846292" y="988213"/>
            <a:ext cx="3787140" cy="4072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332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BAEF79F5-CD61-44C7-BFCD-00BF9BDF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7" y="153655"/>
            <a:ext cx="8093365" cy="763525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Data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7F2295F-3D41-4C3E-B715-2B460EE1EDA0}"/>
              </a:ext>
            </a:extLst>
          </p:cNvPr>
          <p:cNvSpPr txBox="1">
            <a:spLocks/>
          </p:cNvSpPr>
          <p:nvPr/>
        </p:nvSpPr>
        <p:spPr>
          <a:xfrm>
            <a:off x="1" y="954168"/>
            <a:ext cx="3753852" cy="41779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Boundaries </a:t>
            </a:r>
          </a:p>
          <a:p>
            <a:endParaRPr lang="en-US" sz="1800" b="1" dirty="0"/>
          </a:p>
          <a:p>
            <a:r>
              <a:rPr lang="en-US" sz="1800" b="1" dirty="0"/>
              <a:t>Environmental Constraints </a:t>
            </a:r>
          </a:p>
          <a:p>
            <a:endParaRPr lang="en-US" sz="1800" b="1" dirty="0"/>
          </a:p>
          <a:p>
            <a:r>
              <a:rPr lang="en-US" sz="1800" b="1" dirty="0"/>
              <a:t>Planning Cadastral </a:t>
            </a:r>
          </a:p>
          <a:p>
            <a:endParaRPr lang="en-US" sz="1800" b="1" dirty="0"/>
          </a:p>
          <a:p>
            <a:r>
              <a:rPr lang="en-US" sz="1800" b="1" dirty="0"/>
              <a:t>Risk Indices </a:t>
            </a:r>
          </a:p>
          <a:p>
            <a:endParaRPr lang="en-US" sz="1800" b="1" dirty="0"/>
          </a:p>
          <a:p>
            <a:r>
              <a:rPr lang="en-US" sz="1800" b="1" dirty="0"/>
              <a:t>Tree Canopy Vulnerability index </a:t>
            </a:r>
          </a:p>
          <a:p>
            <a:endParaRPr lang="en-US" sz="1800" b="1" dirty="0"/>
          </a:p>
          <a:p>
            <a:endParaRPr lang="en-US" sz="1800" b="1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DB4B11-9B92-4323-A6AB-3976760F1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1" y="0"/>
            <a:ext cx="579120" cy="4572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D35654-C646-4F6C-B98B-2BFF747DF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041628"/>
              </p:ext>
            </p:extLst>
          </p:nvPr>
        </p:nvGraphicFramePr>
        <p:xfrm>
          <a:off x="4226531" y="1101090"/>
          <a:ext cx="4573588" cy="3869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5778">
                  <a:extLst>
                    <a:ext uri="{9D8B030D-6E8A-4147-A177-3AD203B41FA5}">
                      <a16:colId xmlns:a16="http://schemas.microsoft.com/office/drawing/2014/main" val="2757193662"/>
                    </a:ext>
                  </a:extLst>
                </a:gridCol>
                <a:gridCol w="1094509">
                  <a:extLst>
                    <a:ext uri="{9D8B030D-6E8A-4147-A177-3AD203B41FA5}">
                      <a16:colId xmlns:a16="http://schemas.microsoft.com/office/drawing/2014/main" val="2260465261"/>
                    </a:ext>
                  </a:extLst>
                </a:gridCol>
                <a:gridCol w="616528">
                  <a:extLst>
                    <a:ext uri="{9D8B030D-6E8A-4147-A177-3AD203B41FA5}">
                      <a16:colId xmlns:a16="http://schemas.microsoft.com/office/drawing/2014/main" val="742781890"/>
                    </a:ext>
                  </a:extLst>
                </a:gridCol>
                <a:gridCol w="736773">
                  <a:extLst>
                    <a:ext uri="{9D8B030D-6E8A-4147-A177-3AD203B41FA5}">
                      <a16:colId xmlns:a16="http://schemas.microsoft.com/office/drawing/2014/main" val="1487721573"/>
                    </a:ext>
                  </a:extLst>
                </a:gridCol>
              </a:tblGrid>
              <a:tr h="3755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Entity </a:t>
                      </a:r>
                      <a:endParaRPr lang="en-US" sz="800" u="sng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Spatial Objects </a:t>
                      </a:r>
                      <a:endParaRPr lang="en-US" sz="800" u="sng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</a:t>
                      </a:r>
                      <a:endParaRPr lang="en-US" sz="800" u="sng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</a:t>
                      </a:r>
                      <a:endParaRPr lang="en-US" sz="800" u="sng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901893"/>
                  </a:ext>
                </a:extLst>
              </a:tr>
              <a:tr h="188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Austin Tree Canopy Data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Cellular Raster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830647"/>
                  </a:ext>
                </a:extLst>
              </a:tr>
              <a:tr h="188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Austin Zoning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879806"/>
                  </a:ext>
                </a:extLst>
              </a:tr>
              <a:tr h="188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Austin Zoning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17733"/>
                  </a:ext>
                </a:extLst>
              </a:tr>
              <a:tr h="2259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Austin City Limits Boundary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344083"/>
                  </a:ext>
                </a:extLst>
              </a:tr>
              <a:tr h="2259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Creek Buffers </a:t>
                      </a: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887301"/>
                  </a:ext>
                </a:extLst>
              </a:tr>
              <a:tr h="2259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 water quality zones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399863"/>
                  </a:ext>
                </a:extLst>
              </a:tr>
              <a:tr h="188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Edwards Aquifer Zone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799752"/>
                  </a:ext>
                </a:extLst>
              </a:tr>
              <a:tr h="1087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Floodplains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422372"/>
                  </a:ext>
                </a:extLst>
              </a:tr>
              <a:tr h="2847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Erosion hazard zone </a:t>
                      </a: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007668"/>
                  </a:ext>
                </a:extLst>
              </a:tr>
              <a:tr h="1087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Wetlands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7898"/>
                  </a:ext>
                </a:extLst>
              </a:tr>
              <a:tr h="2847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Vulnerability Index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721095"/>
                  </a:ext>
                </a:extLst>
              </a:tr>
              <a:tr h="2259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Wildfire Risk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549258"/>
                  </a:ext>
                </a:extLst>
              </a:tr>
              <a:tr h="2847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Vulnerability Index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062313"/>
                  </a:ext>
                </a:extLst>
              </a:tr>
              <a:tr h="1087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Zoning Proposed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492938"/>
                  </a:ext>
                </a:extLst>
              </a:tr>
              <a:tr h="2847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 priority network and LA corridors centers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697745"/>
                  </a:ext>
                </a:extLst>
              </a:tr>
              <a:tr h="1882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Impervious Cover 2017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688808"/>
                  </a:ext>
                </a:extLst>
              </a:tr>
              <a:tr h="1087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Steep Slopes </a:t>
                      </a:r>
                      <a:endParaRPr lang="en-US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Polygon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Austin 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135" marR="3213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954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92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Methodology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E8EFB2-EE45-4705-A9CC-8A743D8A3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1" y="0"/>
            <a:ext cx="579120" cy="457200"/>
          </a:xfrm>
          <a:prstGeom prst="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729051C-D648-42EC-AFFE-E363630AA9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541970"/>
              </p:ext>
            </p:extLst>
          </p:nvPr>
        </p:nvGraphicFramePr>
        <p:xfrm>
          <a:off x="204281" y="1182530"/>
          <a:ext cx="4673891" cy="370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AFB6FA8-D9C4-431C-9C06-C97BF623802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75"/>
          <a:stretch/>
        </p:blipFill>
        <p:spPr>
          <a:xfrm>
            <a:off x="5739231" y="1638300"/>
            <a:ext cx="2090557" cy="2123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9CDBB13-2C69-4AB6-9171-52890D05EA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77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5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Methodology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E8EFB2-EE45-4705-A9CC-8A743D8A3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1" y="0"/>
            <a:ext cx="579120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BC732B-9026-42D2-8703-BB3E5FB4DA8C}"/>
              </a:ext>
            </a:extLst>
          </p:cNvPr>
          <p:cNvSpPr txBox="1"/>
          <p:nvPr/>
        </p:nvSpPr>
        <p:spPr>
          <a:xfrm>
            <a:off x="6102530" y="4981304"/>
            <a:ext cx="1659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ResourcesEsri.com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729051C-D648-42EC-AFFE-E363630AA9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214876"/>
              </p:ext>
            </p:extLst>
          </p:nvPr>
        </p:nvGraphicFramePr>
        <p:xfrm>
          <a:off x="68580" y="1093361"/>
          <a:ext cx="5105401" cy="405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7469632-3315-459D-A2F2-8B7B6421F8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81" y="1"/>
            <a:ext cx="3970019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7B329A-958E-43CE-8BAC-64F96E6DDCA0}"/>
              </a:ext>
            </a:extLst>
          </p:cNvPr>
          <p:cNvSpPr/>
          <p:nvPr/>
        </p:nvSpPr>
        <p:spPr>
          <a:xfrm>
            <a:off x="8448042" y="861154"/>
            <a:ext cx="496992" cy="161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" dirty="0">
                <a:solidFill>
                  <a:schemeClr val="tx1"/>
                </a:solidFill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91750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Weighting Matrix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982055"/>
            <a:ext cx="3115340" cy="4161445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900" b="1" dirty="0"/>
              <a:t>Variables were weighted from a -5 to 5 scale based on literature review</a:t>
            </a:r>
          </a:p>
          <a:p>
            <a:pPr algn="l">
              <a:lnSpc>
                <a:spcPct val="120000"/>
              </a:lnSpc>
            </a:pPr>
            <a:r>
              <a:rPr lang="en-US" sz="1900" b="1" dirty="0"/>
              <a:t>Values were multiplied by percent coverage of each variable per parcel</a:t>
            </a:r>
          </a:p>
          <a:p>
            <a:pPr algn="l">
              <a:lnSpc>
                <a:spcPct val="120000"/>
              </a:lnSpc>
            </a:pPr>
            <a:r>
              <a:rPr lang="en-US" sz="1900" b="1" dirty="0"/>
              <a:t>Addition of sums used to create index</a:t>
            </a:r>
          </a:p>
          <a:p>
            <a:pPr algn="l"/>
            <a:endParaRPr lang="en-US" sz="1800" b="1" dirty="0"/>
          </a:p>
          <a:p>
            <a:pPr algn="l"/>
            <a:endParaRPr lang="en-US" sz="1800" b="1" dirty="0"/>
          </a:p>
          <a:p>
            <a:pPr marL="0" indent="0" algn="l">
              <a:buNone/>
            </a:pPr>
            <a:endParaRPr lang="en-US" sz="2000" b="1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93F4AC-10DE-4705-9FBC-98D9BF6E9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1" y="0"/>
            <a:ext cx="579120" cy="4572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7BC209-31A3-4AA4-8B55-CFF6C412D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108959"/>
              </p:ext>
            </p:extLst>
          </p:nvPr>
        </p:nvGraphicFramePr>
        <p:xfrm>
          <a:off x="3559235" y="1070835"/>
          <a:ext cx="5295398" cy="3919009"/>
        </p:xfrm>
        <a:graphic>
          <a:graphicData uri="http://schemas.openxmlformats.org/drawingml/2006/table">
            <a:tbl>
              <a:tblPr firstRow="1" firstCol="1" bandRow="1"/>
              <a:tblGrid>
                <a:gridCol w="2647699">
                  <a:extLst>
                    <a:ext uri="{9D8B030D-6E8A-4147-A177-3AD203B41FA5}">
                      <a16:colId xmlns:a16="http://schemas.microsoft.com/office/drawing/2014/main" val="3193483505"/>
                    </a:ext>
                  </a:extLst>
                </a:gridCol>
                <a:gridCol w="2647699">
                  <a:extLst>
                    <a:ext uri="{9D8B030D-6E8A-4147-A177-3AD203B41FA5}">
                      <a16:colId xmlns:a16="http://schemas.microsoft.com/office/drawing/2014/main" val="1621689136"/>
                    </a:ext>
                  </a:extLst>
                </a:gridCol>
              </a:tblGrid>
              <a:tr h="3214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Weighted Value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94478"/>
                  </a:ext>
                </a:extLst>
              </a:tr>
              <a:tr h="2911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Impervious Cover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578947"/>
                  </a:ext>
                </a:extLst>
              </a:tr>
              <a:tr h="3084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Transit Priority Network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88569"/>
                  </a:ext>
                </a:extLst>
              </a:tr>
              <a:tr h="2911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Rock Outcrops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10809"/>
                  </a:ext>
                </a:extLst>
              </a:tr>
              <a:tr h="3084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Critical Water Quality Zones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784349"/>
                  </a:ext>
                </a:extLst>
              </a:tr>
              <a:tr h="2911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Erosion Hazzard Zones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07863"/>
                  </a:ext>
                </a:extLst>
              </a:tr>
              <a:tr h="3084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Steep Slopes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934629"/>
                  </a:ext>
                </a:extLst>
              </a:tr>
              <a:tr h="3084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Seeps and Springs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850903"/>
                  </a:ext>
                </a:extLst>
              </a:tr>
              <a:tr h="2911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Edwards Aquifer Zones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00236"/>
                  </a:ext>
                </a:extLst>
              </a:tr>
              <a:tr h="3084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Creek Buffers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277214"/>
                  </a:ext>
                </a:extLst>
              </a:tr>
              <a:tr h="2911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Floodplains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28273"/>
                  </a:ext>
                </a:extLst>
              </a:tr>
              <a:tr h="3084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Wetlands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31819"/>
                  </a:ext>
                </a:extLst>
              </a:tr>
              <a:tr h="2911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Tree Canopy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0" marR="601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93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93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Findings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917180"/>
            <a:ext cx="4040188" cy="2276294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dirty="0"/>
              <a:t>Standard Deviation</a:t>
            </a:r>
          </a:p>
          <a:p>
            <a:pPr algn="l">
              <a:buFontTx/>
              <a:buChar char="-"/>
            </a:pPr>
            <a:r>
              <a:rPr lang="en-US" sz="2000" dirty="0"/>
              <a:t>Bimodal </a:t>
            </a:r>
          </a:p>
          <a:p>
            <a:pPr algn="l">
              <a:buFontTx/>
              <a:buChar char="-"/>
            </a:pPr>
            <a:r>
              <a:rPr lang="en-US" sz="2000" dirty="0"/>
              <a:t>Very Little Skew</a:t>
            </a:r>
          </a:p>
          <a:p>
            <a:pPr marL="0" lvl="0" indent="0" algn="l">
              <a:buNone/>
            </a:pPr>
            <a:endParaRPr lang="en-US" sz="1800" b="1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437710-8461-4D12-A79E-1E78A7156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1" y="0"/>
            <a:ext cx="57912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37CE47-BCB1-4C81-9F4C-43EC466CDF0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3226" y="2382889"/>
            <a:ext cx="4040188" cy="26069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9AABCC-5510-4EF3-A6E6-8D1D87FC6A5C}"/>
              </a:ext>
            </a:extLst>
          </p:cNvPr>
          <p:cNvSpPr txBox="1"/>
          <p:nvPr/>
        </p:nvSpPr>
        <p:spPr>
          <a:xfrm>
            <a:off x="5347639" y="710473"/>
            <a:ext cx="2976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Regression Analysis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Relationship between Tree canopy Index and Impervious cover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R2 = .31</a:t>
            </a:r>
          </a:p>
          <a:p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96488D-3C78-407D-9033-E04399EEAE4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741190" y="2812089"/>
            <a:ext cx="4189451" cy="21777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437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>
                  <a:solidFill>
                    <a:schemeClr val="bg1"/>
                  </a:solidFill>
                </a:ln>
              </a:rPr>
              <a:t>Implications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917180"/>
            <a:ext cx="4040188" cy="2276294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800" b="1" dirty="0"/>
              <a:t>Zoning R2A and R2C </a:t>
            </a:r>
          </a:p>
          <a:p>
            <a:pPr lvl="1" algn="l">
              <a:lnSpc>
                <a:spcPct val="120000"/>
              </a:lnSpc>
            </a:pPr>
            <a:r>
              <a:rPr lang="en-US" sz="1400" b="1" dirty="0"/>
              <a:t>Residential with 2 units</a:t>
            </a:r>
          </a:p>
          <a:p>
            <a:pPr lvl="1" algn="l">
              <a:lnSpc>
                <a:spcPct val="120000"/>
              </a:lnSpc>
            </a:pPr>
            <a:endParaRPr lang="en-US" sz="1400" b="1" dirty="0"/>
          </a:p>
          <a:p>
            <a:pPr algn="l">
              <a:lnSpc>
                <a:spcPct val="120000"/>
              </a:lnSpc>
            </a:pPr>
            <a:r>
              <a:rPr lang="en-US" sz="1800" b="1" dirty="0"/>
              <a:t>Transit Priority Network</a:t>
            </a:r>
          </a:p>
          <a:p>
            <a:pPr algn="l">
              <a:lnSpc>
                <a:spcPct val="120000"/>
              </a:lnSpc>
            </a:pPr>
            <a:endParaRPr lang="en-US" sz="1800" b="1" dirty="0"/>
          </a:p>
          <a:p>
            <a:pPr algn="l">
              <a:lnSpc>
                <a:spcPct val="120000"/>
              </a:lnSpc>
            </a:pPr>
            <a:r>
              <a:rPr lang="en-US" sz="1800" b="1" dirty="0"/>
              <a:t>Centered around IH-35</a:t>
            </a:r>
          </a:p>
          <a:p>
            <a:pPr algn="l">
              <a:lnSpc>
                <a:spcPct val="120000"/>
              </a:lnSpc>
            </a:pPr>
            <a:endParaRPr lang="en-US" sz="1800" b="1" dirty="0"/>
          </a:p>
          <a:p>
            <a:pPr algn="l">
              <a:lnSpc>
                <a:spcPct val="120000"/>
              </a:lnSpc>
            </a:pPr>
            <a:r>
              <a:rPr lang="en-US" sz="1800" b="1" dirty="0"/>
              <a:t>Commercial Development</a:t>
            </a:r>
          </a:p>
          <a:p>
            <a:pPr marL="457200" lvl="1" indent="0" algn="l">
              <a:lnSpc>
                <a:spcPct val="120000"/>
              </a:lnSpc>
              <a:buNone/>
            </a:pPr>
            <a:endParaRPr lang="en-US" sz="1400" b="1" dirty="0"/>
          </a:p>
          <a:p>
            <a:pPr marL="457200" lvl="1" indent="0" algn="l">
              <a:lnSpc>
                <a:spcPct val="120000"/>
              </a:lnSpc>
              <a:buNone/>
            </a:pPr>
            <a:endParaRPr lang="en-US" sz="1400" b="1" dirty="0"/>
          </a:p>
          <a:p>
            <a:pPr marL="0" lvl="0" indent="0" algn="l">
              <a:buNone/>
            </a:pPr>
            <a:endParaRPr lang="en-US" sz="1200" b="1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437710-8461-4D12-A79E-1E78A7156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1" y="0"/>
            <a:ext cx="579120" cy="4572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5D355F-8022-475F-8ADD-C6AF2078A4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56" y="0"/>
            <a:ext cx="45932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58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</Words>
  <Application>Microsoft Office PowerPoint</Application>
  <PresentationFormat>On-screen Show (16:9)</PresentationFormat>
  <Paragraphs>220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UTC – Austin Final Report</vt:lpstr>
      <vt:lpstr>Agenda</vt:lpstr>
      <vt:lpstr>Introduction</vt:lpstr>
      <vt:lpstr>Data</vt:lpstr>
      <vt:lpstr>Methodology</vt:lpstr>
      <vt:lpstr>Methodology</vt:lpstr>
      <vt:lpstr>Weighting Matrix</vt:lpstr>
      <vt:lpstr>Findings</vt:lpstr>
      <vt:lpstr>Implications</vt:lpstr>
      <vt:lpstr>Challenges </vt:lpstr>
      <vt:lpstr>Limitations</vt:lpstr>
      <vt:lpstr>Conclusion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2020-04-29T17:39:49Z</dcterms:modified>
</cp:coreProperties>
</file>