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9E78"/>
    <a:srgbClr val="FFFFFF"/>
    <a:srgbClr val="CDD2DE"/>
    <a:srgbClr val="F3F5FA"/>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626" autoAdjust="0"/>
  </p:normalViewPr>
  <p:slideViewPr>
    <p:cSldViewPr snapToGrid="0" snapToObjects="1" showGuides="1">
      <p:cViewPr>
        <p:scale>
          <a:sx n="20" d="100"/>
          <a:sy n="20" d="100"/>
        </p:scale>
        <p:origin x="686" y="1786"/>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56799" y="5403146"/>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 xmlns:a16="http://schemas.microsoft.com/office/drawing/2014/main" val="20000"/>
                    </a:ext>
                  </a:extLst>
                </a:gridCol>
                <a:gridCol w="5584624">
                  <a:extLst>
                    <a:ext uri="{9D8B030D-6E8A-4147-A177-3AD203B41FA5}">
                      <a16:colId xmlns=""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 xmlns:a16="http://schemas.microsoft.com/office/drawing/2014/main" val="20000"/>
                    </a:ext>
                  </a:extLst>
                </a:gridCol>
                <a:gridCol w="1381559">
                  <a:extLst>
                    <a:ext uri="{9D8B030D-6E8A-4147-A177-3AD203B41FA5}">
                      <a16:colId xmlns="" xmlns:a16="http://schemas.microsoft.com/office/drawing/2014/main" val="997673227"/>
                    </a:ext>
                  </a:extLst>
                </a:gridCol>
                <a:gridCol w="4704794">
                  <a:extLst>
                    <a:ext uri="{9D8B030D-6E8A-4147-A177-3AD203B41FA5}">
                      <a16:colId xmlns=""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9E78"/>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34296" y="6331578"/>
            <a:ext cx="10056813" cy="7948303"/>
          </a:xfrm>
          <a:ln w="381000" cmpd="tri">
            <a:gradFill flip="none" rotWithShape="1">
              <a:gsLst>
                <a:gs pos="0">
                  <a:schemeClr val="tx1"/>
                </a:gs>
                <a:gs pos="48000">
                  <a:schemeClr val="accent1">
                    <a:lumMod val="97000"/>
                    <a:lumOff val="3000"/>
                  </a:schemeClr>
                </a:gs>
                <a:gs pos="100000">
                  <a:srgbClr val="C00000"/>
                </a:gs>
              </a:gsLst>
              <a:lin ang="2700000" scaled="1"/>
              <a:tileRect/>
            </a:gradFill>
          </a:ln>
        </p:spPr>
        <p:txBody>
          <a:bodyPr lIns="365760" tIns="365760" rIns="365760" bIns="365760"/>
          <a:lstStyle/>
          <a:p>
            <a:pPr algn="just"/>
            <a:r>
              <a:rPr lang="en-US" sz="2400" dirty="0">
                <a:solidFill>
                  <a:schemeClr val="tx1"/>
                </a:solidFill>
                <a:latin typeface="+mj-lt"/>
              </a:rPr>
              <a:t>This project analyzed the need for the City of San Marcos to continue building large apartment complexes aimed at college age students (18-24) attending Texas State University. Over the last few years, San Marcos has experienced a jump in the number of large rent-by-the bed apartment complexes changing the previous rental market and gentrifying neighborhoods. Although San Marcos historically had a higher percentage of renters than homeowners, residents and University staff alike are concerned about the character of their city, previously balanced as a retirement and working class community. </a:t>
            </a:r>
            <a:r>
              <a:rPr lang="en-US" sz="2400" dirty="0" smtClean="0">
                <a:solidFill>
                  <a:schemeClr val="tx1"/>
                </a:solidFill>
                <a:latin typeface="+mj-lt"/>
              </a:rPr>
              <a:t>For </a:t>
            </a:r>
            <a:r>
              <a:rPr lang="en-US" sz="2400" dirty="0">
                <a:solidFill>
                  <a:schemeClr val="tx1"/>
                </a:solidFill>
                <a:latin typeface="+mj-lt"/>
              </a:rPr>
              <a:t>the needs of the City of San Marcos and it’s student population alike, the Bobcat Community Consultants (BBC) has conducted research on the density of Apartment complexes and a time-line of how the number of Apartments have increased since the year 2000, and a quick projection to the future with the complexes currently approved by the city and under construction. It is our hope that with this project, the city of San Marcos planning department and community leaders can make an informed decision about the development of further apartment complexes. </a:t>
            </a:r>
          </a:p>
        </p:txBody>
      </p:sp>
      <p:sp>
        <p:nvSpPr>
          <p:cNvPr id="3" name="Text Placeholder 2"/>
          <p:cNvSpPr>
            <a:spLocks noGrp="1"/>
          </p:cNvSpPr>
          <p:nvPr>
            <p:ph type="body" sz="quarter" idx="11"/>
          </p:nvPr>
        </p:nvSpPr>
        <p:spPr>
          <a:xfrm>
            <a:off x="1418895" y="4865225"/>
            <a:ext cx="10048875" cy="1107988"/>
          </a:xfrm>
        </p:spPr>
        <p:txBody>
          <a:bodyPr/>
          <a:lstStyle/>
          <a:p>
            <a:r>
              <a:rPr lang="en-US" sz="6000" dirty="0" smtClean="0">
                <a:solidFill>
                  <a:schemeClr val="tx1"/>
                </a:solidFill>
              </a:rPr>
              <a:t>Abstract</a:t>
            </a:r>
            <a:endParaRPr lang="en-US" sz="6000" dirty="0">
              <a:solidFill>
                <a:schemeClr val="tx1"/>
              </a:solidFill>
            </a:endParaRPr>
          </a:p>
        </p:txBody>
      </p:sp>
      <p:sp>
        <p:nvSpPr>
          <p:cNvPr id="4" name="Text Placeholder 3"/>
          <p:cNvSpPr>
            <a:spLocks noGrp="1"/>
          </p:cNvSpPr>
          <p:nvPr>
            <p:ph type="body" sz="quarter" idx="20"/>
          </p:nvPr>
        </p:nvSpPr>
        <p:spPr>
          <a:xfrm>
            <a:off x="1434295" y="14670309"/>
            <a:ext cx="10050462" cy="1107988"/>
          </a:xfrm>
        </p:spPr>
        <p:txBody>
          <a:bodyPr/>
          <a:lstStyle/>
          <a:p>
            <a:r>
              <a:rPr lang="en-US" sz="6000" dirty="0" smtClean="0">
                <a:solidFill>
                  <a:schemeClr val="tx1"/>
                </a:solidFill>
              </a:rPr>
              <a:t>Data</a:t>
            </a:r>
            <a:endParaRPr lang="en-US" sz="4800" dirty="0">
              <a:solidFill>
                <a:schemeClr val="tx1"/>
              </a:solidFill>
            </a:endParaRPr>
          </a:p>
        </p:txBody>
      </p:sp>
      <p:sp>
        <p:nvSpPr>
          <p:cNvPr id="5" name="Text Placeholder 4"/>
          <p:cNvSpPr>
            <a:spLocks noGrp="1"/>
          </p:cNvSpPr>
          <p:nvPr>
            <p:ph type="body" sz="quarter" idx="21"/>
          </p:nvPr>
        </p:nvSpPr>
        <p:spPr>
          <a:xfrm>
            <a:off x="13487400" y="6331576"/>
            <a:ext cx="16878300" cy="8006155"/>
          </a:xfrm>
          <a:ln w="381000" cmpd="tri">
            <a:gradFill>
              <a:gsLst>
                <a:gs pos="0">
                  <a:srgbClr val="C00000"/>
                </a:gs>
                <a:gs pos="74000">
                  <a:schemeClr val="accent1">
                    <a:lumMod val="45000"/>
                    <a:lumOff val="55000"/>
                  </a:schemeClr>
                </a:gs>
                <a:gs pos="83000">
                  <a:schemeClr val="accent1">
                    <a:lumMod val="45000"/>
                    <a:lumOff val="55000"/>
                  </a:schemeClr>
                </a:gs>
                <a:gs pos="100000">
                  <a:schemeClr val="tx1">
                    <a:lumMod val="95000"/>
                    <a:lumOff val="5000"/>
                  </a:schemeClr>
                </a:gs>
              </a:gsLst>
              <a:lin ang="16200000" scaled="0"/>
            </a:gradFill>
          </a:ln>
        </p:spPr>
        <p:txBody>
          <a:bodyPr lIns="365760" tIns="365760" rIns="365760" bIns="365760"/>
          <a:lstStyle/>
          <a:p>
            <a:endParaRPr lang="en-US" dirty="0" smtClean="0">
              <a:solidFill>
                <a:srgbClr val="B89E78"/>
              </a:solidFill>
              <a:latin typeface="+mj-lt"/>
            </a:endParaRPr>
          </a:p>
        </p:txBody>
      </p:sp>
      <p:sp>
        <p:nvSpPr>
          <p:cNvPr id="6" name="Text Placeholder 5"/>
          <p:cNvSpPr>
            <a:spLocks noGrp="1"/>
          </p:cNvSpPr>
          <p:nvPr>
            <p:ph type="body" sz="quarter" idx="22"/>
          </p:nvPr>
        </p:nvSpPr>
        <p:spPr>
          <a:xfrm>
            <a:off x="16820912" y="4901189"/>
            <a:ext cx="10048875" cy="1107988"/>
          </a:xfrm>
        </p:spPr>
        <p:txBody>
          <a:bodyPr/>
          <a:lstStyle/>
          <a:p>
            <a:r>
              <a:rPr lang="en-US" sz="6000" dirty="0" smtClean="0">
                <a:solidFill>
                  <a:schemeClr val="tx1"/>
                </a:solidFill>
              </a:rPr>
              <a:t>Background</a:t>
            </a:r>
            <a:endParaRPr lang="en-US" sz="4800" dirty="0">
              <a:solidFill>
                <a:schemeClr val="tx1"/>
              </a:solidFill>
            </a:endParaRPr>
          </a:p>
        </p:txBody>
      </p:sp>
      <p:sp>
        <p:nvSpPr>
          <p:cNvPr id="7" name="Text Placeholder 6"/>
          <p:cNvSpPr>
            <a:spLocks noGrp="1"/>
          </p:cNvSpPr>
          <p:nvPr>
            <p:ph type="body" sz="quarter" idx="23"/>
          </p:nvPr>
        </p:nvSpPr>
        <p:spPr>
          <a:xfrm>
            <a:off x="31627383" y="6331575"/>
            <a:ext cx="10949907" cy="11271847"/>
          </a:xfrm>
          <a:ln w="381000" cmpd="tri">
            <a:gradFill>
              <a:gsLst>
                <a:gs pos="0">
                  <a:schemeClr val="tx1"/>
                </a:gs>
                <a:gs pos="74000">
                  <a:schemeClr val="accent1">
                    <a:lumMod val="45000"/>
                    <a:lumOff val="55000"/>
                  </a:schemeClr>
                </a:gs>
                <a:gs pos="83000">
                  <a:schemeClr val="accent1">
                    <a:lumMod val="45000"/>
                    <a:lumOff val="55000"/>
                  </a:schemeClr>
                </a:gs>
                <a:gs pos="100000">
                  <a:srgbClr val="C00000"/>
                </a:gs>
              </a:gsLst>
              <a:lin ang="5400000" scaled="1"/>
            </a:gradFill>
          </a:ln>
        </p:spPr>
        <p:txBody>
          <a:bodyPr lIns="365760" tIns="365760" rIns="365760" bIns="365760"/>
          <a:lstStyle/>
          <a:p>
            <a:r>
              <a:rPr lang="en-US" dirty="0">
                <a:solidFill>
                  <a:schemeClr val="tx1"/>
                </a:solidFill>
              </a:rPr>
              <a:t> Once the market survey table was formatted, it was imported into ArcGISPro and displayed as XY data to ensure that the points were compatible to be joined with census data. After our shapefiles were categorized by year, we used the corresponding year of census block group data to create a spatial join. Before running the tool, we had to make sure that the Merge Rule was set to “SUM” for the field num_beds. Instead of using point data for this analysis, we used polygons. </a:t>
            </a:r>
            <a:endParaRPr lang="en-US" dirty="0" smtClean="0">
              <a:solidFill>
                <a:schemeClr val="tx1"/>
              </a:solidFill>
            </a:endParaRPr>
          </a:p>
          <a:p>
            <a:r>
              <a:rPr lang="en-US" dirty="0" smtClean="0">
                <a:solidFill>
                  <a:schemeClr val="tx1"/>
                </a:solidFill>
              </a:rPr>
              <a:t>We </a:t>
            </a:r>
            <a:r>
              <a:rPr lang="en-US" dirty="0">
                <a:solidFill>
                  <a:schemeClr val="tx1"/>
                </a:solidFill>
              </a:rPr>
              <a:t>joined the </a:t>
            </a:r>
            <a:r>
              <a:rPr lang="en-US" dirty="0" smtClean="0">
                <a:solidFill>
                  <a:schemeClr val="tx1"/>
                </a:solidFill>
              </a:rPr>
              <a:t>market </a:t>
            </a:r>
          </a:p>
          <a:p>
            <a:r>
              <a:rPr lang="en-US" dirty="0" smtClean="0">
                <a:solidFill>
                  <a:schemeClr val="tx1"/>
                </a:solidFill>
              </a:rPr>
              <a:t>survey </a:t>
            </a:r>
            <a:r>
              <a:rPr lang="en-US" dirty="0">
                <a:solidFill>
                  <a:schemeClr val="tx1"/>
                </a:solidFill>
              </a:rPr>
              <a:t>to building </a:t>
            </a:r>
            <a:r>
              <a:rPr lang="en-US" dirty="0" smtClean="0">
                <a:solidFill>
                  <a:schemeClr val="tx1"/>
                </a:solidFill>
              </a:rPr>
              <a:t>footprints</a:t>
            </a:r>
          </a:p>
          <a:p>
            <a:r>
              <a:rPr lang="en-US" dirty="0" smtClean="0">
                <a:solidFill>
                  <a:schemeClr val="tx1"/>
                </a:solidFill>
              </a:rPr>
              <a:t> </a:t>
            </a:r>
            <a:r>
              <a:rPr lang="en-US" dirty="0">
                <a:solidFill>
                  <a:schemeClr val="tx1"/>
                </a:solidFill>
              </a:rPr>
              <a:t>polygon shapefile based off </a:t>
            </a:r>
            <a:endParaRPr lang="en-US" dirty="0" smtClean="0">
              <a:solidFill>
                <a:schemeClr val="tx1"/>
              </a:solidFill>
            </a:endParaRPr>
          </a:p>
          <a:p>
            <a:r>
              <a:rPr lang="en-US" dirty="0" smtClean="0">
                <a:solidFill>
                  <a:schemeClr val="tx1"/>
                </a:solidFill>
              </a:rPr>
              <a:t> like-attributes</a:t>
            </a:r>
            <a:r>
              <a:rPr lang="en-US" dirty="0">
                <a:solidFill>
                  <a:schemeClr val="tx1"/>
                </a:solidFill>
              </a:rPr>
              <a:t>, in this case </a:t>
            </a:r>
            <a:endParaRPr lang="en-US" dirty="0" smtClean="0">
              <a:solidFill>
                <a:schemeClr val="tx1"/>
              </a:solidFill>
            </a:endParaRPr>
          </a:p>
          <a:p>
            <a:r>
              <a:rPr lang="en-US" dirty="0" smtClean="0">
                <a:solidFill>
                  <a:schemeClr val="tx1"/>
                </a:solidFill>
              </a:rPr>
              <a:t>we </a:t>
            </a:r>
            <a:r>
              <a:rPr lang="en-US" dirty="0">
                <a:solidFill>
                  <a:schemeClr val="tx1"/>
                </a:solidFill>
              </a:rPr>
              <a:t>used </a:t>
            </a:r>
            <a:r>
              <a:rPr lang="en-US" dirty="0" smtClean="0">
                <a:solidFill>
                  <a:schemeClr val="tx1"/>
                </a:solidFill>
              </a:rPr>
              <a:t>the field </a:t>
            </a:r>
            <a:r>
              <a:rPr lang="en-US" dirty="0">
                <a:solidFill>
                  <a:schemeClr val="tx1"/>
                </a:solidFill>
              </a:rPr>
              <a:t>“Name</a:t>
            </a:r>
            <a:r>
              <a:rPr lang="en-US" dirty="0" smtClean="0">
                <a:solidFill>
                  <a:schemeClr val="tx1"/>
                </a:solidFill>
              </a:rPr>
              <a:t>”.</a:t>
            </a:r>
          </a:p>
          <a:p>
            <a:r>
              <a:rPr lang="en-US" dirty="0" smtClean="0">
                <a:solidFill>
                  <a:schemeClr val="tx1"/>
                </a:solidFill>
              </a:rPr>
              <a:t> </a:t>
            </a:r>
            <a:r>
              <a:rPr lang="en-US" dirty="0">
                <a:solidFill>
                  <a:schemeClr val="tx1"/>
                </a:solidFill>
              </a:rPr>
              <a:t>Once the join </a:t>
            </a:r>
            <a:r>
              <a:rPr lang="en-US" dirty="0" smtClean="0">
                <a:solidFill>
                  <a:schemeClr val="tx1"/>
                </a:solidFill>
              </a:rPr>
              <a:t>was complete, </a:t>
            </a:r>
          </a:p>
          <a:p>
            <a:r>
              <a:rPr lang="en-US" dirty="0" smtClean="0">
                <a:solidFill>
                  <a:schemeClr val="tx1"/>
                </a:solidFill>
              </a:rPr>
              <a:t>we </a:t>
            </a:r>
            <a:r>
              <a:rPr lang="en-US" dirty="0">
                <a:solidFill>
                  <a:schemeClr val="tx1"/>
                </a:solidFill>
              </a:rPr>
              <a:t>separated each year </a:t>
            </a:r>
            <a:r>
              <a:rPr lang="en-US" dirty="0" smtClean="0">
                <a:solidFill>
                  <a:schemeClr val="tx1"/>
                </a:solidFill>
              </a:rPr>
              <a:t>                                                        </a:t>
            </a:r>
          </a:p>
          <a:p>
            <a:r>
              <a:rPr lang="en-US" dirty="0" smtClean="0">
                <a:solidFill>
                  <a:schemeClr val="tx1"/>
                </a:solidFill>
              </a:rPr>
              <a:t>using </a:t>
            </a:r>
            <a:r>
              <a:rPr lang="en-US" dirty="0">
                <a:solidFill>
                  <a:schemeClr val="tx1"/>
                </a:solidFill>
              </a:rPr>
              <a:t>the select by </a:t>
            </a:r>
            <a:r>
              <a:rPr lang="en-US" dirty="0" smtClean="0">
                <a:solidFill>
                  <a:schemeClr val="tx1"/>
                </a:solidFill>
              </a:rPr>
              <a:t>attributes</a:t>
            </a:r>
          </a:p>
          <a:p>
            <a:r>
              <a:rPr lang="en-US" dirty="0" smtClean="0">
                <a:solidFill>
                  <a:schemeClr val="tx1"/>
                </a:solidFill>
              </a:rPr>
              <a:t> </a:t>
            </a:r>
            <a:r>
              <a:rPr lang="en-US" dirty="0">
                <a:solidFill>
                  <a:schemeClr val="tx1"/>
                </a:solidFill>
              </a:rPr>
              <a:t>tool. </a:t>
            </a:r>
            <a:r>
              <a:rPr lang="en-US" dirty="0" smtClean="0">
                <a:solidFill>
                  <a:schemeClr val="tx1"/>
                </a:solidFill>
              </a:rPr>
              <a:t>We </a:t>
            </a:r>
            <a:r>
              <a:rPr lang="en-US" dirty="0">
                <a:solidFill>
                  <a:schemeClr val="tx1"/>
                </a:solidFill>
              </a:rPr>
              <a:t>categorized the </a:t>
            </a:r>
            <a:endParaRPr lang="en-US" dirty="0" smtClean="0">
              <a:solidFill>
                <a:schemeClr val="tx1"/>
              </a:solidFill>
            </a:endParaRPr>
          </a:p>
          <a:p>
            <a:r>
              <a:rPr lang="en-US" dirty="0" smtClean="0">
                <a:solidFill>
                  <a:schemeClr val="tx1"/>
                </a:solidFill>
              </a:rPr>
              <a:t>type </a:t>
            </a:r>
            <a:r>
              <a:rPr lang="en-US" dirty="0">
                <a:solidFill>
                  <a:schemeClr val="tx1"/>
                </a:solidFill>
              </a:rPr>
              <a:t>of </a:t>
            </a:r>
            <a:r>
              <a:rPr lang="en-US" dirty="0" smtClean="0">
                <a:solidFill>
                  <a:schemeClr val="tx1"/>
                </a:solidFill>
              </a:rPr>
              <a:t>apartments by</a:t>
            </a:r>
          </a:p>
          <a:p>
            <a:r>
              <a:rPr lang="en-US" dirty="0" smtClean="0">
                <a:solidFill>
                  <a:schemeClr val="tx1"/>
                </a:solidFill>
              </a:rPr>
              <a:t>Rent-By-Bed</a:t>
            </a:r>
            <a:r>
              <a:rPr lang="en-US" dirty="0">
                <a:solidFill>
                  <a:schemeClr val="tx1"/>
                </a:solidFill>
              </a:rPr>
              <a:t>, Traditional</a:t>
            </a:r>
            <a:r>
              <a:rPr lang="en-US" dirty="0" smtClean="0">
                <a:solidFill>
                  <a:schemeClr val="tx1"/>
                </a:solidFill>
              </a:rPr>
              <a:t>,</a:t>
            </a:r>
          </a:p>
          <a:p>
            <a:r>
              <a:rPr lang="en-US" dirty="0" smtClean="0">
                <a:solidFill>
                  <a:schemeClr val="tx1"/>
                </a:solidFill>
              </a:rPr>
              <a:t> </a:t>
            </a:r>
            <a:r>
              <a:rPr lang="en-US" dirty="0">
                <a:solidFill>
                  <a:schemeClr val="tx1"/>
                </a:solidFill>
              </a:rPr>
              <a:t>or </a:t>
            </a:r>
            <a:r>
              <a:rPr lang="en-US" dirty="0" smtClean="0">
                <a:solidFill>
                  <a:schemeClr val="tx1"/>
                </a:solidFill>
              </a:rPr>
              <a:t>Under Construction.</a:t>
            </a: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sp>
        <p:nvSpPr>
          <p:cNvPr id="8" name="Text Placeholder 7"/>
          <p:cNvSpPr>
            <a:spLocks noGrp="1"/>
          </p:cNvSpPr>
          <p:nvPr>
            <p:ph type="body" sz="quarter" idx="24"/>
          </p:nvPr>
        </p:nvSpPr>
        <p:spPr>
          <a:xfrm>
            <a:off x="32440439" y="4857322"/>
            <a:ext cx="10058400" cy="1107988"/>
          </a:xfrm>
        </p:spPr>
        <p:txBody>
          <a:bodyPr/>
          <a:lstStyle/>
          <a:p>
            <a:r>
              <a:rPr lang="en-US" sz="6000" dirty="0" smtClean="0">
                <a:solidFill>
                  <a:schemeClr val="tx1"/>
                </a:solidFill>
              </a:rPr>
              <a:t>Methodology</a:t>
            </a:r>
            <a:endParaRPr lang="en-US" sz="4800" dirty="0">
              <a:solidFill>
                <a:schemeClr val="tx1"/>
              </a:solidFill>
            </a:endParaRPr>
          </a:p>
        </p:txBody>
      </p:sp>
      <p:sp>
        <p:nvSpPr>
          <p:cNvPr id="9" name="Text Placeholder 8"/>
          <p:cNvSpPr>
            <a:spLocks noGrp="1"/>
          </p:cNvSpPr>
          <p:nvPr>
            <p:ph type="body" sz="quarter" idx="25"/>
          </p:nvPr>
        </p:nvSpPr>
        <p:spPr>
          <a:xfrm>
            <a:off x="16979241" y="14670309"/>
            <a:ext cx="10047018" cy="1107988"/>
          </a:xfrm>
        </p:spPr>
        <p:txBody>
          <a:bodyPr/>
          <a:lstStyle/>
          <a:p>
            <a:r>
              <a:rPr lang="en-US" sz="6000" dirty="0" smtClean="0">
                <a:solidFill>
                  <a:schemeClr val="tx1"/>
                </a:solidFill>
              </a:rPr>
              <a:t>Results</a:t>
            </a:r>
            <a:endParaRPr lang="en-US" sz="4800" dirty="0">
              <a:solidFill>
                <a:schemeClr val="tx1"/>
              </a:solidFill>
            </a:endParaRPr>
          </a:p>
        </p:txBody>
      </p:sp>
      <p:sp>
        <p:nvSpPr>
          <p:cNvPr id="10" name="Text Placeholder 9"/>
          <p:cNvSpPr>
            <a:spLocks noGrp="1"/>
          </p:cNvSpPr>
          <p:nvPr>
            <p:ph type="body" sz="quarter" idx="26"/>
          </p:nvPr>
        </p:nvSpPr>
        <p:spPr>
          <a:xfrm>
            <a:off x="13575043" y="15956280"/>
            <a:ext cx="16790658" cy="11567876"/>
          </a:xfrm>
          <a:ln w="381000" cmpd="tri">
            <a:gradFill>
              <a:gsLst>
                <a:gs pos="0">
                  <a:schemeClr val="tx1"/>
                </a:gs>
                <a:gs pos="74000">
                  <a:schemeClr val="accent1">
                    <a:lumMod val="45000"/>
                    <a:lumOff val="55000"/>
                  </a:schemeClr>
                </a:gs>
                <a:gs pos="83000">
                  <a:schemeClr val="accent1">
                    <a:lumMod val="45000"/>
                    <a:lumOff val="55000"/>
                  </a:schemeClr>
                </a:gs>
                <a:gs pos="100000">
                  <a:srgbClr val="C00000"/>
                </a:gs>
              </a:gsLst>
              <a:lin ang="5400000" scaled="1"/>
            </a:gradFill>
          </a:ln>
        </p:spPr>
        <p:txBody>
          <a:bodyPr lIns="365760" tIns="365760" rIns="365760" bIns="365760"/>
          <a:lstStyle/>
          <a:p>
            <a:r>
              <a:rPr lang="en-US" dirty="0">
                <a:solidFill>
                  <a:schemeClr val="tx1"/>
                </a:solidFill>
              </a:rPr>
              <a:t>The objective of this project was to give an accurate representation of the development of apartment complexes in San </a:t>
            </a:r>
            <a:r>
              <a:rPr lang="en-US" dirty="0" smtClean="0">
                <a:solidFill>
                  <a:schemeClr val="tx1"/>
                </a:solidFill>
              </a:rPr>
              <a:t>Marcos ,Texas </a:t>
            </a:r>
            <a:r>
              <a:rPr lang="en-US" dirty="0">
                <a:solidFill>
                  <a:schemeClr val="tx1"/>
                </a:solidFill>
              </a:rPr>
              <a:t>and compare the potential number of occupants to the number of bedrooms available. After weeks of collecting data and working with the Attorney for Students office at Texas State, BCC has completed an analysis on the apartment complexes in San Marcos, and made a short timeline of the apartment available from 2000- 2019 (Present). BCC also made a projection of Apartment complexes to be built between now through 2021, based off the complexes currently under construction. </a:t>
            </a:r>
            <a:r>
              <a:rPr lang="en-US" dirty="0" smtClean="0">
                <a:solidFill>
                  <a:schemeClr val="tx1"/>
                </a:solidFill>
              </a:rPr>
              <a:t>For </a:t>
            </a:r>
            <a:r>
              <a:rPr lang="en-US" dirty="0">
                <a:solidFill>
                  <a:schemeClr val="tx1"/>
                </a:solidFill>
              </a:rPr>
              <a:t>the main part of our Analysis made a comparison of Rent-by-bed and Traditional lease complexes vs. the student age population in the Census blocks from 2010-2019. </a:t>
            </a:r>
            <a:r>
              <a:rPr lang="en-US" dirty="0" smtClean="0">
                <a:solidFill>
                  <a:schemeClr val="tx1"/>
                </a:solidFill>
              </a:rPr>
              <a:t> The Pie charts below in figure D show the final outcome, that over 50 percent of apartment complexes are in a zone where there are more bedrooms than potential occupants.</a:t>
            </a:r>
            <a:endParaRPr lang="en-US" dirty="0">
              <a:solidFill>
                <a:schemeClr val="tx1"/>
              </a:solidFill>
            </a:endParaRPr>
          </a:p>
        </p:txBody>
      </p:sp>
      <p:sp>
        <p:nvSpPr>
          <p:cNvPr id="11" name="Text Placeholder 10"/>
          <p:cNvSpPr>
            <a:spLocks noGrp="1"/>
          </p:cNvSpPr>
          <p:nvPr>
            <p:ph type="body" sz="quarter" idx="27"/>
          </p:nvPr>
        </p:nvSpPr>
        <p:spPr>
          <a:xfrm>
            <a:off x="32078827" y="18015371"/>
            <a:ext cx="10047018" cy="2031317"/>
          </a:xfrm>
        </p:spPr>
        <p:txBody>
          <a:bodyPr/>
          <a:lstStyle/>
          <a:p>
            <a:r>
              <a:rPr lang="en-US" sz="6000" dirty="0" smtClean="0">
                <a:solidFill>
                  <a:schemeClr val="tx1"/>
                </a:solidFill>
              </a:rPr>
              <a:t>References &amp; Acknowledgments</a:t>
            </a:r>
            <a:endParaRPr lang="en-US" sz="6000" dirty="0">
              <a:solidFill>
                <a:schemeClr val="tx1"/>
              </a:solidFill>
            </a:endParaRPr>
          </a:p>
        </p:txBody>
      </p:sp>
      <p:sp>
        <p:nvSpPr>
          <p:cNvPr id="12" name="Text Placeholder 11"/>
          <p:cNvSpPr>
            <a:spLocks noGrp="1"/>
          </p:cNvSpPr>
          <p:nvPr>
            <p:ph type="body" sz="quarter" idx="28"/>
          </p:nvPr>
        </p:nvSpPr>
        <p:spPr>
          <a:xfrm>
            <a:off x="32032792" y="20437118"/>
            <a:ext cx="10215299" cy="7413745"/>
          </a:xfrm>
          <a:ln w="381000" cmpd="tri">
            <a:gradFill>
              <a:gsLst>
                <a:gs pos="0">
                  <a:schemeClr val="tx1">
                    <a:lumMod val="95000"/>
                    <a:lumOff val="5000"/>
                  </a:schemeClr>
                </a:gs>
                <a:gs pos="74000">
                  <a:schemeClr val="accent1">
                    <a:lumMod val="45000"/>
                    <a:lumOff val="55000"/>
                  </a:schemeClr>
                </a:gs>
                <a:gs pos="83000">
                  <a:schemeClr val="accent1">
                    <a:lumMod val="45000"/>
                    <a:lumOff val="55000"/>
                  </a:schemeClr>
                </a:gs>
                <a:gs pos="100000">
                  <a:srgbClr val="C00000"/>
                </a:gs>
              </a:gsLst>
              <a:lin ang="5400000" scaled="1"/>
            </a:gradFill>
          </a:ln>
        </p:spPr>
        <p:txBody>
          <a:bodyPr lIns="365760" tIns="365760" rIns="365760" bIns="365760"/>
          <a:lstStyle/>
          <a:p>
            <a:r>
              <a:rPr lang="en-US" sz="1400" dirty="0">
                <a:solidFill>
                  <a:schemeClr val="tx1"/>
                </a:solidFill>
              </a:rPr>
              <a:t>ACT-Ally. “ACT Members and Affiliates.” Department of Housing and Residential Life : Texas State University, Texas State University, 5 Sept. 2019, www.reslife.txstate.edu/OffCampusLiving/ACT/ACT-Ally.html.</a:t>
            </a:r>
          </a:p>
          <a:p>
            <a:endParaRPr lang="en-US" sz="1400" dirty="0">
              <a:solidFill>
                <a:schemeClr val="tx1"/>
              </a:solidFill>
            </a:endParaRPr>
          </a:p>
          <a:p>
            <a:r>
              <a:rPr lang="en-US" sz="1400" dirty="0">
                <a:solidFill>
                  <a:schemeClr val="tx1"/>
                </a:solidFill>
              </a:rPr>
              <a:t>Clapp, John &amp; Rodríguez, Mauricio. (1998). Using a GIS for Real Estate Market Analysis: The Problem of Spatially Aggregated Data. Journal of Real Estate Research. 16. 35-56.</a:t>
            </a:r>
          </a:p>
          <a:p>
            <a:r>
              <a:rPr lang="en-US" sz="1400" dirty="0" err="1">
                <a:solidFill>
                  <a:schemeClr val="tx1"/>
                </a:solidFill>
              </a:rPr>
              <a:t>Couclelis</a:t>
            </a:r>
            <a:r>
              <a:rPr lang="en-US" sz="1400" dirty="0">
                <a:solidFill>
                  <a:schemeClr val="tx1"/>
                </a:solidFill>
              </a:rPr>
              <a:t>, H. Requirements for planning-relevant GIS: A spatial perspective. Papers in Regional  Science 70, 9–19 (1991). https://doi.org/10.1007/BF01463440       </a:t>
            </a:r>
          </a:p>
          <a:p>
            <a:endParaRPr lang="en-US" sz="1400" dirty="0">
              <a:solidFill>
                <a:schemeClr val="tx1"/>
              </a:solidFill>
            </a:endParaRPr>
          </a:p>
          <a:p>
            <a:r>
              <a:rPr lang="en-US" sz="1400" dirty="0">
                <a:solidFill>
                  <a:schemeClr val="tx1"/>
                </a:solidFill>
              </a:rPr>
              <a:t>“Geography 4422/5408 Projects.” </a:t>
            </a:r>
            <a:r>
              <a:rPr lang="en-US" sz="1400" dirty="0" err="1">
                <a:solidFill>
                  <a:schemeClr val="tx1"/>
                </a:solidFill>
              </a:rPr>
              <a:t>GeoSites</a:t>
            </a:r>
            <a:r>
              <a:rPr lang="en-US" sz="1400" dirty="0">
                <a:solidFill>
                  <a:schemeClr val="tx1"/>
                </a:solidFill>
              </a:rPr>
              <a:t> - Dept. of Geography Course and Project </a:t>
            </a:r>
            <a:r>
              <a:rPr lang="en-US" sz="1400" dirty="0" err="1">
                <a:solidFill>
                  <a:schemeClr val="tx1"/>
                </a:solidFill>
              </a:rPr>
              <a:t>Serv“Multifamily</a:t>
            </a:r>
            <a:r>
              <a:rPr lang="en-US" sz="1400" dirty="0">
                <a:solidFill>
                  <a:schemeClr val="tx1"/>
                </a:solidFill>
              </a:rPr>
              <a:t> Reports.”</a:t>
            </a:r>
          </a:p>
          <a:p>
            <a:endParaRPr lang="en-US" sz="1400" dirty="0">
              <a:solidFill>
                <a:schemeClr val="tx1"/>
              </a:solidFill>
            </a:endParaRPr>
          </a:p>
          <a:p>
            <a:r>
              <a:rPr lang="en-US" sz="1400" dirty="0">
                <a:solidFill>
                  <a:schemeClr val="tx1"/>
                </a:solidFill>
              </a:rPr>
              <a:t>“Hot Spot Detection.” Search the Website, 2019, www.mailman.columbia.edu/research/populationhealth-methods/hot-spot-detection.</a:t>
            </a:r>
          </a:p>
          <a:p>
            <a:endParaRPr lang="en-US" sz="1400" dirty="0">
              <a:solidFill>
                <a:schemeClr val="tx1"/>
              </a:solidFill>
            </a:endParaRPr>
          </a:p>
          <a:p>
            <a:r>
              <a:rPr lang="en-US" sz="1400" dirty="0" err="1">
                <a:solidFill>
                  <a:schemeClr val="tx1"/>
                </a:solidFill>
              </a:rPr>
              <a:t>Kashef</a:t>
            </a:r>
            <a:r>
              <a:rPr lang="en-US" sz="1400" dirty="0">
                <a:solidFill>
                  <a:schemeClr val="tx1"/>
                </a:solidFill>
              </a:rPr>
              <a:t>, M. Residential developments in small-town America: assessment and regulations. City </a:t>
            </a:r>
            <a:r>
              <a:rPr lang="en-US" sz="1400" dirty="0" err="1">
                <a:solidFill>
                  <a:schemeClr val="tx1"/>
                </a:solidFill>
              </a:rPr>
              <a:t>Territ</a:t>
            </a:r>
            <a:r>
              <a:rPr lang="en-US" sz="1400" dirty="0">
                <a:solidFill>
                  <a:schemeClr val="tx1"/>
                </a:solidFill>
              </a:rPr>
              <a:t> </a:t>
            </a:r>
            <a:r>
              <a:rPr lang="en-US" sz="1400" dirty="0" err="1">
                <a:solidFill>
                  <a:schemeClr val="tx1"/>
                </a:solidFill>
              </a:rPr>
              <a:t>Archit</a:t>
            </a:r>
            <a:r>
              <a:rPr lang="en-US" sz="1400" dirty="0">
                <a:solidFill>
                  <a:schemeClr val="tx1"/>
                </a:solidFill>
              </a:rPr>
              <a:t> 4, 14 (2017). https://doi.org/10.1186/s40410-017-0070-4</a:t>
            </a:r>
          </a:p>
          <a:p>
            <a:endParaRPr lang="en-US" sz="1400" dirty="0">
              <a:solidFill>
                <a:schemeClr val="tx1"/>
              </a:solidFill>
            </a:endParaRPr>
          </a:p>
          <a:p>
            <a:r>
              <a:rPr lang="en-US" sz="1400" dirty="0">
                <a:solidFill>
                  <a:schemeClr val="tx1"/>
                </a:solidFill>
              </a:rPr>
              <a:t>Multifamily Reports | City of San Marcos, TX, 2019, www.sanmarcostx.gov/1311/MultifamilyReports.er, sites.geo.txstate.edu/.</a:t>
            </a:r>
          </a:p>
          <a:p>
            <a:endParaRPr lang="en-US" sz="1400" dirty="0">
              <a:solidFill>
                <a:schemeClr val="tx1"/>
              </a:solidFill>
            </a:endParaRPr>
          </a:p>
          <a:p>
            <a:r>
              <a:rPr lang="en-US" sz="1400" dirty="0">
                <a:solidFill>
                  <a:schemeClr val="tx1"/>
                </a:solidFill>
              </a:rPr>
              <a:t>“Texas State Master Plan.” Texas State Master Plan, gato-docs.its.txstate.edu/jcr:4d245c84-3419-4593-b840-80e6d7d9df60/UNIV_Master%20Plan_Final_8_23_web.pdf.</a:t>
            </a:r>
          </a:p>
          <a:p>
            <a:endParaRPr lang="en-US" sz="1400" dirty="0">
              <a:solidFill>
                <a:schemeClr val="tx1"/>
              </a:solidFill>
            </a:endParaRPr>
          </a:p>
          <a:p>
            <a:r>
              <a:rPr lang="en-US" sz="1400" dirty="0">
                <a:solidFill>
                  <a:schemeClr val="tx1"/>
                </a:solidFill>
              </a:rPr>
              <a:t>“Vision San Marcos Comprehensive Plan.” User, Made with </a:t>
            </a:r>
            <a:r>
              <a:rPr lang="en-US" sz="1400" dirty="0" err="1">
                <a:solidFill>
                  <a:schemeClr val="tx1"/>
                </a:solidFill>
              </a:rPr>
              <a:t>FlippingBook</a:t>
            </a:r>
            <a:r>
              <a:rPr lang="en-US" sz="1400" dirty="0">
                <a:solidFill>
                  <a:schemeClr val="tx1"/>
                </a:solidFill>
              </a:rPr>
              <a:t> Online Newsletter, 2019, user-3vpeqil.cld.bz/Vision-San-Marcos-Comprehensive-Plan/44/.</a:t>
            </a:r>
          </a:p>
          <a:p>
            <a:endParaRPr lang="en-US" sz="1400" dirty="0">
              <a:solidFill>
                <a:schemeClr val="tx1"/>
              </a:solidFill>
            </a:endParaRPr>
          </a:p>
          <a:p>
            <a:r>
              <a:rPr lang="en-US" sz="1400" dirty="0" err="1">
                <a:solidFill>
                  <a:schemeClr val="tx1"/>
                </a:solidFill>
              </a:rPr>
              <a:t>Yeh</a:t>
            </a:r>
            <a:r>
              <a:rPr lang="en-US" sz="1400" dirty="0">
                <a:solidFill>
                  <a:schemeClr val="tx1"/>
                </a:solidFill>
              </a:rPr>
              <a:t>, A G-O. Urban Planning &amp; GIS. www.geos.ed.ac.uk/~gisteac/gis_book_abridged/files/ch62.pdf</a:t>
            </a:r>
          </a:p>
          <a:p>
            <a:endParaRPr lang="en-US" sz="1400" dirty="0">
              <a:solidFill>
                <a:schemeClr val="tx1"/>
              </a:solidFill>
            </a:endParaRPr>
          </a:p>
          <a:p>
            <a:r>
              <a:rPr lang="en-US" sz="1400" dirty="0">
                <a:solidFill>
                  <a:schemeClr val="tx1"/>
                </a:solidFill>
              </a:rPr>
              <a:t>Review, World Population. “San Marcos, Texas Population 2020.” San Marcos, Texas Population 2020 (Demographics, Maps, Graphs), 2020, worldpopulationreview.com/us-cities/san-</a:t>
            </a:r>
            <a:r>
              <a:rPr lang="en-US" sz="1400" dirty="0" err="1">
                <a:solidFill>
                  <a:schemeClr val="tx1"/>
                </a:solidFill>
              </a:rPr>
              <a:t>marcos</a:t>
            </a:r>
            <a:r>
              <a:rPr lang="en-US" sz="1400" dirty="0">
                <a:solidFill>
                  <a:schemeClr val="tx1"/>
                </a:solidFill>
              </a:rPr>
              <a:t>-</a:t>
            </a:r>
            <a:r>
              <a:rPr lang="en-US" sz="1400" dirty="0" err="1">
                <a:solidFill>
                  <a:schemeClr val="tx1"/>
                </a:solidFill>
              </a:rPr>
              <a:t>tx</a:t>
            </a:r>
            <a:r>
              <a:rPr lang="en-US" sz="1400" dirty="0">
                <a:solidFill>
                  <a:schemeClr val="tx1"/>
                </a:solidFill>
              </a:rPr>
              <a:t>-population/.</a:t>
            </a:r>
          </a:p>
          <a:p>
            <a:endParaRPr lang="en-US" dirty="0"/>
          </a:p>
        </p:txBody>
      </p:sp>
      <p:sp>
        <p:nvSpPr>
          <p:cNvPr id="13" name="Text Placeholder 12"/>
          <p:cNvSpPr>
            <a:spLocks noGrp="1"/>
          </p:cNvSpPr>
          <p:nvPr>
            <p:ph type="body" sz="quarter" idx="29"/>
          </p:nvPr>
        </p:nvSpPr>
        <p:spPr>
          <a:xfrm>
            <a:off x="11925300" y="27850863"/>
            <a:ext cx="10928484" cy="1107988"/>
          </a:xfrm>
        </p:spPr>
        <p:txBody>
          <a:bodyPr/>
          <a:lstStyle/>
          <a:p>
            <a:r>
              <a:rPr lang="en-US" sz="6000" dirty="0" smtClean="0">
                <a:solidFill>
                  <a:schemeClr val="tx1"/>
                </a:solidFill>
              </a:rPr>
              <a:t>Conclusion and Future Work</a:t>
            </a:r>
            <a:endParaRPr lang="en-US" sz="6000" dirty="0">
              <a:solidFill>
                <a:schemeClr val="tx1"/>
              </a:solidFill>
            </a:endParaRPr>
          </a:p>
        </p:txBody>
      </p:sp>
      <p:sp>
        <p:nvSpPr>
          <p:cNvPr id="14" name="Text Placeholder 13"/>
          <p:cNvSpPr>
            <a:spLocks noGrp="1"/>
          </p:cNvSpPr>
          <p:nvPr>
            <p:ph type="body" sz="quarter" idx="30"/>
          </p:nvPr>
        </p:nvSpPr>
        <p:spPr>
          <a:xfrm>
            <a:off x="11956526" y="29349281"/>
            <a:ext cx="23120874" cy="2277547"/>
          </a:xfrm>
          <a:ln w="381000" cmpd="tri">
            <a:gradFill>
              <a:gsLst>
                <a:gs pos="0">
                  <a:schemeClr val="tx1"/>
                </a:gs>
                <a:gs pos="74000">
                  <a:schemeClr val="accent1">
                    <a:lumMod val="45000"/>
                    <a:lumOff val="55000"/>
                  </a:schemeClr>
                </a:gs>
                <a:gs pos="83000">
                  <a:schemeClr val="accent1">
                    <a:lumMod val="45000"/>
                    <a:lumOff val="55000"/>
                  </a:schemeClr>
                </a:gs>
                <a:gs pos="100000">
                  <a:srgbClr val="C00000"/>
                </a:gs>
              </a:gsLst>
              <a:lin ang="5400000" scaled="1"/>
            </a:gradFill>
          </a:ln>
        </p:spPr>
        <p:txBody>
          <a:bodyPr lIns="365760" tIns="365760" rIns="365760" bIns="365760"/>
          <a:lstStyle/>
          <a:p>
            <a:r>
              <a:rPr lang="en-US" dirty="0"/>
              <a:t> </a:t>
            </a:r>
            <a:r>
              <a:rPr lang="en-US" dirty="0">
                <a:solidFill>
                  <a:schemeClr val="tx1"/>
                </a:solidFill>
              </a:rPr>
              <a:t>In conclusion, Bobcat Community Consultants (BCC) has compiled research on these Apartment complexes located in San Marcos in order for community leaders to make an informed decision about developing further complexes. Using GIS analytical tools such as the calculate field tool, the division tool, and spatial join  we are able to display the expansion of apartment growth in San Marcos, Texas. With this collected data BCC is able to provide temporal maps with projections showing that more apartment complexes are expected to be built and completed. </a:t>
            </a:r>
            <a:endParaRPr lang="en-US" dirty="0">
              <a:solidFill>
                <a:schemeClr val="tx1"/>
              </a:solidFill>
            </a:endParaRPr>
          </a:p>
        </p:txBody>
      </p:sp>
      <p:sp>
        <p:nvSpPr>
          <p:cNvPr id="15" name="Text Placeholder 14"/>
          <p:cNvSpPr>
            <a:spLocks noGrp="1"/>
          </p:cNvSpPr>
          <p:nvPr>
            <p:ph type="body" sz="quarter" idx="96"/>
          </p:nvPr>
        </p:nvSpPr>
        <p:spPr>
          <a:xfrm>
            <a:off x="1434295" y="15956280"/>
            <a:ext cx="10056813" cy="11567876"/>
          </a:xfrm>
          <a:ln w="381000" cmpd="tri">
            <a:gradFill>
              <a:gsLst>
                <a:gs pos="0">
                  <a:schemeClr val="tx1"/>
                </a:gs>
                <a:gs pos="74000">
                  <a:schemeClr val="accent1">
                    <a:lumMod val="45000"/>
                    <a:lumOff val="55000"/>
                  </a:schemeClr>
                </a:gs>
                <a:gs pos="83000">
                  <a:schemeClr val="accent1">
                    <a:lumMod val="45000"/>
                    <a:lumOff val="55000"/>
                  </a:schemeClr>
                </a:gs>
                <a:gs pos="100000">
                  <a:srgbClr val="C00000"/>
                </a:gs>
              </a:gsLst>
              <a:lin ang="5400000" scaled="1"/>
            </a:gradFill>
          </a:ln>
        </p:spPr>
        <p:txBody>
          <a:bodyPr lIns="365760" tIns="365760" rIns="365760" bIns="365760"/>
          <a:lstStyle/>
          <a:p>
            <a:r>
              <a:rPr lang="en-US" dirty="0">
                <a:solidFill>
                  <a:schemeClr val="tx1"/>
                </a:solidFill>
              </a:rPr>
              <a:t>The market survey started off as an excel sheet with a compiled list of 104 apartment complex names and locations. Only a total of 76 out of the 104 apartments were used for analysis because only 76 had attributes for the status field. This point data has the GCS WGS 1984 geographic coordinate system. The census block group data was downloaded from Simply Analytics for the state of Texas and only from ages 18-24. This data was obtained so we could use the population data per census block group to act as the “demand” for our analysis.</a:t>
            </a:r>
          </a:p>
          <a:p>
            <a:endParaRPr lang="en-US" dirty="0"/>
          </a:p>
        </p:txBody>
      </p:sp>
      <p:sp>
        <p:nvSpPr>
          <p:cNvPr id="16" name="Text Placeholder 15"/>
          <p:cNvSpPr>
            <a:spLocks noGrp="1"/>
          </p:cNvSpPr>
          <p:nvPr>
            <p:ph type="body" sz="quarter" idx="150"/>
          </p:nvPr>
        </p:nvSpPr>
        <p:spPr>
          <a:xfrm>
            <a:off x="32513858" y="1821169"/>
            <a:ext cx="10052050" cy="3522491"/>
          </a:xfrm>
        </p:spPr>
        <p:txBody>
          <a:bodyPr>
            <a:noAutofit/>
          </a:bodyPr>
          <a:lstStyle/>
          <a:p>
            <a:r>
              <a:rPr lang="en-US" sz="5400" dirty="0" smtClean="0">
                <a:solidFill>
                  <a:schemeClr val="tx1"/>
                </a:solidFill>
              </a:rPr>
              <a:t>Maximilian Stuart, </a:t>
            </a:r>
            <a:r>
              <a:rPr lang="en-US" sz="5400" dirty="0">
                <a:solidFill>
                  <a:schemeClr val="tx1"/>
                </a:solidFill>
              </a:rPr>
              <a:t>Analie Armendariz, </a:t>
            </a:r>
            <a:r>
              <a:rPr lang="en-US" sz="5400" dirty="0" smtClean="0">
                <a:solidFill>
                  <a:schemeClr val="tx1"/>
                </a:solidFill>
              </a:rPr>
              <a:t>Jordan </a:t>
            </a:r>
            <a:r>
              <a:rPr lang="en-US" sz="5400" dirty="0">
                <a:solidFill>
                  <a:schemeClr val="tx1"/>
                </a:solidFill>
              </a:rPr>
              <a:t>Monaghan, Kyle Shorter, and Robbie Starke</a:t>
            </a:r>
          </a:p>
        </p:txBody>
      </p:sp>
      <p:sp>
        <p:nvSpPr>
          <p:cNvPr id="18" name="Text Placeholder 17"/>
          <p:cNvSpPr>
            <a:spLocks noGrp="1"/>
          </p:cNvSpPr>
          <p:nvPr>
            <p:ph type="body" sz="quarter" idx="153"/>
          </p:nvPr>
        </p:nvSpPr>
        <p:spPr>
          <a:xfrm>
            <a:off x="10988628" y="1662785"/>
            <a:ext cx="20638755" cy="3276599"/>
          </a:xfrm>
        </p:spPr>
        <p:txBody>
          <a:bodyPr>
            <a:noAutofit/>
          </a:bodyPr>
          <a:lstStyle/>
          <a:p>
            <a:r>
              <a:rPr lang="en-US" sz="8800" dirty="0">
                <a:solidFill>
                  <a:schemeClr val="tx1"/>
                </a:solidFill>
              </a:rPr>
              <a:t>Supply and Demand Analysis of Apartment Complexes in San Marcos</a:t>
            </a:r>
          </a:p>
        </p:txBody>
      </p:sp>
      <p:pic>
        <p:nvPicPr>
          <p:cNvPr id="1026" name="Picture 2" descr="https://lh5.googleusercontent.com/fYCkIYazTR2-2hj6ergQ2aEuNj41pxtxMQ6Hj95n_vGzA9nRBRGX2PlQEiyDxLEyPK37FDF4pn4r69RLlpf9ZIUP7DKGgAkAvdQKDyCSdr9CtlJQ3Ea16pOtCP6Sdh0T1tZ3CF3wI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264" y="28549442"/>
            <a:ext cx="8389889" cy="3201542"/>
          </a:xfrm>
          <a:prstGeom prst="rect">
            <a:avLst/>
          </a:prstGeom>
          <a:noFill/>
          <a:ln w="127000">
            <a:solidFill>
              <a:schemeClr val="tx1"/>
            </a:solidFill>
          </a:ln>
          <a:extLst>
            <a:ext uri="{909E8E84-426E-40DD-AFC4-6F175D3DCCD1}">
              <a14:hiddenFill xmlns:a14="http://schemas.microsoft.com/office/drawing/2010/main">
                <a:solidFill>
                  <a:srgbClr val="FFFFFF"/>
                </a:solidFill>
              </a14:hiddenFill>
            </a:ext>
          </a:extLst>
        </p:spPr>
      </p:pic>
      <p:sp>
        <p:nvSpPr>
          <p:cNvPr id="37" name="Text Placeholder 15"/>
          <p:cNvSpPr txBox="1">
            <a:spLocks/>
          </p:cNvSpPr>
          <p:nvPr/>
        </p:nvSpPr>
        <p:spPr>
          <a:xfrm>
            <a:off x="35938949" y="827654"/>
            <a:ext cx="3188627" cy="1718902"/>
          </a:xfrm>
          <a:prstGeom prst="rect">
            <a:avLst/>
          </a:prstGeom>
        </p:spPr>
        <p:txBody>
          <a:bodyPr>
            <a:normAutofit/>
          </a:bodyPr>
          <a:lstStyle>
            <a:lvl1pPr marL="0" indent="0" algn="ctr" defTabSz="4388900" rtl="0" eaLnBrk="1" latinLnBrk="0" hangingPunct="1">
              <a:spcBef>
                <a:spcPct val="20000"/>
              </a:spcBef>
              <a:buFontTx/>
              <a:buNone/>
              <a:defRPr sz="6000" kern="1200">
                <a:solidFill>
                  <a:schemeClr val="accent5">
                    <a:lumMod val="50000"/>
                  </a:schemeClr>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smtClean="0">
                <a:solidFill>
                  <a:schemeClr val="tx1"/>
                </a:solidFill>
              </a:rPr>
              <a:t>Authors:</a:t>
            </a:r>
            <a:endParaRPr lang="en-US" dirty="0">
              <a:solidFill>
                <a:schemeClr val="tx1"/>
              </a:solidFill>
            </a:endParaRP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2443" t="31318" r="22336" b="34558"/>
          <a:stretch/>
        </p:blipFill>
        <p:spPr>
          <a:xfrm>
            <a:off x="2405953" y="361941"/>
            <a:ext cx="7696200" cy="4756079"/>
          </a:xfrm>
          <a:prstGeom prst="rect">
            <a:avLst/>
          </a:prstGeom>
        </p:spPr>
      </p:pic>
      <p:sp>
        <p:nvSpPr>
          <p:cNvPr id="26" name="TextBox 25"/>
          <p:cNvSpPr txBox="1"/>
          <p:nvPr/>
        </p:nvSpPr>
        <p:spPr>
          <a:xfrm>
            <a:off x="25731136" y="9733088"/>
            <a:ext cx="3301064" cy="461665"/>
          </a:xfrm>
          <a:prstGeom prst="rect">
            <a:avLst/>
          </a:prstGeom>
          <a:noFill/>
        </p:spPr>
        <p:txBody>
          <a:bodyPr wrap="square" rtlCol="0">
            <a:spAutoFit/>
          </a:bodyPr>
          <a:lstStyle/>
          <a:p>
            <a:r>
              <a:rPr lang="en-US" sz="2400" dirty="0" smtClean="0">
                <a:latin typeface="+mj-lt"/>
                <a:cs typeface="Times New Roman" panose="02020603050405020304" pitchFamily="18" charset="0"/>
              </a:rPr>
              <a:t>Figure A –Scope Map</a:t>
            </a:r>
            <a:endParaRPr lang="en-US" sz="2400" dirty="0">
              <a:latin typeface="+mj-lt"/>
              <a:cs typeface="Times New Roman" panose="02020603050405020304" pitchFamily="18" charset="0"/>
            </a:endParaRPr>
          </a:p>
        </p:txBody>
      </p:sp>
      <p:sp>
        <p:nvSpPr>
          <p:cNvPr id="48" name="TextBox 47"/>
          <p:cNvSpPr txBox="1"/>
          <p:nvPr/>
        </p:nvSpPr>
        <p:spPr>
          <a:xfrm>
            <a:off x="37469639" y="16913500"/>
            <a:ext cx="3287108" cy="461665"/>
          </a:xfrm>
          <a:prstGeom prst="rect">
            <a:avLst/>
          </a:prstGeom>
          <a:noFill/>
        </p:spPr>
        <p:txBody>
          <a:bodyPr wrap="square" rtlCol="0">
            <a:spAutoFit/>
          </a:bodyPr>
          <a:lstStyle/>
          <a:p>
            <a:r>
              <a:rPr lang="en-US" sz="2400" dirty="0" smtClean="0">
                <a:latin typeface="+mj-lt"/>
                <a:cs typeface="Times New Roman" panose="02020603050405020304" pitchFamily="18" charset="0"/>
              </a:rPr>
              <a:t>Figure B- Flow </a:t>
            </a:r>
            <a:r>
              <a:rPr lang="en-US" sz="2400" dirty="0" smtClean="0">
                <a:latin typeface="+mj-lt"/>
                <a:cs typeface="Times New Roman" panose="02020603050405020304" pitchFamily="18" charset="0"/>
              </a:rPr>
              <a:t>Chart</a:t>
            </a:r>
            <a:endParaRPr lang="en-US" sz="2400" dirty="0">
              <a:latin typeface="+mj-lt"/>
              <a:cs typeface="Times New Roman" panose="02020603050405020304" pitchFamily="18" charset="0"/>
            </a:endParaRPr>
          </a:p>
        </p:txBody>
      </p:sp>
      <p:sp>
        <p:nvSpPr>
          <p:cNvPr id="50" name="TextBox 49"/>
          <p:cNvSpPr txBox="1"/>
          <p:nvPr/>
        </p:nvSpPr>
        <p:spPr>
          <a:xfrm>
            <a:off x="22529800" y="26594125"/>
            <a:ext cx="8368044" cy="461665"/>
          </a:xfrm>
          <a:prstGeom prst="rect">
            <a:avLst/>
          </a:prstGeom>
          <a:noFill/>
        </p:spPr>
        <p:txBody>
          <a:bodyPr wrap="square" rtlCol="0">
            <a:spAutoFit/>
          </a:bodyPr>
          <a:lstStyle/>
          <a:p>
            <a:r>
              <a:rPr lang="en-US" sz="2400" dirty="0" smtClean="0">
                <a:latin typeface="+mj-lt"/>
                <a:cs typeface="Times New Roman" panose="02020603050405020304" pitchFamily="18" charset="0"/>
              </a:rPr>
              <a:t>Figure </a:t>
            </a:r>
            <a:r>
              <a:rPr lang="en-US" sz="2400" dirty="0" smtClean="0">
                <a:latin typeface="+mj-lt"/>
                <a:cs typeface="Times New Roman" panose="02020603050405020304" pitchFamily="18" charset="0"/>
              </a:rPr>
              <a:t>D- </a:t>
            </a:r>
            <a:r>
              <a:rPr lang="en-US" sz="2400" dirty="0" smtClean="0">
                <a:latin typeface="+mj-lt"/>
                <a:cs typeface="Times New Roman" panose="02020603050405020304" pitchFamily="18" charset="0"/>
              </a:rPr>
              <a:t>Current Supply and Demand (2019)</a:t>
            </a:r>
            <a:endParaRPr lang="en-US" sz="2400" dirty="0">
              <a:latin typeface="+mj-lt"/>
              <a:cs typeface="Times New Roman" panose="02020603050405020304" pitchFamily="18" charset="0"/>
            </a:endParaRPr>
          </a:p>
        </p:txBody>
      </p:sp>
      <p:pic>
        <p:nvPicPr>
          <p:cNvPr id="19" name="Picture 4" descr="https://lh6.googleusercontent.com/R-1pk5HcScUGItYYjNh465v_xrXjWmBxKHHUQgHvtfBy2pcx67qR-nJeNzMl1ortyv5z0YRuYQ9xhN7M_8XMS3P4bRjjulfecv0gc56QBTABIfCfgKJImEqew8RrnWWlghwpDRL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5356" y="9477510"/>
            <a:ext cx="6402735" cy="72411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5882" r="8823" b="25000"/>
          <a:stretch/>
        </p:blipFill>
        <p:spPr>
          <a:xfrm>
            <a:off x="14314156" y="19842099"/>
            <a:ext cx="5894084" cy="6707060"/>
          </a:xfrm>
          <a:prstGeom prst="rect">
            <a:avLst/>
          </a:prstGeom>
        </p:spPr>
      </p:pic>
      <p:sp>
        <p:nvSpPr>
          <p:cNvPr id="34" name="TextBox 33"/>
          <p:cNvSpPr txBox="1"/>
          <p:nvPr/>
        </p:nvSpPr>
        <p:spPr>
          <a:xfrm>
            <a:off x="15507956" y="26639899"/>
            <a:ext cx="3821444" cy="461665"/>
          </a:xfrm>
          <a:prstGeom prst="rect">
            <a:avLst/>
          </a:prstGeom>
          <a:noFill/>
        </p:spPr>
        <p:txBody>
          <a:bodyPr wrap="square" rtlCol="0">
            <a:spAutoFit/>
          </a:bodyPr>
          <a:lstStyle/>
          <a:p>
            <a:r>
              <a:rPr lang="en-US" sz="2400" dirty="0" smtClean="0">
                <a:latin typeface="+mj-lt"/>
                <a:cs typeface="Times New Roman" panose="02020603050405020304" pitchFamily="18" charset="0"/>
              </a:rPr>
              <a:t>Figure </a:t>
            </a:r>
            <a:r>
              <a:rPr lang="en-US" sz="2400" dirty="0" smtClean="0">
                <a:latin typeface="+mj-lt"/>
                <a:cs typeface="Times New Roman" panose="02020603050405020304" pitchFamily="18" charset="0"/>
              </a:rPr>
              <a:t>C- Pie Charts</a:t>
            </a:r>
            <a:endParaRPr lang="en-US" sz="2400" dirty="0">
              <a:latin typeface="+mj-lt"/>
              <a:cs typeface="Times New Roman" panose="02020603050405020304" pitchFamily="18" charset="0"/>
            </a:endParaRPr>
          </a:p>
        </p:txBody>
      </p:sp>
      <p:pic>
        <p:nvPicPr>
          <p:cNvPr id="17" name="Picture 2" descr="https://lh4.googleusercontent.com/ii9rNCVm3T9QvsC0I00Ltf-Q0cwuT5dsoy0Gcq4M5fVOvYiT1vZ0PWG-sjtiAvA753Qg6t1JAUYdiEioKwnHYRXNEg0xRhdHHrXdRIkLrMmAWvGlRyIep_xudh2Wky5aWQgYwM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2223" y="7984148"/>
            <a:ext cx="7965515" cy="48520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2MIe3bVdfN32c3aMKfWYK1Eep5tSVmoWai6fQVGyWdM5CiLYr-5fxdYj4TydDx11VbfgEdFcy1M6MqIkbvtSe0mjVv_1R6-BgMuxQ-0dzJqvD-oDjeT2OqkdHf-CpbKW1r3r5AfHum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65654" y="19813874"/>
            <a:ext cx="8777335" cy="678049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3687276" y="6654767"/>
            <a:ext cx="16487923" cy="1246495"/>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This project was initially proposed when local residents and faculty at Texas State University were concerned about the character of San Marcos, Texas.  A series of apartment complexes in came to San Marcos in the last few years, causing rents to rise and gentrification to occur in some established neighborhoods. </a:t>
            </a:r>
          </a:p>
        </p:txBody>
      </p:sp>
      <p:sp>
        <p:nvSpPr>
          <p:cNvPr id="28" name="TextBox 27"/>
          <p:cNvSpPr txBox="1"/>
          <p:nvPr/>
        </p:nvSpPr>
        <p:spPr>
          <a:xfrm>
            <a:off x="13731509" y="13018417"/>
            <a:ext cx="16443690" cy="86177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The City of San Marcos Planning Dept. passed on this research opportunity to the Bobcat Community Consultants (BCC) to determine what effect these apartment complexes having and the time-line of when these complexes were developed. </a:t>
            </a:r>
            <a:endParaRPr lang="en-US" sz="2500" dirty="0">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4658" y="19627580"/>
            <a:ext cx="6809735" cy="7005699"/>
          </a:xfrm>
          <a:prstGeom prst="rect">
            <a:avLst/>
          </a:prstGeom>
        </p:spPr>
      </p:pic>
      <p:sp>
        <p:nvSpPr>
          <p:cNvPr id="38" name="TextBox 37"/>
          <p:cNvSpPr txBox="1"/>
          <p:nvPr/>
        </p:nvSpPr>
        <p:spPr>
          <a:xfrm>
            <a:off x="4548803" y="26692470"/>
            <a:ext cx="3821444" cy="461665"/>
          </a:xfrm>
          <a:prstGeom prst="rect">
            <a:avLst/>
          </a:prstGeom>
          <a:noFill/>
        </p:spPr>
        <p:txBody>
          <a:bodyPr wrap="square" rtlCol="0">
            <a:spAutoFit/>
          </a:bodyPr>
          <a:lstStyle/>
          <a:p>
            <a:r>
              <a:rPr lang="en-US" sz="2400" dirty="0" smtClean="0">
                <a:latin typeface="+mj-lt"/>
                <a:cs typeface="Times New Roman" panose="02020603050405020304" pitchFamily="18" charset="0"/>
              </a:rPr>
              <a:t>Figure </a:t>
            </a:r>
            <a:r>
              <a:rPr lang="en-US" sz="2400" dirty="0" smtClean="0">
                <a:latin typeface="+mj-lt"/>
                <a:cs typeface="Times New Roman" panose="02020603050405020304" pitchFamily="18" charset="0"/>
              </a:rPr>
              <a:t>C- Master Data List</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783191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1068</TotalTime>
  <Words>1116</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Maximilian Stuart</cp:lastModifiedBy>
  <cp:revision>98</cp:revision>
  <dcterms:created xsi:type="dcterms:W3CDTF">2012-02-03T19:11:35Z</dcterms:created>
  <dcterms:modified xsi:type="dcterms:W3CDTF">2020-04-29T21:19:20Z</dcterms:modified>
  <cp:category>Research poster templates</cp:category>
</cp:coreProperties>
</file>