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Economica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9463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lman.columbia.edu/research/populationhealth-methods/hot-spot-detec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geos.ed.ac.uk/~gisteac/gis_book_abridged/files/ch62.pdf" TargetMode="External"/><Relationship Id="rId5" Type="http://schemas.openxmlformats.org/officeDocument/2006/relationships/hyperlink" Target="http://www.sanmarcostx.gov/1311/Multifamily" TargetMode="External"/><Relationship Id="rId4" Type="http://schemas.openxmlformats.org/officeDocument/2006/relationships/hyperlink" Target="https://doi.org/10.1186/s40410-017-0070-4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arcgis.com/en/arcmap/10.3/tools/spatial-statistics-toolbox/optimized-hot-spot-analysis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arcgis.com/en/arcmap/10.3/tools/spatial-statistics-toolbox/optimized-hot-spot-analysis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arcgis.com/en/arcmap/10.3/tools/spatial-statistics-toolbox/optimized-hot-spot-analysis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63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4292d5be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4292d5be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67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4292d5b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4292d5b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ACT-Ally. “ACT Members and Affiliates.”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Housing and Residential Life : Texas   State University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Texas State University, 5 Sept. 2019, </a:t>
            </a:r>
            <a:r>
              <a:rPr lang="en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www.reslife.txstate.edu/OffCampusLiving/ACT/ACT-Ally.html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Clapp, John &amp; Rodríguez, Mauricio. (1998). Using a GIS for Real Estate Market Analysis: The        	Problem of Spatially Aggregated Data. Journal of Real Estate Research. 16. 35-56.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Couclelis, H. Requirements for planning-relevant GIS: A spatial perspective. </a:t>
            </a:r>
            <a:r>
              <a:rPr lang="en" sz="1200" i="1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Papers in Regional        	Science</a:t>
            </a:r>
            <a:r>
              <a:rPr lang="en" sz="1200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70, 9–19 (1991). https://doi.org/10.1007/BF01463440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“Geography 4422/5408 Projects.”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GeoSites - Dept. of Geography Course and Project Serv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“Multifamily        	Reports.”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“Hot Spot Detection.”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the Website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2019,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www.mailman.columbia.edu/research/populationhealth-methods/hot-spot-detection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" sz="7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1200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Kashef, M. Residential developments in small-town America: assessment and regulations. </a:t>
            </a:r>
            <a:r>
              <a:rPr lang="en" sz="1200" i="1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City Territ Archit</a:t>
            </a:r>
            <a:r>
              <a:rPr lang="en" sz="1200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4, 14 (2017).</a:t>
            </a:r>
            <a:r>
              <a:rPr lang="en" sz="1200">
                <a:solidFill>
                  <a:srgbClr val="333333"/>
                </a:solidFill>
                <a:highlight>
                  <a:srgbClr val="FCFCFC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" sz="1200" u="sng">
                <a:solidFill>
                  <a:srgbClr val="1155CC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https://doi.org/10.1186/s40410-017-0070-4</a:t>
            </a:r>
            <a:endParaRPr sz="1200" u="sng">
              <a:solidFill>
                <a:srgbClr val="1155CC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Multifamily Reports | City of San Marcos, TX, 2019,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www.sanmarcostx.gov/1311/Multifamily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	        	Reports.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sites.geo.txstate.edu/.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“Texas State Master Plan.”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Texas State Master Plan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gato-docs.its.txstate.edu/jcr:4d245c84-3419-4593-b840-80e6d7d9df60/UNIV_Master%20Plan_Final_8_23_web.pdf.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“Vision San Marcos Comprehensive Plan.”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Made with FlippingBook Online Newsletter, 2019, user-3vpeqil.cld.bz/Vision-San-Marcos-Comprehensive-Plan/44/.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lvl="0" indent="254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Yeh, A G-O.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Urban Planning &amp; GIS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en" sz="12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www.geos.ed.ac.uk/~gisteac/gis_book_abridged/files/ch62.pdf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17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28e8413c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28e8413c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229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e92e855d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e92e855d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10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4292d5b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4292d5b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92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e92e855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e92e855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09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e92e855dc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e92e855dc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84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e92e855dc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e92e855dc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Reference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Overlay - data represented spatially over the map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and digitization of corresponding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- real world vs GIS represented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Demand analysis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(what is the demand in development with current and future population trends)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census data - most research used census data for population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analysis -  conducted using correlating data with scope of project and census data.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102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0020688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0020688f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Reference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Overlay - data represented spatially over the map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and digitization of corresponding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- real world vs GIS represented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Demand analysis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(what is the demand in development with current and future population trends)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census data - most research used census data for population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analysis -  conducted using correlating data with scope of project and census data.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5814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28e8413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28e8413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Reference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Overlay - data represented spatially over the map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and digitization of corresponding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- real world vs GIS represented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Demand analysis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(what is the demand in development with current and future population trends)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census data - most research used census data for population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analysis -  conducted using correlating data with scope of project and census data.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661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e92e855dc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e92e855dc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 the </a:t>
            </a:r>
            <a:r>
              <a:rPr lang="en" b="1"/>
              <a:t>story map</a:t>
            </a:r>
            <a:r>
              <a:rPr lang="en"/>
              <a:t> we will include the </a:t>
            </a:r>
            <a:r>
              <a:rPr lang="en" b="1"/>
              <a:t>Affordability map</a:t>
            </a:r>
            <a:r>
              <a:rPr lang="en"/>
              <a:t> that will show some of the </a:t>
            </a:r>
            <a:r>
              <a:rPr lang="en" b="1"/>
              <a:t>outlandish prices</a:t>
            </a:r>
            <a:r>
              <a:rPr lang="en"/>
              <a:t> of these rent by the bed apartments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-We will also include a </a:t>
            </a:r>
            <a:r>
              <a:rPr lang="en" b="1"/>
              <a:t>Hot Spot Analysis</a:t>
            </a:r>
            <a:r>
              <a:rPr lang="en"/>
              <a:t> that will analyze the </a:t>
            </a:r>
            <a:r>
              <a:rPr lang="en" b="1"/>
              <a:t>spatial patterns</a:t>
            </a:r>
            <a:r>
              <a:rPr lang="en"/>
              <a:t> where we see these </a:t>
            </a:r>
            <a:r>
              <a:rPr lang="en" b="1"/>
              <a:t>RBB apartments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-We will find the</a:t>
            </a:r>
            <a:r>
              <a:rPr lang="en" b="1"/>
              <a:t> student population data</a:t>
            </a:r>
            <a:r>
              <a:rPr lang="en"/>
              <a:t> in San Marcos and analyze the </a:t>
            </a:r>
            <a:r>
              <a:rPr lang="en" b="1"/>
              <a:t>supposed growth of students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-Finally relate the correlation of </a:t>
            </a:r>
            <a:r>
              <a:rPr lang="en" b="1"/>
              <a:t>student growth</a:t>
            </a:r>
            <a:r>
              <a:rPr lang="en"/>
              <a:t> to the number of population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-Problems: Data only goes back to 2012, We had to collect primary data from 106 different complexes,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612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fcfd9f6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ffcfd9f6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730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xst.maps.arcgis.com/apps/opsdashboard/index.html#/b289c5f3dd7440c4b77221c46d3d092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torymaps.arcgis.com/stories/48c6c78ae9434aa2a28ba44bee8201c3" TargetMode="External"/><Relationship Id="rId4" Type="http://schemas.openxmlformats.org/officeDocument/2006/relationships/hyperlink" Target="https://www.sanmarcostx.gov/1311/Multifamily-Repor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20856" t="31873" r="21593" b="33211"/>
          <a:stretch/>
        </p:blipFill>
        <p:spPr>
          <a:xfrm>
            <a:off x="2780400" y="2085174"/>
            <a:ext cx="3583200" cy="21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26650" y="4391000"/>
            <a:ext cx="85698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Max Stuart, Analie Armendariz, Jordan Monaghan, Kyle Shorter, and Robbie Starke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2641351" y="790550"/>
            <a:ext cx="38613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Economica"/>
                <a:ea typeface="Economica"/>
                <a:cs typeface="Economica"/>
                <a:sym typeface="Economica"/>
              </a:rPr>
              <a:t>Supply and Demand Analysis of Apartment Complexes in San Marcos </a:t>
            </a:r>
            <a:endParaRPr sz="2400" b="1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Economica"/>
                <a:ea typeface="Economica"/>
                <a:cs typeface="Economica"/>
                <a:sym typeface="Economica"/>
              </a:rPr>
              <a:t>Final Report </a:t>
            </a:r>
            <a:endParaRPr sz="2400" b="1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Discussion 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11700" y="12196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Limitations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Census block data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Not a complete record of Apartment complex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Access to proper hardware to complete Analysis since moving to remote classes due to COVID-19.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4745075" y="1219625"/>
            <a:ext cx="4168200" cy="3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Improving the Results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During our research more questions were raised than answered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The next analysis should have a smaller area of study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If we had more time include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More refined data set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 better interactive map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References &amp; Acknowledgement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819600" y="1234950"/>
            <a:ext cx="4168200" cy="3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Special Thanks to Dr. Dede-Bamfo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Helping with Data Analysis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Data Interpretation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Data Visualization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286050" y="1234950"/>
            <a:ext cx="4022400" cy="3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ACT-Ally. “ACT Members and Affiliates.”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“Using a GIS for Real Estate Market Analysis”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“Requirements for planning-relevant GIS”</a:t>
            </a:r>
            <a:endParaRPr sz="1200">
              <a:solidFill>
                <a:srgbClr val="333333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“Geography 4422/5408 Projects”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“Hot Spot Detection”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CFCF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“Residential developments in small-town America”</a:t>
            </a:r>
            <a:endParaRPr sz="1200">
              <a:solidFill>
                <a:srgbClr val="333333"/>
              </a:solidFill>
              <a:highlight>
                <a:srgbClr val="FCFCF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“Texas State Master Plan”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“Vision San Marcos Comprehensive Plan”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“Yeh, A G-O.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Urban Planning &amp; GIS”</a:t>
            </a:r>
            <a:endParaRPr sz="1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Conclusion 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819600" y="1234950"/>
            <a:ext cx="4168200" cy="3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Future for this project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BCC’s hope that future researchers take this project to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 further questions about about bedroom counts.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use this data to improve the quality of life of students attending Texas State.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286050" y="1234950"/>
            <a:ext cx="4022400" cy="26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What we learned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Make and follow a timeline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Identify data collection tools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Convey the use of GIS tools and analysis to professionals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How to use academic references in a hands-on project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 remote access tools to coordinate and complete this project.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9019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5200C"/>
                </a:solidFill>
              </a:rPr>
              <a:t>Questions? </a:t>
            </a:r>
            <a:endParaRPr sz="4800">
              <a:solidFill>
                <a:srgbClr val="85200C"/>
              </a:solidFill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11700" y="13294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Checkout our interactive map with this link: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https://txst.maps.arcgis.com/apps/opsdashboard/index.html#/b289c5f3dd7440c4b77221c46d3d092e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93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Introduction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901800" y="4690100"/>
            <a:ext cx="4930500" cy="34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604625" cy="61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This project was inspired by Local residents and Faculty staff at Texas State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 city of San Marcos Planning Department assigned a group of students to research this issue.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Problem statement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Using GIS tools, make a visualization of Apartment complexes in San Marcos.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Determine if the hypothesis is correct: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are more Bedrooms available than potential occupants. A.K.A. Students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249" y="1519388"/>
            <a:ext cx="43317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21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5200C"/>
                </a:solidFill>
              </a:rPr>
              <a:t>Clients</a:t>
            </a:r>
            <a:r>
              <a:rPr lang="en" sz="4800"/>
              <a:t> </a:t>
            </a:r>
            <a:endParaRPr sz="48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777175" y="2919300"/>
            <a:ext cx="4274700" cy="20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Timeline of project 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Data &amp; Methodology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Results &amp; Discussion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112450" y="2769000"/>
            <a:ext cx="437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Fitzpatrick (Attorney for Students)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 Planning Department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5145575" y="2356050"/>
            <a:ext cx="3906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Talking Points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915500" y="48475"/>
            <a:ext cx="39063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of interest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088" y="5082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Time Table</a:t>
            </a:r>
            <a:r>
              <a:rPr lang="en"/>
              <a:t> 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15 week Timeline 	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Currently week 15 - Final Presentation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Final Presentation - May 4th (Today)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4883700" y="1147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Work Scheduled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522" y="1613222"/>
            <a:ext cx="3704024" cy="29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3465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Data 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249650" y="956550"/>
            <a:ext cx="5125200" cy="3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Data Collection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Used simply Analytics census block group data from 2010-2019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Took marketing survey of Apartment complexes currently operating in San Marcos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Multi Family Project Status Report- City of San Marcos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Data Preparation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7874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Identified Apartment complexes in COSM building shapefiles and finding Lat. and Long. with “Geocode by Awesome Table.”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7874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Centerline and San Marcos City Limit shapefiles were both downloaded from the City of San Marcos GIS Portal.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787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Data Analysis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Visual representation of apartment growth in San Marcos, TX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○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Supply and Demand of apartments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5374850" y="1430250"/>
            <a:ext cx="3640200" cy="314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Link 1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https://www.sanmarcostx.gov/1311/Multifamily-Reports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Link 2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https://storymaps.arcgis.com/stories/48c6c78ae9434aa2a28ba44bee8201c3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34655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Data 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249650" y="956550"/>
            <a:ext cx="5125200" cy="3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Pie Charts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Percentage of complexes in a zone/census block with more supply than demand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the year 2012, 24 out of the 63 (38.1%)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the year 2013, 32 out of the 63 (50.8%)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 the year 2019, 39 out of the 76 (51.3%)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Market Survey Data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Traditional lease complexes vs. Rent-by-the-bed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lpha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Percentage of ACT Ally Complexes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romanL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Achieving Community Together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body" idx="4294967295"/>
          </p:nvPr>
        </p:nvSpPr>
        <p:spPr>
          <a:xfrm>
            <a:off x="5374875" y="373125"/>
            <a:ext cx="3622200" cy="41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5501875" y="4599975"/>
            <a:ext cx="3460800" cy="37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Figure A -  Data Charts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l="6582" t="1569" r="9461" b="26761"/>
          <a:stretch/>
        </p:blipFill>
        <p:spPr>
          <a:xfrm>
            <a:off x="5374875" y="459900"/>
            <a:ext cx="3622199" cy="40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52350" y="1255450"/>
            <a:ext cx="4657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Data Visualization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Esri Story Map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Interactive Map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Steps in </a:t>
            </a:r>
            <a:r>
              <a:rPr lang="en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Data Analysis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 typeface="Times New Roman"/>
              <a:buChar char="○"/>
            </a:pP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Join</a:t>
            </a:r>
            <a:endParaRPr lang="en-US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Spatial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Join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Supply and Demand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5172725" y="4609450"/>
            <a:ext cx="3460800" cy="381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Figure B -  Flow Chart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725" y="450400"/>
            <a:ext cx="3717175" cy="42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3652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5200C"/>
                </a:solidFill>
              </a:rPr>
              <a:t>Methodology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5200C"/>
                </a:solidFill>
              </a:rPr>
              <a:t>Results </a:t>
            </a:r>
            <a:endParaRPr>
              <a:solidFill>
                <a:srgbClr val="85200C"/>
              </a:solidFill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2196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 collect data on Apartment complexes serving the population attending Texas State (Ages 18-24)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Give an accurate picture of development of Apartment complexes in San Marcos since 2000. 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4745075" y="1219625"/>
            <a:ext cx="4168200" cy="3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Times New Roman"/>
                <a:ea typeface="Times New Roman"/>
                <a:cs typeface="Times New Roman"/>
                <a:sym typeface="Times New Roman"/>
              </a:rPr>
              <a:t>Maps Completed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 short timeline of the apartment available from 2000, 2005, 2010, 2015, and 2019 (Present)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Analysis showing the apartment complex bedrooms vs. potential occupants (Age 18-24) from 2010-2019.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Projection to 2021 showing apartments under construction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1675" cy="7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325" y="0"/>
            <a:ext cx="6497348" cy="5020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On-screen Show (16:9)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Open Sans</vt:lpstr>
      <vt:lpstr>Economica</vt:lpstr>
      <vt:lpstr>Luxe</vt:lpstr>
      <vt:lpstr>PowerPoint Presentation</vt:lpstr>
      <vt:lpstr>Introduction</vt:lpstr>
      <vt:lpstr>Clients </vt:lpstr>
      <vt:lpstr>Time Table </vt:lpstr>
      <vt:lpstr>Data </vt:lpstr>
      <vt:lpstr>Data </vt:lpstr>
      <vt:lpstr>Methodology</vt:lpstr>
      <vt:lpstr>Results </vt:lpstr>
      <vt:lpstr>PowerPoint Presentation</vt:lpstr>
      <vt:lpstr>Discussion </vt:lpstr>
      <vt:lpstr>References &amp; Acknowledgement</vt:lpstr>
      <vt:lpstr>Conclusion 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Maximilian Stuart</cp:lastModifiedBy>
  <cp:revision>1</cp:revision>
  <dcterms:modified xsi:type="dcterms:W3CDTF">2020-04-29T20:16:55Z</dcterms:modified>
</cp:coreProperties>
</file>