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custDataLst>
    <p:tags r:id="rId4"/>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Bradley D" initials="JBD" lastIdx="1" clrIdx="0">
    <p:extLst>
      <p:ext uri="{19B8F6BF-5375-455C-9EA6-DF929625EA0E}">
        <p15:presenceInfo xmlns:p15="http://schemas.microsoft.com/office/powerpoint/2012/main" userId="S-1-5-21-4228901209-3690511631-1956782872-274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333333"/>
    <a:srgbClr val="669900"/>
    <a:srgbClr val="F2FADC"/>
    <a:srgbClr val="E7F2CA"/>
    <a:srgbClr val="F8F8F8"/>
    <a:srgbClr val="D7E6D6"/>
    <a:srgbClr val="E0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4" d="100"/>
          <a:sy n="24" d="100"/>
        </p:scale>
        <p:origin x="2034" y="18"/>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tags" Target="tags/tag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a:lvl1pPr>
          </a:lstStyle>
          <a:p>
            <a:pPr>
              <a:defRPr/>
            </a:pPr>
            <a:fld id="{DC7FF369-15CD-4AE8-AD6F-0DD9E71D983D}" type="slidenum">
              <a:rPr lang="en-US"/>
              <a:pPr>
                <a:defRPr/>
              </a:pPr>
              <a:t>‹#›</a:t>
            </a:fld>
            <a:endParaRPr lang="en-US"/>
          </a:p>
        </p:txBody>
      </p:sp>
    </p:spTree>
    <p:extLst>
      <p:ext uri="{BB962C8B-B14F-4D97-AF65-F5344CB8AC3E}">
        <p14:creationId xmlns:p14="http://schemas.microsoft.com/office/powerpoint/2010/main" val="1115986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3000">
                <a:solidFill>
                  <a:schemeClr val="tx1"/>
                </a:solidFill>
                <a:latin typeface="Arial"/>
              </a:defRPr>
            </a:lvl1pPr>
            <a:lvl2pPr marL="742950" indent="-285750" eaLnBrk="0" hangingPunct="0">
              <a:defRPr sz="3000">
                <a:solidFill>
                  <a:schemeClr val="tx1"/>
                </a:solidFill>
                <a:latin typeface="Arial"/>
              </a:defRPr>
            </a:lvl2pPr>
            <a:lvl3pPr marL="1143000" indent="-228600" eaLnBrk="0" hangingPunct="0">
              <a:defRPr sz="3000">
                <a:solidFill>
                  <a:schemeClr val="tx1"/>
                </a:solidFill>
                <a:latin typeface="Arial"/>
              </a:defRPr>
            </a:lvl3pPr>
            <a:lvl4pPr marL="1600200" indent="-228600" eaLnBrk="0" hangingPunct="0">
              <a:defRPr sz="3000">
                <a:solidFill>
                  <a:schemeClr val="tx1"/>
                </a:solidFill>
                <a:latin typeface="Arial"/>
              </a:defRPr>
            </a:lvl4pPr>
            <a:lvl5pPr marL="2057400" indent="-228600" eaLnBrk="0" hangingPunct="0">
              <a:defRPr sz="3000">
                <a:solidFill>
                  <a:schemeClr val="tx1"/>
                </a:solidFill>
                <a:latin typeface="Arial"/>
              </a:defRPr>
            </a:lvl5pPr>
            <a:lvl6pPr marL="2514600" indent="-228600" eaLnBrk="0" fontAlgn="base" hangingPunct="0">
              <a:spcBef>
                <a:spcPct val="0"/>
              </a:spcBef>
              <a:spcAft>
                <a:spcPct val="0"/>
              </a:spcAft>
              <a:defRPr sz="3000">
                <a:solidFill>
                  <a:schemeClr val="tx1"/>
                </a:solidFill>
                <a:latin typeface="Arial"/>
              </a:defRPr>
            </a:lvl6pPr>
            <a:lvl7pPr marL="2971800" indent="-228600" eaLnBrk="0" fontAlgn="base" hangingPunct="0">
              <a:spcBef>
                <a:spcPct val="0"/>
              </a:spcBef>
              <a:spcAft>
                <a:spcPct val="0"/>
              </a:spcAft>
              <a:defRPr sz="3000">
                <a:solidFill>
                  <a:schemeClr val="tx1"/>
                </a:solidFill>
                <a:latin typeface="Arial"/>
              </a:defRPr>
            </a:lvl7pPr>
            <a:lvl8pPr marL="3429000" indent="-228600" eaLnBrk="0" fontAlgn="base" hangingPunct="0">
              <a:spcBef>
                <a:spcPct val="0"/>
              </a:spcBef>
              <a:spcAft>
                <a:spcPct val="0"/>
              </a:spcAft>
              <a:defRPr sz="3000">
                <a:solidFill>
                  <a:schemeClr val="tx1"/>
                </a:solidFill>
                <a:latin typeface="Arial"/>
              </a:defRPr>
            </a:lvl8pPr>
            <a:lvl9pPr marL="3886200" indent="-228600" eaLnBrk="0" fontAlgn="base" hangingPunct="0">
              <a:spcBef>
                <a:spcPct val="0"/>
              </a:spcBef>
              <a:spcAft>
                <a:spcPct val="0"/>
              </a:spcAft>
              <a:defRPr sz="3000">
                <a:solidFill>
                  <a:schemeClr val="tx1"/>
                </a:solidFill>
                <a:latin typeface="Arial"/>
              </a:defRPr>
            </a:lvl9pPr>
          </a:lstStyle>
          <a:p>
            <a:pPr eaLnBrk="1" hangingPunct="1"/>
            <a:fld id="{C5E13FED-D575-44BD-985D-CE780F31FB99}" type="slidenum">
              <a:rPr lang="en-US" sz="1200" smtClean="0"/>
              <a:pPr eaLnBrk="1" hangingPunct="1"/>
              <a:t>1</a:t>
            </a:fld>
            <a:endParaRPr lang="en-US" sz="12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a:p>
        </p:txBody>
      </p:sp>
    </p:spTree>
    <p:extLst>
      <p:ext uri="{BB962C8B-B14F-4D97-AF65-F5344CB8AC3E}">
        <p14:creationId xmlns:p14="http://schemas.microsoft.com/office/powerpoint/2010/main" val="224917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FCB089F-6037-4808-A5EC-726053647E7B}" type="slidenum">
              <a:rPr lang="en-US"/>
              <a:pPr>
                <a:defRPr/>
              </a:pPr>
              <a:t>‹#›</a:t>
            </a:fld>
            <a:endParaRPr lang="en-US"/>
          </a:p>
        </p:txBody>
      </p:sp>
    </p:spTree>
    <p:extLst>
      <p:ext uri="{BB962C8B-B14F-4D97-AF65-F5344CB8AC3E}">
        <p14:creationId xmlns:p14="http://schemas.microsoft.com/office/powerpoint/2010/main" val="15278225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AF7A044-11FD-4E27-B513-0D458FB4B05D}" type="slidenum">
              <a:rPr lang="en-US"/>
              <a:pPr>
                <a:defRPr/>
              </a:pPr>
              <a:t>‹#›</a:t>
            </a:fld>
            <a:endParaRPr lang="en-US"/>
          </a:p>
        </p:txBody>
      </p:sp>
    </p:spTree>
    <p:extLst>
      <p:ext uri="{BB962C8B-B14F-4D97-AF65-F5344CB8AC3E}">
        <p14:creationId xmlns:p14="http://schemas.microsoft.com/office/powerpoint/2010/main" val="18282081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8" y="1319214"/>
            <a:ext cx="9874956" cy="280876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5689" y="1319214"/>
            <a:ext cx="29490811" cy="280876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C4A8B09D-F957-4A06-AF1F-2E1E112D5404}" type="slidenum">
              <a:rPr lang="en-US"/>
              <a:pPr>
                <a:defRPr/>
              </a:pPr>
              <a:t>‹#›</a:t>
            </a:fld>
            <a:endParaRPr lang="en-US"/>
          </a:p>
        </p:txBody>
      </p:sp>
    </p:spTree>
    <p:extLst>
      <p:ext uri="{BB962C8B-B14F-4D97-AF65-F5344CB8AC3E}">
        <p14:creationId xmlns:p14="http://schemas.microsoft.com/office/powerpoint/2010/main" val="978149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641C0E7-0C39-489E-BBEB-8384BC9D7485}" type="slidenum">
              <a:rPr lang="en-US"/>
              <a:pPr>
                <a:defRPr/>
              </a:pPr>
              <a:t>‹#›</a:t>
            </a:fld>
            <a:endParaRPr lang="en-US"/>
          </a:p>
        </p:txBody>
      </p:sp>
    </p:spTree>
    <p:extLst>
      <p:ext uri="{BB962C8B-B14F-4D97-AF65-F5344CB8AC3E}">
        <p14:creationId xmlns:p14="http://schemas.microsoft.com/office/powerpoint/2010/main" val="1033603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11F452E-A8E4-4CE1-9655-29125E889951}" type="slidenum">
              <a:rPr lang="en-US"/>
              <a:pPr>
                <a:defRPr/>
              </a:pPr>
              <a:t>‹#›</a:t>
            </a:fld>
            <a:endParaRPr lang="en-US"/>
          </a:p>
        </p:txBody>
      </p:sp>
    </p:spTree>
    <p:extLst>
      <p:ext uri="{BB962C8B-B14F-4D97-AF65-F5344CB8AC3E}">
        <p14:creationId xmlns:p14="http://schemas.microsoft.com/office/powerpoint/2010/main" val="4252583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5689" y="7681914"/>
            <a:ext cx="19682178"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7681914"/>
            <a:ext cx="19683589" cy="21724938"/>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6F3D9962-47D2-455B-8692-003D58807FFA}" type="slidenum">
              <a:rPr lang="en-US"/>
              <a:pPr>
                <a:defRPr/>
              </a:pPr>
              <a:t>‹#›</a:t>
            </a:fld>
            <a:endParaRPr lang="en-US"/>
          </a:p>
        </p:txBody>
      </p:sp>
    </p:spTree>
    <p:extLst>
      <p:ext uri="{BB962C8B-B14F-4D97-AF65-F5344CB8AC3E}">
        <p14:creationId xmlns:p14="http://schemas.microsoft.com/office/powerpoint/2010/main" val="13090647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1"/>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4EC449C7-2544-4411-A6D9-A7181026BEAF}" type="slidenum">
              <a:rPr lang="en-US"/>
              <a:pPr>
                <a:defRPr/>
              </a:pPr>
              <a:t>‹#›</a:t>
            </a:fld>
            <a:endParaRPr lang="en-US"/>
          </a:p>
        </p:txBody>
      </p:sp>
    </p:spTree>
    <p:extLst>
      <p:ext uri="{BB962C8B-B14F-4D97-AF65-F5344CB8AC3E}">
        <p14:creationId xmlns:p14="http://schemas.microsoft.com/office/powerpoint/2010/main" val="35608825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E03D6AC-E1AB-4462-989E-5A0865C23D2A}" type="slidenum">
              <a:rPr lang="en-US"/>
              <a:pPr>
                <a:defRPr/>
              </a:pPr>
              <a:t>‹#›</a:t>
            </a:fld>
            <a:endParaRPr lang="en-US"/>
          </a:p>
        </p:txBody>
      </p:sp>
    </p:spTree>
    <p:extLst>
      <p:ext uri="{BB962C8B-B14F-4D97-AF65-F5344CB8AC3E}">
        <p14:creationId xmlns:p14="http://schemas.microsoft.com/office/powerpoint/2010/main" val="39739736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FABF8EBA-EBC0-4AA1-85C3-834763B2AA78}" type="slidenum">
              <a:rPr lang="en-US"/>
              <a:pPr>
                <a:defRPr/>
              </a:pPr>
              <a:t>‹#›</a:t>
            </a:fld>
            <a:endParaRPr lang="en-US"/>
          </a:p>
        </p:txBody>
      </p:sp>
    </p:spTree>
    <p:extLst>
      <p:ext uri="{BB962C8B-B14F-4D97-AF65-F5344CB8AC3E}">
        <p14:creationId xmlns:p14="http://schemas.microsoft.com/office/powerpoint/2010/main" val="37786993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32F5167-8CBC-4FF1-941C-FB4C9DC0C8D7}" type="slidenum">
              <a:rPr lang="en-US"/>
              <a:pPr>
                <a:defRPr/>
              </a:pPr>
              <a:t>‹#›</a:t>
            </a:fld>
            <a:endParaRPr lang="en-US"/>
          </a:p>
        </p:txBody>
      </p:sp>
    </p:spTree>
    <p:extLst>
      <p:ext uri="{BB962C8B-B14F-4D97-AF65-F5344CB8AC3E}">
        <p14:creationId xmlns:p14="http://schemas.microsoft.com/office/powerpoint/2010/main" val="30451526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B5629D8C-964D-4531-AEEF-CACEBA47F0D9}" type="slidenum">
              <a:rPr lang="en-US"/>
              <a:pPr>
                <a:defRPr/>
              </a:pPr>
              <a:t>‹#›</a:t>
            </a:fld>
            <a:endParaRPr lang="en-US"/>
          </a:p>
        </p:txBody>
      </p:sp>
    </p:spTree>
    <p:extLst>
      <p:ext uri="{BB962C8B-B14F-4D97-AF65-F5344CB8AC3E}">
        <p14:creationId xmlns:p14="http://schemas.microsoft.com/office/powerpoint/2010/main" val="11940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2195513" y="7681913"/>
            <a:ext cx="39501762"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4703763">
              <a:defRPr sz="7200"/>
            </a:lvl1pPr>
          </a:lstStyle>
          <a:p>
            <a:pPr>
              <a:defRPr/>
            </a:pPr>
            <a:endParaRPr lang="en-US"/>
          </a:p>
        </p:txBody>
      </p:sp>
      <p:sp>
        <p:nvSpPr>
          <p:cNvPr id="1029" name="Rectangle 5"/>
          <p:cNvSpPr>
            <a:spLocks noGrp="1" noChangeArrowheads="1"/>
          </p:cNvSpPr>
          <p:nvPr>
            <p:ph type="ftr" sz="quarter" idx="3"/>
          </p:nvPr>
        </p:nvSpPr>
        <p:spPr bwMode="auto">
          <a:xfrm>
            <a:off x="14997112" y="29978350"/>
            <a:ext cx="138985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4703763">
              <a:defRPr sz="7200"/>
            </a:lvl1pPr>
          </a:lstStyle>
          <a:p>
            <a:pPr>
              <a:defRPr/>
            </a:pPr>
            <a:endParaRPr lang="en-US"/>
          </a:p>
        </p:txBody>
      </p:sp>
      <p:sp>
        <p:nvSpPr>
          <p:cNvPr id="1030" name="Rectangle 6"/>
          <p:cNvSpPr>
            <a:spLocks noGrp="1" noChangeArrowheads="1"/>
          </p:cNvSpPr>
          <p:nvPr>
            <p:ph type="sldNum" sz="quarter" idx="4"/>
          </p:nvPr>
        </p:nvSpPr>
        <p:spPr bwMode="auto">
          <a:xfrm>
            <a:off x="31456312"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4703763">
              <a:defRPr sz="7200"/>
            </a:lvl1pPr>
          </a:lstStyle>
          <a:p>
            <a:pPr>
              <a:defRPr/>
            </a:pPr>
            <a:fld id="{7920789E-004F-4528-BD99-83C2E37E877C}" type="slidenum">
              <a:rPr lang="en-US"/>
              <a:pPr>
                <a:defRPr/>
              </a:pPr>
              <a:t>‹#›</a:t>
            </a:fld>
            <a:endParaRPr lang="en-US"/>
          </a:p>
        </p:txBody>
      </p:sp>
      <p:pic>
        <p:nvPicPr>
          <p:cNvPr id="1031" name="New picture"/>
          <p:cNvPicPr/>
          <p:nvPr/>
        </p:nvPicPr>
        <p:blipFill dpi="0">
          <a:blip r:embed="rId13"/>
          <a:stretch>
            <a:fillRect/>
          </a:stretch>
        </p:blipFill>
        <p:spPr>
          <a:xfrm rot="16200000">
            <a:off x="-11506200" y="16459200"/>
            <a:ext cx="14274800" cy="4368800"/>
          </a:xfrm>
          <a:prstGeom prst="rect">
            <a:avLst/>
          </a:prstGeom>
        </p:spPr>
      </p:pic>
      <p:pic>
        <p:nvPicPr>
          <p:cNvPr id="1032" name="New picture"/>
          <p:cNvPicPr/>
          <p:nvPr/>
        </p:nvPicPr>
        <p:blipFill dpi="0">
          <a:blip r:embed="rId13"/>
          <a:stretch>
            <a:fillRect/>
          </a:stretch>
        </p:blipFill>
        <p:spPr>
          <a:xfrm rot="5400000">
            <a:off x="41122600" y="16459200"/>
            <a:ext cx="14274800" cy="4368800"/>
          </a:xfrm>
          <a:prstGeom prst="rect">
            <a:avLst/>
          </a:prstGeom>
        </p:spPr>
      </p:pic>
      <p:pic>
        <p:nvPicPr>
          <p:cNvPr id="1033" name="New picture"/>
          <p:cNvPicPr/>
          <p:nvPr/>
        </p:nvPicPr>
        <p:blipFill dpi="0">
          <a:blip r:embed="rId14"/>
          <a:stretch>
            <a:fillRect/>
          </a:stretch>
        </p:blipFill>
        <p:spPr>
          <a:xfrm>
            <a:off x="6661150" y="33426400"/>
            <a:ext cx="30568900" cy="1549400"/>
          </a:xfrm>
          <a:prstGeom prst="rect">
            <a:avLst/>
          </a:prstGeom>
        </p:spPr>
      </p:pic>
      <p:sp>
        <p:nvSpPr>
          <p:cNvPr id="1034" name="New shape"/>
          <p:cNvSpPr/>
          <p:nvPr/>
        </p:nvSpPr>
        <p:spPr>
          <a:xfrm>
            <a:off x="66611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l"/>
            <a:r>
              <a:rPr sz="4880">
                <a:solidFill>
                  <a:srgbClr val="808080"/>
                </a:solidFill>
              </a:rPr>
              <a:t>Template ID: greenapple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smtId="4294967295"/>
      </a:defPPr>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50" name="Rectangle 6"/>
          <p:cNvSpPr>
            <a:spLocks noChangeArrowheads="1"/>
          </p:cNvSpPr>
          <p:nvPr/>
        </p:nvSpPr>
        <p:spPr bwMode="auto">
          <a:xfrm>
            <a:off x="68263" y="76200"/>
            <a:ext cx="43730862" cy="38862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p:spPr>
        <p:style>
          <a:lnRef idx="1">
            <a:schemeClr val="accent5"/>
          </a:lnRef>
          <a:fillRef idx="2">
            <a:schemeClr val="accent5"/>
          </a:fillRef>
          <a:effectRef idx="1">
            <a:schemeClr val="accent5"/>
          </a:effectRef>
          <a:fontRef idx="minor">
            <a:schemeClr val="dk1"/>
          </a:fontRef>
        </p:style>
        <p:txBody>
          <a:bodyPr lIns="137160" tIns="68580" rIns="137160" bIns="68580" anchor="ctr"/>
          <a:lstStyle>
            <a:defPPr>
              <a:defRPr kern="1200" smtId="4294967295"/>
            </a:defPPr>
          </a:lstStyle>
          <a:p>
            <a:pPr algn="ctr" defTabSz="4703763"/>
            <a:r>
              <a:rPr lang="en-US" sz="9900" b="1" dirty="0">
                <a:solidFill>
                  <a:schemeClr val="bg1"/>
                </a:solidFill>
                <a:latin typeface="Gill Sans" pitchFamily="34" charset="0"/>
              </a:rPr>
              <a:t>Wildfire Evacuation Analysis in the Travis County Wildland Urban Interface</a:t>
            </a:r>
          </a:p>
          <a:p>
            <a:pPr algn="ctr" defTabSz="4703763"/>
            <a:r>
              <a:rPr lang="en-US" sz="5400" b="1" dirty="0">
                <a:solidFill>
                  <a:schemeClr val="bg1"/>
                </a:solidFill>
                <a:latin typeface="Gill Sans" pitchFamily="34" charset="0"/>
              </a:rPr>
              <a:t>Flame Consulting: Jade </a:t>
            </a:r>
            <a:r>
              <a:rPr lang="en-US" sz="5400" b="1" dirty="0" err="1">
                <a:solidFill>
                  <a:schemeClr val="bg1"/>
                </a:solidFill>
                <a:latin typeface="Gill Sans" pitchFamily="34" charset="0"/>
              </a:rPr>
              <a:t>Gonzaba</a:t>
            </a:r>
            <a:r>
              <a:rPr lang="en-US" sz="5400" b="1" dirty="0">
                <a:solidFill>
                  <a:schemeClr val="bg1"/>
                </a:solidFill>
                <a:latin typeface="Gill Sans" pitchFamily="34" charset="0"/>
              </a:rPr>
              <a:t>, Catherine </a:t>
            </a:r>
            <a:r>
              <a:rPr lang="en-US" sz="5400" b="1" dirty="0" err="1">
                <a:solidFill>
                  <a:schemeClr val="bg1"/>
                </a:solidFill>
                <a:latin typeface="Gill Sans" pitchFamily="34" charset="0"/>
              </a:rPr>
              <a:t>Hodde</a:t>
            </a:r>
            <a:r>
              <a:rPr lang="en-US" sz="5400" b="1" dirty="0">
                <a:solidFill>
                  <a:schemeClr val="bg1"/>
                </a:solidFill>
                <a:latin typeface="Gill Sans" pitchFamily="34" charset="0"/>
              </a:rPr>
              <a:t>-Pierce, Bradley Johnson, Corinne </a:t>
            </a:r>
            <a:r>
              <a:rPr lang="en-US" sz="5400" b="1" dirty="0" err="1">
                <a:solidFill>
                  <a:schemeClr val="bg1"/>
                </a:solidFill>
                <a:latin typeface="Gill Sans" pitchFamily="34" charset="0"/>
              </a:rPr>
              <a:t>Kimper</a:t>
            </a:r>
            <a:r>
              <a:rPr lang="en-US" sz="5400" b="1" dirty="0">
                <a:solidFill>
                  <a:schemeClr val="bg1"/>
                </a:solidFill>
                <a:latin typeface="Gill Sans" pitchFamily="34" charset="0"/>
              </a:rPr>
              <a:t>, </a:t>
            </a:r>
            <a:r>
              <a:rPr lang="en-US" sz="5400" b="1" dirty="0" err="1">
                <a:solidFill>
                  <a:schemeClr val="bg1"/>
                </a:solidFill>
                <a:latin typeface="Gill Sans" pitchFamily="34" charset="0"/>
              </a:rPr>
              <a:t>Dereion</a:t>
            </a:r>
            <a:r>
              <a:rPr lang="en-US" sz="5400" b="1" dirty="0">
                <a:solidFill>
                  <a:schemeClr val="bg1"/>
                </a:solidFill>
                <a:latin typeface="Gill Sans" pitchFamily="34" charset="0"/>
              </a:rPr>
              <a:t> Toussaint</a:t>
            </a:r>
          </a:p>
          <a:p>
            <a:pPr algn="ctr" defTabSz="4703763"/>
            <a:r>
              <a:rPr lang="en-US" sz="5400" b="1" dirty="0">
                <a:solidFill>
                  <a:schemeClr val="bg1"/>
                </a:solidFill>
                <a:latin typeface="Gill Sans" pitchFamily="34" charset="0"/>
              </a:rPr>
              <a:t>Texas State University Department of Geography</a:t>
            </a:r>
          </a:p>
        </p:txBody>
      </p:sp>
      <p:sp>
        <p:nvSpPr>
          <p:cNvPr id="2051" name="Rectangle 7"/>
          <p:cNvSpPr>
            <a:spLocks noChangeArrowheads="1"/>
          </p:cNvSpPr>
          <p:nvPr/>
        </p:nvSpPr>
        <p:spPr bwMode="auto">
          <a:xfrm>
            <a:off x="0" y="4343400"/>
            <a:ext cx="10390258" cy="1028700"/>
          </a:xfrm>
          <a:prstGeom prst="rect">
            <a:avLst/>
          </a:prstGeom>
          <a:solidFill>
            <a:srgbClr val="C00000"/>
          </a:solidFill>
          <a:ln>
            <a:noFill/>
          </a:ln>
        </p:spPr>
        <p:txBody>
          <a:bodyPr wrap="none" lIns="137160" tIns="68580" rIns="137160" bIns="68580" anchor="ctr"/>
          <a:lstStyle>
            <a:defPPr>
              <a:defRPr kern="1200" smtId="4294967295"/>
            </a:defPPr>
          </a:lstStyle>
          <a:p>
            <a:pPr algn="ctr" defTabSz="4703763"/>
            <a:r>
              <a:rPr lang="en-US" sz="5700" b="1" dirty="0">
                <a:solidFill>
                  <a:schemeClr val="bg1"/>
                </a:solidFill>
                <a:latin typeface="Gill Sans" pitchFamily="34" charset="0"/>
              </a:rPr>
              <a:t>Background</a:t>
            </a:r>
          </a:p>
        </p:txBody>
      </p:sp>
      <p:sp>
        <p:nvSpPr>
          <p:cNvPr id="2052" name="Rectangle 14"/>
          <p:cNvSpPr>
            <a:spLocks noChangeArrowheads="1"/>
          </p:cNvSpPr>
          <p:nvPr/>
        </p:nvSpPr>
        <p:spPr bwMode="auto">
          <a:xfrm>
            <a:off x="10864642" y="4343400"/>
            <a:ext cx="22085954" cy="1028700"/>
          </a:xfrm>
          <a:prstGeom prst="rect">
            <a:avLst/>
          </a:prstGeom>
          <a:solidFill>
            <a:srgbClr val="C00000"/>
          </a:solidFill>
          <a:ln>
            <a:noFill/>
          </a:ln>
        </p:spPr>
        <p:txBody>
          <a:bodyPr wrap="none" lIns="137160" tIns="68580" rIns="137160" bIns="68580" anchor="ctr"/>
          <a:lstStyle>
            <a:defPPr>
              <a:defRPr kern="1200" smtId="4294967295"/>
            </a:defPPr>
          </a:lstStyle>
          <a:p>
            <a:pPr algn="ctr" defTabSz="4703763"/>
            <a:r>
              <a:rPr lang="en-US" sz="5700" b="1" dirty="0">
                <a:solidFill>
                  <a:schemeClr val="bg1"/>
                </a:solidFill>
                <a:latin typeface="Gill Sans" pitchFamily="34" charset="0"/>
              </a:rPr>
              <a:t>Study Area</a:t>
            </a:r>
          </a:p>
        </p:txBody>
      </p:sp>
      <p:sp>
        <p:nvSpPr>
          <p:cNvPr id="2053" name="Rectangle 8"/>
          <p:cNvSpPr>
            <a:spLocks noChangeArrowheads="1"/>
          </p:cNvSpPr>
          <p:nvPr/>
        </p:nvSpPr>
        <p:spPr bwMode="auto">
          <a:xfrm>
            <a:off x="-29817" y="12421525"/>
            <a:ext cx="10358437" cy="1028700"/>
          </a:xfrm>
          <a:prstGeom prst="rect">
            <a:avLst/>
          </a:prstGeom>
          <a:solidFill>
            <a:srgbClr val="C00000"/>
          </a:solidFill>
          <a:ln>
            <a:noFill/>
          </a:ln>
        </p:spPr>
        <p:txBody>
          <a:bodyPr wrap="none" lIns="137160" tIns="68580" rIns="137160" bIns="68580" anchor="ctr"/>
          <a:lstStyle>
            <a:defPPr>
              <a:defRPr kern="1200" smtId="4294967295"/>
            </a:defPPr>
          </a:lstStyle>
          <a:p>
            <a:pPr algn="ctr" defTabSz="4703763"/>
            <a:r>
              <a:rPr lang="en-US" sz="5700" b="1" dirty="0">
                <a:solidFill>
                  <a:schemeClr val="bg1"/>
                </a:solidFill>
                <a:latin typeface="Gill Sans" pitchFamily="34" charset="0"/>
              </a:rPr>
              <a:t>Methods</a:t>
            </a:r>
          </a:p>
        </p:txBody>
      </p:sp>
      <p:sp>
        <p:nvSpPr>
          <p:cNvPr id="2054" name="Rectangle 9"/>
          <p:cNvSpPr>
            <a:spLocks noChangeArrowheads="1"/>
          </p:cNvSpPr>
          <p:nvPr/>
        </p:nvSpPr>
        <p:spPr bwMode="auto">
          <a:xfrm>
            <a:off x="10864643" y="10663482"/>
            <a:ext cx="22122396" cy="1028700"/>
          </a:xfrm>
          <a:prstGeom prst="rect">
            <a:avLst/>
          </a:prstGeom>
          <a:solidFill>
            <a:srgbClr val="C00000"/>
          </a:solidFill>
          <a:ln>
            <a:noFill/>
          </a:ln>
        </p:spPr>
        <p:txBody>
          <a:bodyPr wrap="none" lIns="137160" tIns="68580" rIns="137160" bIns="68580" anchor="ctr"/>
          <a:lstStyle>
            <a:defPPr>
              <a:defRPr kern="1200" smtId="4294967295"/>
            </a:defPPr>
          </a:lstStyle>
          <a:p>
            <a:pPr algn="ctr" defTabSz="4703763"/>
            <a:r>
              <a:rPr lang="en-US" sz="5700" b="1" dirty="0">
                <a:solidFill>
                  <a:schemeClr val="bg1"/>
                </a:solidFill>
                <a:latin typeface="Gill Sans" pitchFamily="34" charset="0"/>
              </a:rPr>
              <a:t>Results</a:t>
            </a:r>
          </a:p>
        </p:txBody>
      </p:sp>
      <p:sp>
        <p:nvSpPr>
          <p:cNvPr id="2056" name="Rectangle 10"/>
          <p:cNvSpPr>
            <a:spLocks noChangeArrowheads="1"/>
          </p:cNvSpPr>
          <p:nvPr/>
        </p:nvSpPr>
        <p:spPr bwMode="auto">
          <a:xfrm>
            <a:off x="33532763" y="13853750"/>
            <a:ext cx="10358437" cy="1028700"/>
          </a:xfrm>
          <a:prstGeom prst="rect">
            <a:avLst/>
          </a:prstGeom>
          <a:solidFill>
            <a:srgbClr val="C00000"/>
          </a:solidFill>
          <a:ln>
            <a:noFill/>
          </a:ln>
        </p:spPr>
        <p:txBody>
          <a:bodyPr wrap="none" lIns="137160" tIns="68580" rIns="137160" bIns="68580" anchor="ctr"/>
          <a:lstStyle>
            <a:defPPr>
              <a:defRPr kern="1200" smtId="4294967295"/>
            </a:defPPr>
          </a:lstStyle>
          <a:p>
            <a:pPr algn="ctr" defTabSz="4703763"/>
            <a:r>
              <a:rPr lang="en-US" sz="5700" b="1" dirty="0">
                <a:solidFill>
                  <a:schemeClr val="bg1"/>
                </a:solidFill>
                <a:latin typeface="Gill Sans" pitchFamily="34" charset="0"/>
              </a:rPr>
              <a:t>Conclusion</a:t>
            </a:r>
          </a:p>
        </p:txBody>
      </p:sp>
      <p:sp>
        <p:nvSpPr>
          <p:cNvPr id="2057" name="Rectangle 18"/>
          <p:cNvSpPr>
            <a:spLocks noChangeArrowheads="1"/>
          </p:cNvSpPr>
          <p:nvPr/>
        </p:nvSpPr>
        <p:spPr bwMode="auto">
          <a:xfrm>
            <a:off x="33550248" y="24773800"/>
            <a:ext cx="10358437" cy="1028700"/>
          </a:xfrm>
          <a:prstGeom prst="rect">
            <a:avLst/>
          </a:prstGeom>
          <a:solidFill>
            <a:srgbClr val="C00000"/>
          </a:solidFill>
          <a:ln>
            <a:noFill/>
          </a:ln>
        </p:spPr>
        <p:txBody>
          <a:bodyPr wrap="none" lIns="137160" tIns="68580" rIns="137160" bIns="68580" anchor="ctr"/>
          <a:lstStyle>
            <a:defPPr>
              <a:defRPr kern="1200" smtId="4294967295"/>
            </a:defPPr>
          </a:lstStyle>
          <a:p>
            <a:pPr algn="ctr" defTabSz="4703763"/>
            <a:r>
              <a:rPr lang="en-US" sz="5700" b="1" dirty="0">
                <a:solidFill>
                  <a:schemeClr val="bg1"/>
                </a:solidFill>
                <a:latin typeface="Gill Sans" pitchFamily="34" charset="0"/>
              </a:rPr>
              <a:t>Acknowledgements/References</a:t>
            </a:r>
          </a:p>
        </p:txBody>
      </p:sp>
      <p:sp>
        <p:nvSpPr>
          <p:cNvPr id="2061" name="Rectangle 36"/>
          <p:cNvSpPr>
            <a:spLocks noChangeArrowheads="1"/>
          </p:cNvSpPr>
          <p:nvPr/>
        </p:nvSpPr>
        <p:spPr bwMode="auto">
          <a:xfrm>
            <a:off x="-55946" y="25526861"/>
            <a:ext cx="10364277" cy="1028700"/>
          </a:xfrm>
          <a:prstGeom prst="rect">
            <a:avLst/>
          </a:prstGeom>
          <a:solidFill>
            <a:srgbClr val="C00000"/>
          </a:solidFill>
          <a:ln>
            <a:noFill/>
          </a:ln>
        </p:spPr>
        <p:txBody>
          <a:bodyPr wrap="none" lIns="137160" tIns="68580" rIns="137160" bIns="68580" anchor="ctr"/>
          <a:lstStyle>
            <a:defPPr>
              <a:defRPr kern="1200" smtId="4294967295"/>
            </a:defPPr>
          </a:lstStyle>
          <a:p>
            <a:pPr algn="ctr" defTabSz="4703763"/>
            <a:r>
              <a:rPr lang="en-US" sz="5700" b="1" dirty="0">
                <a:solidFill>
                  <a:schemeClr val="bg1"/>
                </a:solidFill>
                <a:latin typeface="Gill Sans" pitchFamily="34" charset="0"/>
              </a:rPr>
              <a:t>Data</a:t>
            </a:r>
          </a:p>
        </p:txBody>
      </p:sp>
      <p:sp>
        <p:nvSpPr>
          <p:cNvPr id="2062" name="Text Box 402"/>
          <p:cNvSpPr txBox="1">
            <a:spLocks noChangeArrowheads="1"/>
          </p:cNvSpPr>
          <p:nvPr/>
        </p:nvSpPr>
        <p:spPr bwMode="auto">
          <a:xfrm>
            <a:off x="350079" y="5634067"/>
            <a:ext cx="9880740" cy="629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60" tIns="68580" rIns="137160" bIns="68580">
            <a:spAutoFit/>
          </a:bodyPr>
          <a:lstStyle>
            <a:defPPr>
              <a:defRPr kern="1200" smtId="4294967295"/>
            </a:defPPr>
            <a:lvl1pPr defTabSz="4703763" eaLnBrk="0" hangingPunct="0">
              <a:defRPr sz="3000">
                <a:solidFill>
                  <a:schemeClr val="tx1"/>
                </a:solidFill>
                <a:latin typeface="Arial"/>
              </a:defRPr>
            </a:lvl1pPr>
            <a:lvl2pPr marL="742950" indent="-285750" defTabSz="4703763" eaLnBrk="0" hangingPunct="0">
              <a:defRPr sz="3000">
                <a:solidFill>
                  <a:schemeClr val="tx1"/>
                </a:solidFill>
                <a:latin typeface="Arial"/>
              </a:defRPr>
            </a:lvl2pPr>
            <a:lvl3pPr marL="1143000" indent="-228600" defTabSz="4703763" eaLnBrk="0" hangingPunct="0">
              <a:defRPr sz="3000">
                <a:solidFill>
                  <a:schemeClr val="tx1"/>
                </a:solidFill>
                <a:latin typeface="Arial"/>
              </a:defRPr>
            </a:lvl3pPr>
            <a:lvl4pPr marL="1600200" indent="-228600" defTabSz="4703763" eaLnBrk="0" hangingPunct="0">
              <a:defRPr sz="3000">
                <a:solidFill>
                  <a:schemeClr val="tx1"/>
                </a:solidFill>
                <a:latin typeface="Arial"/>
              </a:defRPr>
            </a:lvl4pPr>
            <a:lvl5pPr marL="2057400" indent="-228600" defTabSz="4703763" eaLnBrk="0" hangingPunct="0">
              <a:defRPr sz="3000">
                <a:solidFill>
                  <a:schemeClr val="tx1"/>
                </a:solidFill>
                <a:latin typeface="Arial"/>
              </a:defRPr>
            </a:lvl5pPr>
            <a:lvl6pPr marL="2514600" indent="-228600" defTabSz="4703763" eaLnBrk="0" fontAlgn="base" hangingPunct="0">
              <a:spcBef>
                <a:spcPct val="0"/>
              </a:spcBef>
              <a:spcAft>
                <a:spcPct val="0"/>
              </a:spcAft>
              <a:defRPr sz="3000">
                <a:solidFill>
                  <a:schemeClr val="tx1"/>
                </a:solidFill>
                <a:latin typeface="Arial"/>
              </a:defRPr>
            </a:lvl6pPr>
            <a:lvl7pPr marL="2971800" indent="-228600" defTabSz="4703763" eaLnBrk="0" fontAlgn="base" hangingPunct="0">
              <a:spcBef>
                <a:spcPct val="0"/>
              </a:spcBef>
              <a:spcAft>
                <a:spcPct val="0"/>
              </a:spcAft>
              <a:defRPr sz="3000">
                <a:solidFill>
                  <a:schemeClr val="tx1"/>
                </a:solidFill>
                <a:latin typeface="Arial"/>
              </a:defRPr>
            </a:lvl7pPr>
            <a:lvl8pPr marL="3429000" indent="-228600" defTabSz="4703763" eaLnBrk="0" fontAlgn="base" hangingPunct="0">
              <a:spcBef>
                <a:spcPct val="0"/>
              </a:spcBef>
              <a:spcAft>
                <a:spcPct val="0"/>
              </a:spcAft>
              <a:defRPr sz="3000">
                <a:solidFill>
                  <a:schemeClr val="tx1"/>
                </a:solidFill>
                <a:latin typeface="Arial"/>
              </a:defRPr>
            </a:lvl8pPr>
            <a:lvl9pPr marL="3886200" indent="-228600" defTabSz="4703763" eaLnBrk="0" fontAlgn="base" hangingPunct="0">
              <a:spcBef>
                <a:spcPct val="0"/>
              </a:spcBef>
              <a:spcAft>
                <a:spcPct val="0"/>
              </a:spcAft>
              <a:defRPr sz="3000">
                <a:solidFill>
                  <a:schemeClr val="tx1"/>
                </a:solidFill>
                <a:latin typeface="Arial"/>
              </a:defRPr>
            </a:lvl9pPr>
          </a:lstStyle>
          <a:p>
            <a:pPr eaLnBrk="1" hangingPunct="1">
              <a:spcBef>
                <a:spcPct val="50000"/>
              </a:spcBef>
            </a:pPr>
            <a:r>
              <a:rPr lang="en-US" sz="4000" dirty="0">
                <a:latin typeface="Gill Sans"/>
              </a:rPr>
              <a:t>Due to the dramatic increase of the population within Travis County, wildfire mitigation has been a key focus for the city of Austin. Flame Consulting teamed up with the Austin Fire Department - Wildfire Division and Steven </a:t>
            </a:r>
            <a:r>
              <a:rPr lang="en-US" sz="4000" dirty="0" err="1">
                <a:latin typeface="Gill Sans"/>
              </a:rPr>
              <a:t>Casebeer</a:t>
            </a:r>
            <a:r>
              <a:rPr lang="en-US" sz="4000" dirty="0">
                <a:latin typeface="Gill Sans"/>
              </a:rPr>
              <a:t>, Geographic Information Systems (GIS) Analyst, to identify areas within the Wildland Urban Interface (WUI) that are at risk to wildfires and locating the nearest refuge facilities to those affected.</a:t>
            </a:r>
            <a:endParaRPr lang="en-US" sz="4200" i="1" dirty="0">
              <a:latin typeface="Gill Sans" pitchFamily="34" charset="0"/>
            </a:endParaRPr>
          </a:p>
        </p:txBody>
      </p:sp>
      <p:sp>
        <p:nvSpPr>
          <p:cNvPr id="2064" name="Text Box 404"/>
          <p:cNvSpPr txBox="1">
            <a:spLocks noChangeArrowheads="1"/>
          </p:cNvSpPr>
          <p:nvPr/>
        </p:nvSpPr>
        <p:spPr bwMode="auto">
          <a:xfrm>
            <a:off x="-605554" y="13180459"/>
            <a:ext cx="10741053" cy="1313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1450" tIns="85725" rIns="171450" bIns="85725">
            <a:spAutoFit/>
          </a:bodyPr>
          <a:lstStyle>
            <a:defPPr>
              <a:defRPr kern="1200" smtId="4294967295"/>
            </a:defPPr>
            <a:lvl1pPr defTabSz="4703763" eaLnBrk="0" hangingPunct="0">
              <a:defRPr sz="3000">
                <a:solidFill>
                  <a:schemeClr val="tx1"/>
                </a:solidFill>
                <a:latin typeface="Arial"/>
              </a:defRPr>
            </a:lvl1pPr>
            <a:lvl2pPr marL="1271588" indent="-414338" defTabSz="4703763" eaLnBrk="0" hangingPunct="0">
              <a:defRPr sz="3000">
                <a:solidFill>
                  <a:schemeClr val="tx1"/>
                </a:solidFill>
                <a:latin typeface="Arial"/>
              </a:defRPr>
            </a:lvl2pPr>
            <a:lvl3pPr marL="1143000" indent="-228600" defTabSz="4703763" eaLnBrk="0" hangingPunct="0">
              <a:defRPr sz="3000">
                <a:solidFill>
                  <a:schemeClr val="tx1"/>
                </a:solidFill>
                <a:latin typeface="Arial"/>
              </a:defRPr>
            </a:lvl3pPr>
            <a:lvl4pPr marL="1600200" indent="-228600" defTabSz="4703763" eaLnBrk="0" hangingPunct="0">
              <a:defRPr sz="3000">
                <a:solidFill>
                  <a:schemeClr val="tx1"/>
                </a:solidFill>
                <a:latin typeface="Arial"/>
              </a:defRPr>
            </a:lvl4pPr>
            <a:lvl5pPr marL="2057400" indent="-228600" defTabSz="4703763" eaLnBrk="0" hangingPunct="0">
              <a:defRPr sz="3000">
                <a:solidFill>
                  <a:schemeClr val="tx1"/>
                </a:solidFill>
                <a:latin typeface="Arial"/>
              </a:defRPr>
            </a:lvl5pPr>
            <a:lvl6pPr marL="2514600" indent="-228600" defTabSz="4703763" eaLnBrk="0" fontAlgn="base" hangingPunct="0">
              <a:spcBef>
                <a:spcPct val="0"/>
              </a:spcBef>
              <a:spcAft>
                <a:spcPct val="0"/>
              </a:spcAft>
              <a:defRPr sz="3000">
                <a:solidFill>
                  <a:schemeClr val="tx1"/>
                </a:solidFill>
                <a:latin typeface="Arial"/>
              </a:defRPr>
            </a:lvl6pPr>
            <a:lvl7pPr marL="2971800" indent="-228600" defTabSz="4703763" eaLnBrk="0" fontAlgn="base" hangingPunct="0">
              <a:spcBef>
                <a:spcPct val="0"/>
              </a:spcBef>
              <a:spcAft>
                <a:spcPct val="0"/>
              </a:spcAft>
              <a:defRPr sz="3000">
                <a:solidFill>
                  <a:schemeClr val="tx1"/>
                </a:solidFill>
                <a:latin typeface="Arial"/>
              </a:defRPr>
            </a:lvl7pPr>
            <a:lvl8pPr marL="3429000" indent="-228600" defTabSz="4703763" eaLnBrk="0" fontAlgn="base" hangingPunct="0">
              <a:spcBef>
                <a:spcPct val="0"/>
              </a:spcBef>
              <a:spcAft>
                <a:spcPct val="0"/>
              </a:spcAft>
              <a:defRPr sz="3000">
                <a:solidFill>
                  <a:schemeClr val="tx1"/>
                </a:solidFill>
                <a:latin typeface="Arial"/>
              </a:defRPr>
            </a:lvl8pPr>
            <a:lvl9pPr marL="3886200" indent="-228600" defTabSz="4703763" eaLnBrk="0" fontAlgn="base" hangingPunct="0">
              <a:spcBef>
                <a:spcPct val="0"/>
              </a:spcBef>
              <a:spcAft>
                <a:spcPct val="0"/>
              </a:spcAft>
              <a:defRPr sz="3000">
                <a:solidFill>
                  <a:schemeClr val="tx1"/>
                </a:solidFill>
                <a:latin typeface="Arial"/>
              </a:defRPr>
            </a:lvl9pPr>
          </a:lstStyle>
          <a:p>
            <a:pPr eaLnBrk="1" hangingPunct="1">
              <a:spcBef>
                <a:spcPct val="50000"/>
              </a:spcBef>
            </a:pPr>
            <a:r>
              <a:rPr lang="en-US" sz="4400" dirty="0"/>
              <a:t>  </a:t>
            </a:r>
            <a:endParaRPr lang="en-US" sz="4200" i="1" dirty="0">
              <a:latin typeface="Gill Sans" pitchFamily="34" charset="0"/>
            </a:endParaRPr>
          </a:p>
          <a:p>
            <a:pPr marL="857250" lvl="1" indent="0" eaLnBrk="1" hangingPunct="1">
              <a:spcBef>
                <a:spcPts val="0"/>
              </a:spcBef>
            </a:pPr>
            <a:r>
              <a:rPr lang="en-US" sz="4200" dirty="0">
                <a:latin typeface="Gill Sans" pitchFamily="34" charset="0"/>
              </a:rPr>
              <a:t>We’ve identified the following:</a:t>
            </a:r>
          </a:p>
          <a:p>
            <a:pPr marL="1428750" lvl="1" indent="-571500" eaLnBrk="1" hangingPunct="1">
              <a:spcBef>
                <a:spcPts val="0"/>
              </a:spcBef>
              <a:buFont typeface="Arial" panose="020B0604020202020204" pitchFamily="34" charset="0"/>
              <a:buChar char="•"/>
            </a:pPr>
            <a:r>
              <a:rPr lang="en-US" sz="4200" b="1" dirty="0">
                <a:latin typeface="Gill Sans" pitchFamily="34" charset="0"/>
              </a:rPr>
              <a:t>Road Classes </a:t>
            </a:r>
            <a:r>
              <a:rPr lang="en-US" sz="4200" b="1" i="1" dirty="0">
                <a:latin typeface="Gill Sans" pitchFamily="34" charset="0"/>
              </a:rPr>
              <a:t>– </a:t>
            </a:r>
            <a:r>
              <a:rPr lang="en-US" sz="4200" dirty="0">
                <a:latin typeface="Gill Sans" pitchFamily="34" charset="0"/>
              </a:rPr>
              <a:t>outside research to find standard road classes and corresponding road widths</a:t>
            </a:r>
            <a:endParaRPr lang="en-US" sz="4200" b="1" i="1" dirty="0">
              <a:latin typeface="Gill Sans" pitchFamily="34" charset="0"/>
            </a:endParaRPr>
          </a:p>
          <a:p>
            <a:pPr marL="1428750" lvl="1" indent="-571500" eaLnBrk="1" hangingPunct="1">
              <a:spcBef>
                <a:spcPts val="0"/>
              </a:spcBef>
              <a:buFont typeface="Arial" panose="020B0604020202020204" pitchFamily="34" charset="0"/>
              <a:buChar char="•"/>
            </a:pPr>
            <a:r>
              <a:rPr lang="en-US" sz="4200" b="1" i="1" dirty="0">
                <a:latin typeface="Gill Sans" pitchFamily="34" charset="0"/>
              </a:rPr>
              <a:t>Pinch Points </a:t>
            </a:r>
            <a:r>
              <a:rPr lang="en-US" sz="4200" i="1" dirty="0">
                <a:latin typeface="Gill Sans" pitchFamily="34" charset="0"/>
              </a:rPr>
              <a:t>– segments of road in which the adjacent vegetation hazard flame lengths meet or exceed half of the width of the road</a:t>
            </a:r>
          </a:p>
          <a:p>
            <a:pPr marL="1428750" lvl="1" indent="-571500" eaLnBrk="1" hangingPunct="1">
              <a:spcBef>
                <a:spcPts val="0"/>
              </a:spcBef>
              <a:buFont typeface="Arial" panose="020B0604020202020204" pitchFamily="34" charset="0"/>
              <a:buChar char="•"/>
            </a:pPr>
            <a:r>
              <a:rPr lang="en-US" sz="4200" b="1" i="1" dirty="0">
                <a:latin typeface="Gill Sans" pitchFamily="34" charset="0"/>
              </a:rPr>
              <a:t>At-Risk Communities </a:t>
            </a:r>
            <a:r>
              <a:rPr lang="en-US" sz="4200" i="1" dirty="0">
                <a:latin typeface="Gill Sans" pitchFamily="34" charset="0"/>
              </a:rPr>
              <a:t>– a neighborhood containing 30 or more homes with a single access point uninhibited by a pinch point</a:t>
            </a:r>
          </a:p>
          <a:p>
            <a:pPr marL="1428750" lvl="1" indent="-571500" eaLnBrk="1" hangingPunct="1">
              <a:spcBef>
                <a:spcPts val="0"/>
              </a:spcBef>
              <a:buFont typeface="Arial" panose="020B0604020202020204" pitchFamily="34" charset="0"/>
              <a:buChar char="•"/>
            </a:pPr>
            <a:r>
              <a:rPr lang="en-US" sz="4200" b="1" i="1" dirty="0">
                <a:latin typeface="Gill Sans" pitchFamily="34" charset="0"/>
              </a:rPr>
              <a:t>Refuge Service Areas </a:t>
            </a:r>
            <a:r>
              <a:rPr lang="en-US" sz="4200" i="1" dirty="0">
                <a:latin typeface="Gill Sans" pitchFamily="34" charset="0"/>
              </a:rPr>
              <a:t>– area demonstrating the closest refuge facility to the at-risk communities</a:t>
            </a:r>
          </a:p>
          <a:p>
            <a:pPr marL="1428750" lvl="1" indent="-571500" eaLnBrk="1" hangingPunct="1">
              <a:spcBef>
                <a:spcPts val="0"/>
              </a:spcBef>
              <a:buFont typeface="Arial" panose="020B0604020202020204" pitchFamily="34" charset="0"/>
              <a:buChar char="•"/>
            </a:pPr>
            <a:r>
              <a:rPr lang="en-US" sz="4200" b="1" i="1" dirty="0">
                <a:latin typeface="Gill Sans" pitchFamily="34" charset="0"/>
              </a:rPr>
              <a:t>Vulnerable Facilities – </a:t>
            </a:r>
            <a:r>
              <a:rPr lang="en-US" sz="4200" i="1" dirty="0">
                <a:latin typeface="Gill Sans" pitchFamily="34" charset="0"/>
              </a:rPr>
              <a:t>day cares and assisted living center in the WUI</a:t>
            </a:r>
          </a:p>
          <a:p>
            <a:pPr marL="1428750" lvl="1" indent="-571500" eaLnBrk="1" hangingPunct="1">
              <a:spcBef>
                <a:spcPts val="0"/>
              </a:spcBef>
              <a:buFont typeface="Arial" panose="020B0604020202020204" pitchFamily="34" charset="0"/>
              <a:buChar char="•"/>
            </a:pPr>
            <a:endParaRPr lang="en-US" sz="4200" i="1" dirty="0">
              <a:latin typeface="Gill Sans" pitchFamily="34" charset="0"/>
            </a:endParaRPr>
          </a:p>
          <a:p>
            <a:pPr marL="1428750" lvl="1" indent="-571500" eaLnBrk="1" hangingPunct="1">
              <a:spcBef>
                <a:spcPts val="0"/>
              </a:spcBef>
              <a:buFont typeface="Arial" panose="020B0604020202020204" pitchFamily="34" charset="0"/>
              <a:buChar char="•"/>
            </a:pPr>
            <a:endParaRPr lang="en-US" sz="4200" i="1" dirty="0">
              <a:latin typeface="Gill Sans" pitchFamily="34" charset="0"/>
            </a:endParaRPr>
          </a:p>
        </p:txBody>
      </p:sp>
      <p:sp>
        <p:nvSpPr>
          <p:cNvPr id="2068" name="Text Box 408"/>
          <p:cNvSpPr txBox="1">
            <a:spLocks noChangeArrowheads="1"/>
          </p:cNvSpPr>
          <p:nvPr/>
        </p:nvSpPr>
        <p:spPr bwMode="auto">
          <a:xfrm>
            <a:off x="11875562" y="5617680"/>
            <a:ext cx="11995357" cy="494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lstStyle>
            <a:defPPr>
              <a:defRPr kern="1200" smtId="4294967295"/>
            </a:defPPr>
            <a:lvl1pPr defTabSz="4703763" eaLnBrk="0" hangingPunct="0">
              <a:defRPr sz="3000">
                <a:solidFill>
                  <a:schemeClr val="tx1"/>
                </a:solidFill>
                <a:latin typeface="Arial"/>
              </a:defRPr>
            </a:lvl1pPr>
            <a:lvl2pPr marL="742950" indent="-285750" defTabSz="4703763" eaLnBrk="0" hangingPunct="0">
              <a:defRPr sz="3000">
                <a:solidFill>
                  <a:schemeClr val="tx1"/>
                </a:solidFill>
                <a:latin typeface="Arial"/>
              </a:defRPr>
            </a:lvl2pPr>
            <a:lvl3pPr marL="1143000" indent="-228600" defTabSz="4703763" eaLnBrk="0" hangingPunct="0">
              <a:defRPr sz="3000">
                <a:solidFill>
                  <a:schemeClr val="tx1"/>
                </a:solidFill>
                <a:latin typeface="Arial"/>
              </a:defRPr>
            </a:lvl3pPr>
            <a:lvl4pPr marL="1600200" indent="-228600" defTabSz="4703763" eaLnBrk="0" hangingPunct="0">
              <a:defRPr sz="3000">
                <a:solidFill>
                  <a:schemeClr val="tx1"/>
                </a:solidFill>
                <a:latin typeface="Arial"/>
              </a:defRPr>
            </a:lvl4pPr>
            <a:lvl5pPr marL="2057400" indent="-228600" defTabSz="4703763" eaLnBrk="0" hangingPunct="0">
              <a:defRPr sz="3000">
                <a:solidFill>
                  <a:schemeClr val="tx1"/>
                </a:solidFill>
                <a:latin typeface="Arial"/>
              </a:defRPr>
            </a:lvl5pPr>
            <a:lvl6pPr marL="2514600" indent="-228600" defTabSz="4703763" eaLnBrk="0" fontAlgn="base" hangingPunct="0">
              <a:spcBef>
                <a:spcPct val="0"/>
              </a:spcBef>
              <a:spcAft>
                <a:spcPct val="0"/>
              </a:spcAft>
              <a:defRPr sz="3000">
                <a:solidFill>
                  <a:schemeClr val="tx1"/>
                </a:solidFill>
                <a:latin typeface="Arial"/>
              </a:defRPr>
            </a:lvl6pPr>
            <a:lvl7pPr marL="2971800" indent="-228600" defTabSz="4703763" eaLnBrk="0" fontAlgn="base" hangingPunct="0">
              <a:spcBef>
                <a:spcPct val="0"/>
              </a:spcBef>
              <a:spcAft>
                <a:spcPct val="0"/>
              </a:spcAft>
              <a:defRPr sz="3000">
                <a:solidFill>
                  <a:schemeClr val="tx1"/>
                </a:solidFill>
                <a:latin typeface="Arial"/>
              </a:defRPr>
            </a:lvl7pPr>
            <a:lvl8pPr marL="3429000" indent="-228600" defTabSz="4703763" eaLnBrk="0" fontAlgn="base" hangingPunct="0">
              <a:spcBef>
                <a:spcPct val="0"/>
              </a:spcBef>
              <a:spcAft>
                <a:spcPct val="0"/>
              </a:spcAft>
              <a:defRPr sz="3000">
                <a:solidFill>
                  <a:schemeClr val="tx1"/>
                </a:solidFill>
                <a:latin typeface="Arial"/>
              </a:defRPr>
            </a:lvl8pPr>
            <a:lvl9pPr marL="3886200" indent="-228600" defTabSz="4703763" eaLnBrk="0" fontAlgn="base" hangingPunct="0">
              <a:spcBef>
                <a:spcPct val="0"/>
              </a:spcBef>
              <a:spcAft>
                <a:spcPct val="0"/>
              </a:spcAft>
              <a:defRPr sz="3000">
                <a:solidFill>
                  <a:schemeClr val="tx1"/>
                </a:solidFill>
                <a:latin typeface="Arial"/>
              </a:defRPr>
            </a:lvl9pPr>
          </a:lstStyle>
          <a:p>
            <a:pPr eaLnBrk="1" hangingPunct="1">
              <a:spcBef>
                <a:spcPct val="50000"/>
              </a:spcBef>
            </a:pPr>
            <a:r>
              <a:rPr lang="en-US" sz="4000" dirty="0">
                <a:latin typeface="Gill Sans"/>
              </a:rPr>
              <a:t>We will focus our analysis of wildfire pinch points and at-risk communities solely in the Travis County WUI, where manmade environments intermingle with the natural environment. Some additional analysis is done within the Travis County boundary including the whole City of Austin boundary, such as the pinch points and the evacuation routes.</a:t>
            </a:r>
            <a:endParaRPr lang="en-US" sz="4000" i="1" dirty="0">
              <a:latin typeface="Gill Sans"/>
            </a:endParaRPr>
          </a:p>
        </p:txBody>
      </p:sp>
      <p:sp>
        <p:nvSpPr>
          <p:cNvPr id="2075" name="AutoShape 466"/>
          <p:cNvSpPr>
            <a:spLocks noChangeAspect="1" noChangeArrowheads="1" noTextEdit="1"/>
          </p:cNvSpPr>
          <p:nvPr/>
        </p:nvSpPr>
        <p:spPr bwMode="auto">
          <a:xfrm>
            <a:off x="17176750" y="23391812"/>
            <a:ext cx="3530600"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kern="1200" smtId="4294967295"/>
            </a:defPPr>
          </a:lstStyle>
          <a:p>
            <a:endParaRPr lang="en-US"/>
          </a:p>
        </p:txBody>
      </p:sp>
      <p:sp>
        <p:nvSpPr>
          <p:cNvPr id="2078" name="Text Box 510"/>
          <p:cNvSpPr txBox="1">
            <a:spLocks noChangeArrowheads="1"/>
          </p:cNvSpPr>
          <p:nvPr/>
        </p:nvSpPr>
        <p:spPr bwMode="auto">
          <a:xfrm>
            <a:off x="22536355" y="12245139"/>
            <a:ext cx="9394457" cy="4401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kern="1200" smtId="4294967295"/>
            </a:defPPr>
            <a:lvl1pPr defTabSz="4703763" eaLnBrk="0" hangingPunct="0">
              <a:defRPr sz="3000">
                <a:solidFill>
                  <a:schemeClr val="tx1"/>
                </a:solidFill>
                <a:latin typeface="Arial"/>
              </a:defRPr>
            </a:lvl1pPr>
            <a:lvl2pPr marL="742950" indent="-285750" defTabSz="4703763" eaLnBrk="0" hangingPunct="0">
              <a:defRPr sz="3000">
                <a:solidFill>
                  <a:schemeClr val="tx1"/>
                </a:solidFill>
                <a:latin typeface="Arial"/>
              </a:defRPr>
            </a:lvl2pPr>
            <a:lvl3pPr marL="1143000" indent="-228600" defTabSz="4703763" eaLnBrk="0" hangingPunct="0">
              <a:defRPr sz="3000">
                <a:solidFill>
                  <a:schemeClr val="tx1"/>
                </a:solidFill>
                <a:latin typeface="Arial"/>
              </a:defRPr>
            </a:lvl3pPr>
            <a:lvl4pPr marL="1600200" indent="-228600" defTabSz="4703763" eaLnBrk="0" hangingPunct="0">
              <a:defRPr sz="3000">
                <a:solidFill>
                  <a:schemeClr val="tx1"/>
                </a:solidFill>
                <a:latin typeface="Arial"/>
              </a:defRPr>
            </a:lvl4pPr>
            <a:lvl5pPr marL="2057400" indent="-228600" defTabSz="4703763" eaLnBrk="0" hangingPunct="0">
              <a:defRPr sz="3000">
                <a:solidFill>
                  <a:schemeClr val="tx1"/>
                </a:solidFill>
                <a:latin typeface="Arial"/>
              </a:defRPr>
            </a:lvl5pPr>
            <a:lvl6pPr marL="2514600" indent="-228600" defTabSz="4703763" eaLnBrk="0" fontAlgn="base" hangingPunct="0">
              <a:spcBef>
                <a:spcPct val="0"/>
              </a:spcBef>
              <a:spcAft>
                <a:spcPct val="0"/>
              </a:spcAft>
              <a:defRPr sz="3000">
                <a:solidFill>
                  <a:schemeClr val="tx1"/>
                </a:solidFill>
                <a:latin typeface="Arial"/>
              </a:defRPr>
            </a:lvl6pPr>
            <a:lvl7pPr marL="2971800" indent="-228600" defTabSz="4703763" eaLnBrk="0" fontAlgn="base" hangingPunct="0">
              <a:spcBef>
                <a:spcPct val="0"/>
              </a:spcBef>
              <a:spcAft>
                <a:spcPct val="0"/>
              </a:spcAft>
              <a:defRPr sz="3000">
                <a:solidFill>
                  <a:schemeClr val="tx1"/>
                </a:solidFill>
                <a:latin typeface="Arial"/>
              </a:defRPr>
            </a:lvl7pPr>
            <a:lvl8pPr marL="3429000" indent="-228600" defTabSz="4703763" eaLnBrk="0" fontAlgn="base" hangingPunct="0">
              <a:spcBef>
                <a:spcPct val="0"/>
              </a:spcBef>
              <a:spcAft>
                <a:spcPct val="0"/>
              </a:spcAft>
              <a:defRPr sz="3000">
                <a:solidFill>
                  <a:schemeClr val="tx1"/>
                </a:solidFill>
                <a:latin typeface="Arial"/>
              </a:defRPr>
            </a:lvl8pPr>
            <a:lvl9pPr marL="3886200" indent="-228600" defTabSz="4703763" eaLnBrk="0" fontAlgn="base" hangingPunct="0">
              <a:spcBef>
                <a:spcPct val="0"/>
              </a:spcBef>
              <a:spcAft>
                <a:spcPct val="0"/>
              </a:spcAft>
              <a:defRPr sz="3000">
                <a:solidFill>
                  <a:schemeClr val="tx1"/>
                </a:solidFill>
                <a:latin typeface="Arial"/>
              </a:defRPr>
            </a:lvl9pPr>
          </a:lstStyle>
          <a:p>
            <a:pPr eaLnBrk="1" hangingPunct="1"/>
            <a:r>
              <a:rPr lang="en-US" sz="4000" dirty="0">
                <a:latin typeface="Gill Sans"/>
              </a:rPr>
              <a:t>We identified eight road classes that are different from the road classes described in the shapefile we got from the City of Austin Open Data Portal, so we have included the original class number and the new class number along with the width of the road in this table for clarification.</a:t>
            </a:r>
            <a:endParaRPr lang="en-US" sz="4000" i="1" dirty="0">
              <a:latin typeface="Gill Sans"/>
            </a:endParaRPr>
          </a:p>
        </p:txBody>
      </p:sp>
      <p:sp>
        <p:nvSpPr>
          <p:cNvPr id="2080" name="Text Box 764"/>
          <p:cNvSpPr txBox="1">
            <a:spLocks noChangeArrowheads="1"/>
          </p:cNvSpPr>
          <p:nvPr/>
        </p:nvSpPr>
        <p:spPr bwMode="auto">
          <a:xfrm>
            <a:off x="33690955" y="26310977"/>
            <a:ext cx="9753600" cy="571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450" tIns="85725" rIns="171450" bIns="85725">
            <a:spAutoFit/>
          </a:bodyPr>
          <a:lstStyle>
            <a:defPPr>
              <a:defRPr kern="1200" smtId="4294967295"/>
            </a:defPPr>
            <a:lvl1pPr marL="342900" indent="-342900" defTabSz="4703763" eaLnBrk="0" hangingPunct="0">
              <a:defRPr sz="3000">
                <a:solidFill>
                  <a:schemeClr val="tx1"/>
                </a:solidFill>
                <a:latin typeface="Arial"/>
              </a:defRPr>
            </a:lvl1pPr>
            <a:lvl2pPr marL="742950" indent="-285750" defTabSz="4703763" eaLnBrk="0" hangingPunct="0">
              <a:defRPr sz="3000">
                <a:solidFill>
                  <a:schemeClr val="tx1"/>
                </a:solidFill>
                <a:latin typeface="Arial"/>
              </a:defRPr>
            </a:lvl2pPr>
            <a:lvl3pPr marL="1143000" indent="-228600" defTabSz="4703763" eaLnBrk="0" hangingPunct="0">
              <a:defRPr sz="3000">
                <a:solidFill>
                  <a:schemeClr val="tx1"/>
                </a:solidFill>
                <a:latin typeface="Arial"/>
              </a:defRPr>
            </a:lvl3pPr>
            <a:lvl4pPr marL="1600200" indent="-228600" defTabSz="4703763" eaLnBrk="0" hangingPunct="0">
              <a:defRPr sz="3000">
                <a:solidFill>
                  <a:schemeClr val="tx1"/>
                </a:solidFill>
                <a:latin typeface="Arial"/>
              </a:defRPr>
            </a:lvl4pPr>
            <a:lvl5pPr marL="2057400" indent="-228600" defTabSz="4703763" eaLnBrk="0" hangingPunct="0">
              <a:defRPr sz="3000">
                <a:solidFill>
                  <a:schemeClr val="tx1"/>
                </a:solidFill>
                <a:latin typeface="Arial"/>
              </a:defRPr>
            </a:lvl5pPr>
            <a:lvl6pPr marL="2514600" indent="-228600" defTabSz="4703763" eaLnBrk="0" fontAlgn="base" hangingPunct="0">
              <a:spcBef>
                <a:spcPct val="0"/>
              </a:spcBef>
              <a:spcAft>
                <a:spcPct val="0"/>
              </a:spcAft>
              <a:defRPr sz="3000">
                <a:solidFill>
                  <a:schemeClr val="tx1"/>
                </a:solidFill>
                <a:latin typeface="Arial"/>
              </a:defRPr>
            </a:lvl6pPr>
            <a:lvl7pPr marL="2971800" indent="-228600" defTabSz="4703763" eaLnBrk="0" fontAlgn="base" hangingPunct="0">
              <a:spcBef>
                <a:spcPct val="0"/>
              </a:spcBef>
              <a:spcAft>
                <a:spcPct val="0"/>
              </a:spcAft>
              <a:defRPr sz="3000">
                <a:solidFill>
                  <a:schemeClr val="tx1"/>
                </a:solidFill>
                <a:latin typeface="Arial"/>
              </a:defRPr>
            </a:lvl7pPr>
            <a:lvl8pPr marL="3429000" indent="-228600" defTabSz="4703763" eaLnBrk="0" fontAlgn="base" hangingPunct="0">
              <a:spcBef>
                <a:spcPct val="0"/>
              </a:spcBef>
              <a:spcAft>
                <a:spcPct val="0"/>
              </a:spcAft>
              <a:defRPr sz="3000">
                <a:solidFill>
                  <a:schemeClr val="tx1"/>
                </a:solidFill>
                <a:latin typeface="Arial"/>
              </a:defRPr>
            </a:lvl8pPr>
            <a:lvl9pPr marL="3886200" indent="-228600" defTabSz="4703763" eaLnBrk="0" fontAlgn="base" hangingPunct="0">
              <a:spcBef>
                <a:spcPct val="0"/>
              </a:spcBef>
              <a:spcAft>
                <a:spcPct val="0"/>
              </a:spcAft>
              <a:defRPr sz="3000">
                <a:solidFill>
                  <a:schemeClr val="tx1"/>
                </a:solidFill>
                <a:latin typeface="Arial"/>
              </a:defRPr>
            </a:lvl9pPr>
          </a:lstStyle>
          <a:p>
            <a:pPr marL="571500" indent="-571500">
              <a:buFont typeface="Arial" panose="020B0604020202020204" pitchFamily="34" charset="0"/>
              <a:buChar char="•"/>
            </a:pPr>
            <a:r>
              <a:rPr lang="en-US" sz="4000" dirty="0">
                <a:latin typeface="Gill Sans"/>
              </a:rPr>
              <a:t>City of Pflugerville. 2010. </a:t>
            </a:r>
            <a:r>
              <a:rPr lang="en-US" sz="4000" i="1" dirty="0">
                <a:latin typeface="Gill Sans"/>
              </a:rPr>
              <a:t>Pflugerville 2030 Comprehensive Master Plan</a:t>
            </a:r>
            <a:r>
              <a:rPr lang="en-US" sz="4000" dirty="0">
                <a:latin typeface="Gill Sans"/>
              </a:rPr>
              <a:t>. Design Workshop Inc.  </a:t>
            </a:r>
          </a:p>
          <a:p>
            <a:pPr marL="571500" indent="-571500">
              <a:buFont typeface="Arial" panose="020B0604020202020204" pitchFamily="34" charset="0"/>
              <a:buChar char="•"/>
            </a:pPr>
            <a:r>
              <a:rPr lang="en-US" sz="4000" dirty="0">
                <a:latin typeface="Gill Sans"/>
              </a:rPr>
              <a:t>Pierce, C. R. 2018..</a:t>
            </a:r>
          </a:p>
          <a:p>
            <a:pPr marL="571500" indent="-571500">
              <a:buFont typeface="Arial" panose="020B0604020202020204" pitchFamily="34" charset="0"/>
              <a:buChar char="•"/>
            </a:pPr>
            <a:endParaRPr lang="en-US" sz="4000" dirty="0">
              <a:latin typeface="Gill Sans"/>
            </a:endParaRPr>
          </a:p>
          <a:p>
            <a:r>
              <a:rPr lang="en-US" sz="4000" dirty="0">
                <a:latin typeface="Gill Sans" pitchFamily="34" charset="0"/>
              </a:rPr>
              <a:t>Flame Consulting would like to thank Austin Fire Department – Wildfire Division for their assistance with and the opportunity for this project.</a:t>
            </a:r>
          </a:p>
        </p:txBody>
      </p:sp>
      <p:pic>
        <p:nvPicPr>
          <p:cNvPr id="1030" name="Picture 6" descr="https://lh6.googleusercontent.com/tv9jXMeT52__oR9Xu_q0rFHgFFoTGLQJPbna0tm7alqmKHKTCwvFYYIphNqlAzVGunECeSFOtiW7NKHUafz4pUIOJnWybhMX1n0xZemAeu41xo_LwnUZSS30rUAyLEH7cQ5vHV7E">
            <a:extLst>
              <a:ext uri="{FF2B5EF4-FFF2-40B4-BE49-F238E27FC236}">
                <a16:creationId xmlns:a16="http://schemas.microsoft.com/office/drawing/2014/main" id="{1CE896DC-EFA8-45A6-A46A-45E1D5D34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7012" y="11965247"/>
            <a:ext cx="9039033" cy="48274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CDFC681-87A5-4BAE-817B-41E7C5A35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84311" y="25540356"/>
            <a:ext cx="10970563" cy="7223451"/>
          </a:xfrm>
          <a:prstGeom prst="rect">
            <a:avLst/>
          </a:prstGeom>
          <a:ln>
            <a:solidFill>
              <a:schemeClr val="tx1"/>
            </a:solidFill>
          </a:ln>
        </p:spPr>
      </p:pic>
      <p:pic>
        <p:nvPicPr>
          <p:cNvPr id="11" name="Picture 10">
            <a:extLst>
              <a:ext uri="{FF2B5EF4-FFF2-40B4-BE49-F238E27FC236}">
                <a16:creationId xmlns:a16="http://schemas.microsoft.com/office/drawing/2014/main" id="{585D5A1F-D220-4630-BF22-13E4DB502E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00" y="1399890"/>
            <a:ext cx="1928882" cy="2321197"/>
          </a:xfrm>
          <a:prstGeom prst="rect">
            <a:avLst/>
          </a:prstGeom>
        </p:spPr>
      </p:pic>
      <p:pic>
        <p:nvPicPr>
          <p:cNvPr id="13" name="Picture 12">
            <a:extLst>
              <a:ext uri="{FF2B5EF4-FFF2-40B4-BE49-F238E27FC236}">
                <a16:creationId xmlns:a16="http://schemas.microsoft.com/office/drawing/2014/main" id="{563F53BC-7509-4FC2-9962-81E654EEC5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19359" y="1722437"/>
            <a:ext cx="5229668" cy="210661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04DCA522-CB91-4343-8D77-7195FBE5725F}"/>
              </a:ext>
            </a:extLst>
          </p:cNvPr>
          <p:cNvSpPr txBox="1"/>
          <p:nvPr/>
        </p:nvSpPr>
        <p:spPr>
          <a:xfrm>
            <a:off x="350079" y="26695951"/>
            <a:ext cx="9878740" cy="5632311"/>
          </a:xfrm>
          <a:prstGeom prst="rect">
            <a:avLst/>
          </a:prstGeom>
          <a:noFill/>
        </p:spPr>
        <p:txBody>
          <a:bodyPr wrap="square" rtlCol="0">
            <a:spAutoFit/>
          </a:bodyPr>
          <a:lstStyle/>
          <a:p>
            <a:r>
              <a:rPr lang="en-US" sz="4000" dirty="0">
                <a:latin typeface="Gill Sans"/>
              </a:rPr>
              <a:t>We collected most of our data from the Austin Fire Department - Wildfire Division (WUI, Vegetation Hazard, Verified Emergency Shelters) while we also collected our roads and structures data from the City of Austin. The rest of our data (pinch points, at-risk communities, refuge service areas, and vulnerable locations) were derived by us, Flame Consulting.</a:t>
            </a:r>
          </a:p>
        </p:txBody>
      </p:sp>
      <p:pic>
        <p:nvPicPr>
          <p:cNvPr id="5" name="Picture 4">
            <a:extLst>
              <a:ext uri="{FF2B5EF4-FFF2-40B4-BE49-F238E27FC236}">
                <a16:creationId xmlns:a16="http://schemas.microsoft.com/office/drawing/2014/main" id="{BFD59DE2-255D-4F3F-86FF-95C03005AC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6642" y="25533730"/>
            <a:ext cx="11067154" cy="7223451"/>
          </a:xfrm>
          <a:prstGeom prst="rect">
            <a:avLst/>
          </a:prstGeom>
          <a:ln>
            <a:solidFill>
              <a:schemeClr val="tx1"/>
            </a:solidFill>
          </a:ln>
        </p:spPr>
      </p:pic>
      <p:pic>
        <p:nvPicPr>
          <p:cNvPr id="7" name="Picture 6">
            <a:extLst>
              <a:ext uri="{FF2B5EF4-FFF2-40B4-BE49-F238E27FC236}">
                <a16:creationId xmlns:a16="http://schemas.microsoft.com/office/drawing/2014/main" id="{BEE37B8B-976F-476B-8B91-96E06FCE04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4643" y="17109517"/>
            <a:ext cx="11009153" cy="8178633"/>
          </a:xfrm>
          <a:prstGeom prst="rect">
            <a:avLst/>
          </a:prstGeom>
          <a:ln>
            <a:solidFill>
              <a:schemeClr val="tx1"/>
            </a:solidFill>
          </a:ln>
        </p:spPr>
      </p:pic>
      <p:pic>
        <p:nvPicPr>
          <p:cNvPr id="27" name="Picture 26" descr="https://lh5.googleusercontent.com/_T-VcBnhF_agFPpqORafrdqY-u0sCWS8DJyWqySh51OHyRHR5n4FIjDSwGh1f2_uvUrlar-ULtKxC0MiAhLPv5GjDuo5MTi1PuS9B6S-Ll7Gnvno_6y8G-IX9SDRk-ySKhKt8ftc">
            <a:extLst>
              <a:ext uri="{FF2B5EF4-FFF2-40B4-BE49-F238E27FC236}">
                <a16:creationId xmlns:a16="http://schemas.microsoft.com/office/drawing/2014/main" id="{42522885-47B3-4194-B846-3042A2EC2B4A}"/>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2147867" y="17109517"/>
            <a:ext cx="10970563" cy="8178633"/>
          </a:xfrm>
          <a:prstGeom prst="rect">
            <a:avLst/>
          </a:prstGeom>
          <a:noFill/>
          <a:ln>
            <a:solidFill>
              <a:sysClr val="windowText" lastClr="000000"/>
            </a:solidFill>
          </a:ln>
        </p:spPr>
      </p:pic>
      <p:sp>
        <p:nvSpPr>
          <p:cNvPr id="8" name="TextBox 7">
            <a:extLst>
              <a:ext uri="{FF2B5EF4-FFF2-40B4-BE49-F238E27FC236}">
                <a16:creationId xmlns:a16="http://schemas.microsoft.com/office/drawing/2014/main" id="{D976EF54-4C93-4870-BB09-4A7F8D9D29F1}"/>
              </a:ext>
            </a:extLst>
          </p:cNvPr>
          <p:cNvSpPr txBox="1"/>
          <p:nvPr/>
        </p:nvSpPr>
        <p:spPr>
          <a:xfrm>
            <a:off x="33732696" y="15501356"/>
            <a:ext cx="10066429" cy="8556188"/>
          </a:xfrm>
          <a:prstGeom prst="rect">
            <a:avLst/>
          </a:prstGeom>
          <a:noFill/>
        </p:spPr>
        <p:txBody>
          <a:bodyPr wrap="square" rtlCol="0">
            <a:spAutoFit/>
          </a:bodyPr>
          <a:lstStyle/>
          <a:p>
            <a:r>
              <a:rPr lang="en-US" sz="4000" dirty="0">
                <a:latin typeface="Gill Sans"/>
              </a:rPr>
              <a:t>This project was successful in identifying all of our major datasets. We enjoyed having the opportunity to work on this project because it allowed us to put our prior GIS knowledge to the test and apply it as individuals and as a team to a real-world situation. We believe this project will be useful in our future endeavors on how to apply what we know to real-world situations as well as how to work on a team. After completing this project, we are confident we provided our client with groundwork to someday aid them in the future of wildfire evacuation analysis. </a:t>
            </a:r>
          </a:p>
          <a:p>
            <a:endParaRPr lang="en-US" dirty="0"/>
          </a:p>
        </p:txBody>
      </p:sp>
      <p:sp>
        <p:nvSpPr>
          <p:cNvPr id="9" name="Rectangle 8">
            <a:extLst>
              <a:ext uri="{FF2B5EF4-FFF2-40B4-BE49-F238E27FC236}">
                <a16:creationId xmlns:a16="http://schemas.microsoft.com/office/drawing/2014/main" id="{9B221648-AE2D-4471-99E9-DC4FA1A5C4A5}"/>
              </a:ext>
            </a:extLst>
          </p:cNvPr>
          <p:cNvSpPr/>
          <p:nvPr/>
        </p:nvSpPr>
        <p:spPr bwMode="auto">
          <a:xfrm>
            <a:off x="33388537" y="4409065"/>
            <a:ext cx="10358437" cy="1028700"/>
          </a:xfrm>
          <a:prstGeom prst="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0" dirty="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D4C6D413-1298-4406-B125-6D3B9B404C81}"/>
              </a:ext>
            </a:extLst>
          </p:cNvPr>
          <p:cNvSpPr txBox="1"/>
          <p:nvPr/>
        </p:nvSpPr>
        <p:spPr>
          <a:xfrm>
            <a:off x="35398706" y="4409065"/>
            <a:ext cx="5638800" cy="969496"/>
          </a:xfrm>
          <a:prstGeom prst="rect">
            <a:avLst/>
          </a:prstGeom>
          <a:noFill/>
        </p:spPr>
        <p:txBody>
          <a:bodyPr wrap="square" rtlCol="0">
            <a:spAutoFit/>
          </a:bodyPr>
          <a:lstStyle/>
          <a:p>
            <a:pPr algn="ctr"/>
            <a:r>
              <a:rPr lang="en-US" sz="5700" b="1" dirty="0">
                <a:solidFill>
                  <a:schemeClr val="bg1"/>
                </a:solidFill>
                <a:latin typeface="Gill Sans"/>
              </a:rPr>
              <a:t>Discussion</a:t>
            </a:r>
          </a:p>
        </p:txBody>
      </p:sp>
      <p:pic>
        <p:nvPicPr>
          <p:cNvPr id="1026" name="Picture 2" descr="https://lh6.googleusercontent.com/kErO5SALMEYIQQYePBIWhH1q8dT1RZbqe29KW3UyUBPiTyktfMxPqGPsT2E4r1-1LiyudXKIqMRnVzm4mak0VMAvfVacH5QY9_7XuPD26NIhIKKg6eF7R_X48wYeubKWPAh8gFPy">
            <a:extLst>
              <a:ext uri="{FF2B5EF4-FFF2-40B4-BE49-F238E27FC236}">
                <a16:creationId xmlns:a16="http://schemas.microsoft.com/office/drawing/2014/main" id="{9D0C40B0-AB37-4FF6-81CD-7A59CCCB22E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81628" y="5507209"/>
            <a:ext cx="7649184" cy="48952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46C4EB4-95A7-413D-8BFD-22F55B1B278A}"/>
              </a:ext>
            </a:extLst>
          </p:cNvPr>
          <p:cNvSpPr txBox="1"/>
          <p:nvPr/>
        </p:nvSpPr>
        <p:spPr>
          <a:xfrm>
            <a:off x="33696253" y="5870086"/>
            <a:ext cx="9753600" cy="6863417"/>
          </a:xfrm>
          <a:prstGeom prst="rect">
            <a:avLst/>
          </a:prstGeom>
          <a:noFill/>
        </p:spPr>
        <p:txBody>
          <a:bodyPr wrap="square" rtlCol="0">
            <a:spAutoFit/>
          </a:bodyPr>
          <a:lstStyle/>
          <a:p>
            <a:pPr marL="571500" indent="-571500">
              <a:buFont typeface="Arial" panose="020B0604020202020204" pitchFamily="34" charset="0"/>
              <a:buChar char="•"/>
            </a:pPr>
            <a:r>
              <a:rPr lang="en-US" sz="4000" dirty="0">
                <a:latin typeface="Gill Sans"/>
              </a:rPr>
              <a:t>There are a total of 10,925 pinch points that add up to a total of 7.886742 miles of pinch points. We have found that the vast majority of these pinch points are derived from the sixth road class, which is neighborhood streets and has a width of 28 ft. They account for 9,862 of the pinch points and 7.726301 miles.</a:t>
            </a:r>
          </a:p>
          <a:p>
            <a:pPr marL="571500" indent="-571500">
              <a:buFont typeface="Arial" panose="020B0604020202020204" pitchFamily="34" charset="0"/>
              <a:buChar char="•"/>
            </a:pPr>
            <a:r>
              <a:rPr lang="en-US" sz="4000" dirty="0">
                <a:latin typeface="Gill Sans"/>
              </a:rPr>
              <a:t>We identified 45 childcare facilities and 24 assisted living facilities for the vulnerable facilities.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498</Words>
  <Application>Microsoft Office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Gill Sans</vt:lpstr>
      <vt:lpstr>Default Design</vt:lpstr>
      <vt:lpstr>PowerPoint Presentation</vt:lpstr>
    </vt:vector>
  </TitlesOfParts>
  <Manager/>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Johnson, Bradley D</cp:lastModifiedBy>
  <cp:revision>63</cp:revision>
  <dcterms:modified xsi:type="dcterms:W3CDTF">2018-04-25T18:56:58Z</dcterms:modified>
  <cp:category>science research poster</cp:category>
</cp:coreProperties>
</file>