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T Sans Narrow" panose="020B0604020202020204" charset="0"/>
      <p:regular r:id="rId20"/>
      <p:bold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A8580-17F9-4915-B5B0-454E131E7431}">
  <a:tblStyle styleId="{5BEA8580-17F9-4915-B5B0-454E131E74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Flame Consulting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Wildfire Evacuation Analysis in the Travis County WUI</a:t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004075" y="4704000"/>
            <a:ext cx="7136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Bradley Johnson, Jade Gonzaba, Catherine Hodde-Pierce, Corinne Kimper, &amp; Dereion Toussaint</a:t>
            </a:r>
            <a:endParaRPr sz="1200"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r="53748"/>
          <a:stretch/>
        </p:blipFill>
        <p:spPr>
          <a:xfrm>
            <a:off x="1429850" y="1474450"/>
            <a:ext cx="843300" cy="1334400"/>
          </a:xfrm>
          <a:prstGeom prst="corner">
            <a:avLst>
              <a:gd name="adj1" fmla="val 62723"/>
              <a:gd name="adj2" fmla="val 8186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Refuge Service Areas Methods</a:t>
            </a: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256475"/>
            <a:ext cx="8520600" cy="3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Network Analysis</a:t>
            </a:r>
            <a:endParaRPr sz="1200" b="1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roads shapefile from the City of Austin</a:t>
            </a:r>
            <a:endParaRPr sz="12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Refuge Service Areas</a:t>
            </a:r>
            <a:endParaRPr sz="1200" b="1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Obtained service areas from the AFD</a:t>
            </a:r>
            <a:endParaRPr sz="1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At- Risk Neighborhoods</a:t>
            </a:r>
            <a:endParaRPr sz="1200" b="1"/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Neighborhoods that have 30 homes or more, </a:t>
            </a:r>
            <a:endParaRPr sz="1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with few exit/ entrance points</a:t>
            </a:r>
            <a:endParaRPr sz="120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Closest Facility tool</a:t>
            </a:r>
            <a:endParaRPr sz="1400" b="1"/>
          </a:p>
          <a:p>
            <a:pPr marL="457200" lvl="0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Identifies the quickest route from the incident to nearest facility</a:t>
            </a:r>
            <a:endParaRPr sz="1400"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selected the refuge service areas as the facilities</a:t>
            </a:r>
            <a:endParaRPr sz="1400"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Located the incidents which is the exit/ entrance roads from the at- risk neighborhoods </a:t>
            </a:r>
            <a:endParaRPr sz="1400"/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Solved the network which resulted in the quickest route from the neighborhoods to the service areas</a:t>
            </a:r>
            <a:endParaRPr sz="140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713" y="1355025"/>
            <a:ext cx="43910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311700" y="137300"/>
            <a:ext cx="85206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Refuge Service Areas</a:t>
            </a: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175" y="776000"/>
            <a:ext cx="6569323" cy="425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94175" y="178050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</a:rPr>
              <a:t>At-Risk Communities: Exit Points</a:t>
            </a:r>
            <a:endParaRPr sz="3000" b="1">
              <a:solidFill>
                <a:schemeClr val="accent1"/>
              </a:solidFill>
            </a:endParaRP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275" y="693900"/>
            <a:ext cx="6742689" cy="436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29375" y="60350"/>
            <a:ext cx="82047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</a:rPr>
              <a:t>Routes from Exit Points to Refuge Facilities</a:t>
            </a:r>
            <a:endParaRPr sz="3600" b="1">
              <a:solidFill>
                <a:schemeClr val="accent1"/>
              </a:solidFill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75" y="788125"/>
            <a:ext cx="6854551" cy="423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Vulnerable Locations Methods</a:t>
            </a: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Identifying suburbs/surrounding areas within the WUI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Putting WUI on ArcMap and projecting it with Travis County Map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Classifying what a vulnerable location is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“Child-care Facility” and “Assisted Living Facility”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 vulnerable locations in surrounding areas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Google Maps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Records of findings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Word document listed with “childcare facilities in the WUI” &amp; “Assisted Living Facilities within the WUI” with their addresses.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Point plotting of exact location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Network Analysis tool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7317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Vulnerable Locations Results</a:t>
            </a: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200" y="932988"/>
            <a:ext cx="4805864" cy="371362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13785" y="1354138"/>
            <a:ext cx="3405300" cy="3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24 Assisted Living facilities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45 Child-care facilities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Higher facility volumes in more highly populated areas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Facilities among the major road networks within that area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113000" cy="3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Project was successful, Flame Consulting was able to find the pinch points within the WUI and the Travis County Corridor. </a:t>
            </a:r>
            <a:endParaRPr sz="1600"/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Successful in identifying at risk neighborhoods/refuge areas.</a:t>
            </a:r>
            <a:endParaRPr sz="1600"/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project will set the groundwork for Austin Fire Department’s future evacuation plans. </a:t>
            </a:r>
            <a:endParaRPr sz="1600"/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project allowed us to put our prior GIS knowledge to the test to be able to create the final result. </a:t>
            </a:r>
            <a:endParaRPr sz="16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r="53748"/>
          <a:stretch/>
        </p:blipFill>
        <p:spPr>
          <a:xfrm>
            <a:off x="7748525" y="3113375"/>
            <a:ext cx="843300" cy="1334400"/>
          </a:xfrm>
          <a:prstGeom prst="corner">
            <a:avLst>
              <a:gd name="adj1" fmla="val 62723"/>
              <a:gd name="adj2" fmla="val 81863"/>
            </a:avLst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45900" y="563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113" y="1507975"/>
            <a:ext cx="4223775" cy="300360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328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054125"/>
            <a:ext cx="4257900" cy="3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Introduction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Classes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Pinch Points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At-Risk Communities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Refuge Service Areas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Vulnerable Facilities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Conclusion</a:t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725" y="841625"/>
            <a:ext cx="3403125" cy="340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13925"/>
            <a:ext cx="3362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of central Texas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will provide: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Pinch points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At-risk neighborhoods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Refuge areas for each neighborhood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Vulnerable locations (daycares &amp; assisted living facilities) 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300" y="1000025"/>
            <a:ext cx="4800999" cy="33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0250" y="143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92" name="Shape 92"/>
          <p:cNvGraphicFramePr/>
          <p:nvPr/>
        </p:nvGraphicFramePr>
        <p:xfrm>
          <a:off x="1160400" y="360900"/>
          <a:ext cx="3613500" cy="4421700"/>
        </p:xfrm>
        <a:graphic>
          <a:graphicData uri="http://schemas.openxmlformats.org/drawingml/2006/table">
            <a:tbl>
              <a:tblPr>
                <a:noFill/>
                <a:tableStyleId>{5BEA8580-17F9-4915-B5B0-454E131E7431}</a:tableStyleId>
              </a:tblPr>
              <a:tblGrid>
                <a:gridCol w="7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4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Entity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Attributes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Spatial Object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Status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WUI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Polygon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AFD - Wildfire Division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Roads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full_stree, road_class 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City of Austin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Vegetation Hazard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Raster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AFD - Wildfire Division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Verified Emergency Shelter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Name, Address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AFD - Wildfire Division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Travis plus COA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Polygon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AFD - Wildfire Division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Near Counties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Polygon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AFD - Wildfire Division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3" name="Shape 93"/>
          <p:cNvGraphicFramePr/>
          <p:nvPr/>
        </p:nvGraphicFramePr>
        <p:xfrm>
          <a:off x="4906200" y="865375"/>
          <a:ext cx="3855025" cy="3352800"/>
        </p:xfrm>
        <a:graphic>
          <a:graphicData uri="http://schemas.openxmlformats.org/drawingml/2006/table">
            <a:tbl>
              <a:tblPr>
                <a:noFill/>
                <a:tableStyleId>{5BEA8580-17F9-4915-B5B0-454E131E7431}</a:tableStyleId>
              </a:tblPr>
              <a:tblGrid>
                <a:gridCol w="7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7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Structures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FEATURE, Shape_Area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Polygon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City of Austin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6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Pinch Points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Width, road_class,  ClassName, Shape_Length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 Consulting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At-Risk Neighborhoods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Polygon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 Consulting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Refuge Service Areas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 Consulting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Assisted Living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Name, Address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 Consulting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Childcare Facilities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Name, Address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Available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Flame Consulting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 Classes</a:t>
            </a: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945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Road widths were obtained from city Master Plans</a:t>
            </a:r>
            <a:endParaRPr sz="1400"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Each road layer was examined and classes assessed for type</a:t>
            </a:r>
            <a:endParaRPr sz="1400"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Classes were combined as needed, and eight total classes were created</a:t>
            </a:r>
            <a:endParaRPr sz="1400"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Each type was assigned a width based off of city averages or common widths (in the case of highways)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00" y="1304825"/>
            <a:ext cx="4581601" cy="244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Pinch Points Methods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248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Reclassification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Extraction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Raster to Vector Conversion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Intersection</a:t>
            </a:r>
            <a:endParaRPr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Clip</a:t>
            </a:r>
            <a:endParaRPr/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Merge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1409"/>
          <a:stretch/>
        </p:blipFill>
        <p:spPr>
          <a:xfrm>
            <a:off x="4194675" y="1047651"/>
            <a:ext cx="4389800" cy="36155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Pinch Points Results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0650" y="1152425"/>
            <a:ext cx="3669600" cy="3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10,925 pinch points for a total length of 7.89 miles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class 1 has no pinch points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class 6 (neighborhood streets) has 9,862 pinch points for a total length of 7.73 miles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 attention needs to be paid to road class 6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425" y="610150"/>
            <a:ext cx="5230924" cy="3923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At-Risk Communities Methods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Define neighborhood boundaries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Buffer + manual inspection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Filter out neighborhoods containing under 30 homes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Join house points to polygons, select by attributes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 ingress/egress points of each neighborhood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Intersect street segments with polygons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 where ingress/egress points are blocked by pinch points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Intersect ingress/egress points with pinch points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Find neighborhoods with only one usable exit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One exit total, or one exit which isn’t blocked by pinch points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At-Risk Communities Results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631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select neighborhoods displayed to the right contain: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least 30 homes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one usable egress/ingress point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multiple egress/ingress points that are rendered unusable by pinch points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Blocked exits can pose a major threat.</a:t>
            </a: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0975" y="1070025"/>
            <a:ext cx="4650014" cy="359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On-screen Show (16:9)</PresentationFormat>
  <Paragraphs>174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PT Sans Narrow</vt:lpstr>
      <vt:lpstr>Times New Roman</vt:lpstr>
      <vt:lpstr>Open Sans</vt:lpstr>
      <vt:lpstr>Arial</vt:lpstr>
      <vt:lpstr>Tropic</vt:lpstr>
      <vt:lpstr>Flame Consulting</vt:lpstr>
      <vt:lpstr>Outline</vt:lpstr>
      <vt:lpstr>Introduction</vt:lpstr>
      <vt:lpstr>Data</vt:lpstr>
      <vt:lpstr>Road Classes</vt:lpstr>
      <vt:lpstr>Pinch Points Methods</vt:lpstr>
      <vt:lpstr>Pinch Points Results</vt:lpstr>
      <vt:lpstr>At-Risk Communities Methods</vt:lpstr>
      <vt:lpstr>At-Risk Communities Results</vt:lpstr>
      <vt:lpstr>Refuge Service Areas Methods</vt:lpstr>
      <vt:lpstr>Refuge Service Areas</vt:lpstr>
      <vt:lpstr>PowerPoint Presentation</vt:lpstr>
      <vt:lpstr>PowerPoint Presentation</vt:lpstr>
      <vt:lpstr>Vulnerable Locations Methods</vt:lpstr>
      <vt:lpstr>Vulnerable Locations Results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Flame Consulting</dc:title>
  <dc:creator>Johnson, Bradley D</dc:creator>
  <cp:lastModifiedBy>Johnson, Bradley D</cp:lastModifiedBy>
  <cp:revision>1</cp:revision>
  <dcterms:modified xsi:type="dcterms:W3CDTF">2018-04-25T17:22:10Z</dcterms:modified>
</cp:coreProperties>
</file>