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5"/>
  </p:notesMasterIdLst>
  <p:handoutMasterIdLst>
    <p:handoutMasterId r:id="rId6"/>
  </p:handoutMasterIdLst>
  <p:sldIdLst>
    <p:sldId id="258" r:id="rId4"/>
  </p:sldIdLst>
  <p:sldSz cx="43891200" cy="32918400"/>
  <p:notesSz cx="6858000" cy="9144000"/>
  <p:defaultTextStyle>
    <a:defPPr>
      <a:defRPr lang="en-US"/>
    </a:defPPr>
    <a:lvl1pPr algn="l" defTabSz="2193925"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1pPr>
    <a:lvl2pPr marL="2193925" indent="-1736725" algn="l" defTabSz="2193925"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2pPr>
    <a:lvl3pPr marL="4387850" indent="-3473450" algn="l" defTabSz="2193925"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3pPr>
    <a:lvl4pPr marL="6583363" indent="-5211763" algn="l" defTabSz="2193925"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4pPr>
    <a:lvl5pPr marL="8777288" indent="-6948488" algn="l" defTabSz="2193925" rtl="0" eaLnBrk="0" fontAlgn="base" hangingPunct="0">
      <a:spcBef>
        <a:spcPct val="0"/>
      </a:spcBef>
      <a:spcAft>
        <a:spcPct val="0"/>
      </a:spcAft>
      <a:defRPr sz="8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8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B4985A"/>
    <a:srgbClr val="501214"/>
    <a:srgbClr val="501215"/>
    <a:srgbClr val="5771A1"/>
    <a:srgbClr val="DE6225"/>
    <a:srgbClr val="0527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1748"/>
    <p:restoredTop sz="94260"/>
  </p:normalViewPr>
  <p:slideViewPr>
    <p:cSldViewPr snapToObjects="1">
      <p:cViewPr varScale="1">
        <p:scale>
          <a:sx n="24" d="100"/>
          <a:sy n="24" d="100"/>
        </p:scale>
        <p:origin x="2034" y="84"/>
      </p:cViewPr>
      <p:guideLst>
        <p:guide orient="horz" pos="10368"/>
        <p:guide pos="13824"/>
      </p:guideLst>
    </p:cSldViewPr>
  </p:slid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E52B5E-9182-456D-AC3C-D43B7BAF1B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C627E5F1-2735-482E-838D-991A99CCFE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B2ED8413-195D-1D4A-AC07-CBCF47CC56D1}" type="datetimeFigureOut">
              <a:rPr lang="en-US"/>
              <a:pPr>
                <a:defRPr/>
              </a:pPr>
              <a:t>4/25/2018</a:t>
            </a:fld>
            <a:endParaRPr lang="en-US"/>
          </a:p>
        </p:txBody>
      </p:sp>
      <p:sp>
        <p:nvSpPr>
          <p:cNvPr id="4" name="Footer Placeholder 3">
            <a:extLst>
              <a:ext uri="{FF2B5EF4-FFF2-40B4-BE49-F238E27FC236}">
                <a16:creationId xmlns:a16="http://schemas.microsoft.com/office/drawing/2014/main" id="{BEDD8884-1D45-4FB9-B342-984A2B5066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49E4BC8-6EFE-4C63-926D-39E5C4F3B7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ea typeface="ＭＳ Ｐゴシック" charset="-128"/>
              </a:defRPr>
            </a:lvl1pPr>
          </a:lstStyle>
          <a:p>
            <a:pPr>
              <a:defRPr/>
            </a:pPr>
            <a:fld id="{2A3F4F9D-ABC1-43B6-AE75-9A576C196A0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BD41AE-7A87-48AA-84A0-542E5816B333}"/>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F91C131F-19A7-4E9D-9619-3374799E9F9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BACAE0A2-C4F0-48B1-81E2-B9ED2D3F3740}" type="datetime1">
              <a:rPr lang="en-US" altLang="en-US"/>
              <a:pPr>
                <a:defRPr/>
              </a:pPr>
              <a:t>4/25/2018</a:t>
            </a:fld>
            <a:endParaRPr lang="en-US" altLang="en-US"/>
          </a:p>
        </p:txBody>
      </p:sp>
      <p:sp>
        <p:nvSpPr>
          <p:cNvPr id="4" name="Slide Image Placeholder 3">
            <a:extLst>
              <a:ext uri="{FF2B5EF4-FFF2-40B4-BE49-F238E27FC236}">
                <a16:creationId xmlns:a16="http://schemas.microsoft.com/office/drawing/2014/main" id="{AB5D8B59-A3C5-4E82-87F9-37A342C3997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5F59DF77-4D83-4716-851B-62C9D7F0F02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C5D6500-977D-4BAE-882D-5776EAA51A2D}"/>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2E13B650-57F0-483B-8D7A-8E172692974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D99F0A1F-7C88-40AA-94E3-8B735657FA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E798EFE-F2C5-4B46-A269-4A7FC0683D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206C5462-1178-4E13-B907-63C8621818A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buFont typeface="Arial" charset="0"/>
              <a:buNone/>
              <a:defRPr/>
            </a:pPr>
            <a:r>
              <a:rPr lang="en-US" altLang="en-US" b="1" dirty="0">
                <a:ea typeface="ＭＳ Ｐゴシック" charset="-128"/>
              </a:rPr>
              <a:t>Study area </a:t>
            </a:r>
          </a:p>
          <a:p>
            <a:pPr marL="171450" indent="-171450" eaLnBrk="1" hangingPunct="1">
              <a:spcBef>
                <a:spcPct val="0"/>
              </a:spcBef>
              <a:buFont typeface="Arial" charset="0"/>
              <a:buChar char="•"/>
              <a:defRPr/>
            </a:pPr>
            <a:r>
              <a:rPr lang="en-US" altLang="en-US">
                <a:ea typeface="ＭＳ Ｐゴシック" charset="-128"/>
              </a:rPr>
              <a:t>counties</a:t>
            </a:r>
            <a:endParaRPr lang="en-US" altLang="en-US" dirty="0">
              <a:ea typeface="ＭＳ Ｐゴシック" charset="-128"/>
            </a:endParaRPr>
          </a:p>
        </p:txBody>
      </p:sp>
      <p:sp>
        <p:nvSpPr>
          <p:cNvPr id="15363" name="Slide Number Placeholder 3">
            <a:extLst>
              <a:ext uri="{FF2B5EF4-FFF2-40B4-BE49-F238E27FC236}">
                <a16:creationId xmlns:a16="http://schemas.microsoft.com/office/drawing/2014/main" id="{DFE50696-E910-4A12-9CB9-E0BD3278E7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219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219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219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219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3E4F4BE-A8CC-40D4-8286-2042905C334D}" type="slidenum">
              <a:rPr lang="en-US" altLang="en-US" smtClean="0"/>
              <a:pPr>
                <a:spcBef>
                  <a:spcPct val="0"/>
                </a:spcBef>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vert="horz"/>
          <a:lstStyle/>
          <a:p>
            <a:r>
              <a:rPr lang="en-US"/>
              <a:t>Click to edit Master title style</a:t>
            </a:r>
          </a:p>
        </p:txBody>
      </p:sp>
      <p:sp>
        <p:nvSpPr>
          <p:cNvPr id="6" name="Content Placeholder 5"/>
          <p:cNvSpPr>
            <a:spLocks noGrp="1"/>
          </p:cNvSpPr>
          <p:nvPr>
            <p:ph sz="quarter" idx="10"/>
          </p:nvPr>
        </p:nvSpPr>
        <p:spPr>
          <a:xfrm>
            <a:off x="0" y="0"/>
            <a:ext cx="43891200" cy="329184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p:cNvSpPr>
            <a:spLocks noGrp="1"/>
          </p:cNvSpPr>
          <p:nvPr>
            <p:ph sz="quarter" idx="11"/>
          </p:nvPr>
        </p:nvSpPr>
        <p:spPr>
          <a:xfrm>
            <a:off x="0" y="0"/>
            <a:ext cx="43891200" cy="332994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880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193925" y="7680325"/>
            <a:ext cx="39503350" cy="21724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633C3-2B2D-4214-80A0-74F929974E48}"/>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1F6502DF-B58B-4509-98EC-DF4700668EA7}" type="datetime1">
              <a:rPr lang="en-US" altLang="en-US"/>
              <a:pPr>
                <a:defRPr/>
              </a:pPr>
              <a:t>4/25/2018</a:t>
            </a:fld>
            <a:endParaRPr lang="en-US" altLang="en-US"/>
          </a:p>
        </p:txBody>
      </p:sp>
      <p:sp>
        <p:nvSpPr>
          <p:cNvPr id="5" name="Footer Placeholder 4">
            <a:extLst>
              <a:ext uri="{FF2B5EF4-FFF2-40B4-BE49-F238E27FC236}">
                <a16:creationId xmlns:a16="http://schemas.microsoft.com/office/drawing/2014/main" id="{A87149CC-EBEA-4FD3-9A51-6FA1ECF23D8E}"/>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2B9972A-EC0E-4A6A-8EE6-BF7D819EFF9E}"/>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7F8F0423-A5D9-4A93-A529-D45C3BACC7EE}" type="slidenum">
              <a:rPr lang="en-US" altLang="en-US"/>
              <a:pPr>
                <a:defRPr/>
              </a:pPr>
              <a:t>‹#›</a:t>
            </a:fld>
            <a:endParaRPr lang="en-US" altLang="en-US"/>
          </a:p>
        </p:txBody>
      </p:sp>
    </p:spTree>
    <p:extLst>
      <p:ext uri="{BB962C8B-B14F-4D97-AF65-F5344CB8AC3E}">
        <p14:creationId xmlns:p14="http://schemas.microsoft.com/office/powerpoint/2010/main" val="159008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530843" y="6324600"/>
            <a:ext cx="141480542" cy="1348206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FDC9A-36F6-40E2-8F25-02427AFA9452}"/>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00FC7C36-F84E-4D6E-8170-0656B19D612F}" type="datetime1">
              <a:rPr lang="en-US" altLang="en-US"/>
              <a:pPr>
                <a:defRPr/>
              </a:pPr>
              <a:t>4/25/2018</a:t>
            </a:fld>
            <a:endParaRPr lang="en-US" altLang="en-US"/>
          </a:p>
        </p:txBody>
      </p:sp>
      <p:sp>
        <p:nvSpPr>
          <p:cNvPr id="5" name="Footer Placeholder 4">
            <a:extLst>
              <a:ext uri="{FF2B5EF4-FFF2-40B4-BE49-F238E27FC236}">
                <a16:creationId xmlns:a16="http://schemas.microsoft.com/office/drawing/2014/main" id="{E20F5D59-C5B1-4322-B752-563E622726F5}"/>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4EC3F5E-6C7B-48C3-B032-FDB729C0E6AE}"/>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FEFEC25F-0759-4852-ACCB-99B58D030BC3}" type="slidenum">
              <a:rPr lang="en-US" altLang="en-US"/>
              <a:pPr>
                <a:defRPr/>
              </a:pPr>
              <a:t>‹#›</a:t>
            </a:fld>
            <a:endParaRPr lang="en-US" altLang="en-US"/>
          </a:p>
        </p:txBody>
      </p:sp>
    </p:spTree>
    <p:extLst>
      <p:ext uri="{BB962C8B-B14F-4D97-AF65-F5344CB8AC3E}">
        <p14:creationId xmlns:p14="http://schemas.microsoft.com/office/powerpoint/2010/main" val="1231122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193925" y="7680325"/>
            <a:ext cx="39503350" cy="21724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5AB88-DDD0-49AC-A45B-0DC9061CD43F}"/>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1A44B8CA-4C22-4C4E-B77A-D3685C0678EB}" type="datetime1">
              <a:rPr lang="en-US" altLang="en-US"/>
              <a:pPr>
                <a:defRPr/>
              </a:pPr>
              <a:t>4/25/2018</a:t>
            </a:fld>
            <a:endParaRPr lang="en-US" altLang="en-US"/>
          </a:p>
        </p:txBody>
      </p:sp>
      <p:sp>
        <p:nvSpPr>
          <p:cNvPr id="5" name="Footer Placeholder 4">
            <a:extLst>
              <a:ext uri="{FF2B5EF4-FFF2-40B4-BE49-F238E27FC236}">
                <a16:creationId xmlns:a16="http://schemas.microsoft.com/office/drawing/2014/main" id="{6492F888-F0F7-49E0-8767-EFD7C83F1DBA}"/>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5E9ECF1-7CEA-4154-8039-CFB5B2433DF4}"/>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9EDF9C62-6B6F-4D39-907E-D50EE099A1BE}" type="slidenum">
              <a:rPr lang="en-US" altLang="en-US"/>
              <a:pPr>
                <a:defRPr/>
              </a:pPr>
              <a:t>‹#›</a:t>
            </a:fld>
            <a:endParaRPr lang="en-US" altLang="en-US"/>
          </a:p>
        </p:txBody>
      </p:sp>
    </p:spTree>
    <p:extLst>
      <p:ext uri="{BB962C8B-B14F-4D97-AF65-F5344CB8AC3E}">
        <p14:creationId xmlns:p14="http://schemas.microsoft.com/office/powerpoint/2010/main" val="297257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a:prstGeom prst="rect">
            <a:avLst/>
          </a:prstGeo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a:prstGeom prst="rect">
            <a:avLst/>
          </a:prstGeo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77F0AD-FBBE-44C9-99FA-F24FEAD27928}"/>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A3B0AEA4-EF13-4D23-AAC7-DB5E861C5B3F}" type="datetime1">
              <a:rPr lang="en-US" altLang="en-US"/>
              <a:pPr>
                <a:defRPr/>
              </a:pPr>
              <a:t>4/25/2018</a:t>
            </a:fld>
            <a:endParaRPr lang="en-US" altLang="en-US"/>
          </a:p>
        </p:txBody>
      </p:sp>
      <p:sp>
        <p:nvSpPr>
          <p:cNvPr id="5" name="Footer Placeholder 4">
            <a:extLst>
              <a:ext uri="{FF2B5EF4-FFF2-40B4-BE49-F238E27FC236}">
                <a16:creationId xmlns:a16="http://schemas.microsoft.com/office/drawing/2014/main" id="{B384B96D-B491-4F9B-8C7F-32290A0722DD}"/>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F17D3A2-E464-4E24-9E79-ACB5356F210C}"/>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30327EE4-33E3-48EF-8950-C10A6690E524}" type="slidenum">
              <a:rPr lang="en-US" altLang="en-US"/>
              <a:pPr>
                <a:defRPr/>
              </a:pPr>
              <a:t>‹#›</a:t>
            </a:fld>
            <a:endParaRPr lang="en-US" altLang="en-US"/>
          </a:p>
        </p:txBody>
      </p:sp>
    </p:spTree>
    <p:extLst>
      <p:ext uri="{BB962C8B-B14F-4D97-AF65-F5344CB8AC3E}">
        <p14:creationId xmlns:p14="http://schemas.microsoft.com/office/powerpoint/2010/main" val="76646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00" y="0"/>
            <a:ext cx="39503350" cy="5486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530842" y="36865560"/>
            <a:ext cx="94442280" cy="104279702"/>
          </a:xfrm>
          <a:prstGeom prst="rect">
            <a:avLst/>
          </a:prstGeo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704642" y="36865560"/>
            <a:ext cx="94442280" cy="104279702"/>
          </a:xfrm>
          <a:prstGeom prst="rect">
            <a:avLst/>
          </a:prstGeo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FB2189D-0693-4578-8EAE-4902668BBB85}"/>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8E6E5243-E996-43E4-B2E6-AF183A5B1457}" type="datetime1">
              <a:rPr lang="en-US" altLang="en-US"/>
              <a:pPr>
                <a:defRPr/>
              </a:pPr>
              <a:t>4/25/2018</a:t>
            </a:fld>
            <a:endParaRPr lang="en-US" altLang="en-US"/>
          </a:p>
        </p:txBody>
      </p:sp>
      <p:sp>
        <p:nvSpPr>
          <p:cNvPr id="6" name="Footer Placeholder 4">
            <a:extLst>
              <a:ext uri="{FF2B5EF4-FFF2-40B4-BE49-F238E27FC236}">
                <a16:creationId xmlns:a16="http://schemas.microsoft.com/office/drawing/2014/main" id="{6FC7FE9A-C0B0-45A0-AE4C-941B266B114F}"/>
              </a:ext>
            </a:extLst>
          </p:cNvPr>
          <p:cNvSpPr>
            <a:spLocks noGrp="1"/>
          </p:cNvSpPr>
          <p:nvPr>
            <p:ph type="ftr" sz="quarter" idx="11"/>
          </p:nvPr>
        </p:nvSpPr>
        <p:spPr>
          <a:xfrm>
            <a:off x="-45948600" y="39014400"/>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9BB9E1A3-6A85-428C-AD89-071ACD3A8A28}"/>
              </a:ext>
            </a:extLst>
          </p:cNvPr>
          <p:cNvSpPr>
            <a:spLocks noGrp="1"/>
          </p:cNvSpPr>
          <p:nvPr>
            <p:ph type="sldNum" sz="quarter" idx="12"/>
          </p:nvPr>
        </p:nvSpPr>
        <p:spPr>
          <a:xfrm>
            <a:off x="-29489400" y="39014400"/>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1463318F-9AD8-4848-967B-B746B5E36DBF}" type="slidenum">
              <a:rPr lang="en-US" altLang="en-US"/>
              <a:pPr>
                <a:defRPr/>
              </a:pPr>
              <a:t>‹#›</a:t>
            </a:fld>
            <a:endParaRPr lang="en-US" altLang="en-US"/>
          </a:p>
        </p:txBody>
      </p:sp>
    </p:spTree>
    <p:extLst>
      <p:ext uri="{BB962C8B-B14F-4D97-AF65-F5344CB8AC3E}">
        <p14:creationId xmlns:p14="http://schemas.microsoft.com/office/powerpoint/2010/main" val="18307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a:prstGeom prst="rect">
            <a:avLst/>
          </a:prstGeo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a:prstGeom prst="rect">
            <a:avLst/>
          </a:prstGeo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a:prstGeom prst="rect">
            <a:avLst/>
          </a:prstGeo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a:prstGeom prst="rect">
            <a:avLst/>
          </a:prstGeo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1A8651F-D23C-4265-A74B-1D74538AD044}"/>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7FDD2A18-7C11-43A4-AE41-269A34ED42BD}" type="datetime1">
              <a:rPr lang="en-US" altLang="en-US"/>
              <a:pPr>
                <a:defRPr/>
              </a:pPr>
              <a:t>4/25/2018</a:t>
            </a:fld>
            <a:endParaRPr lang="en-US" altLang="en-US"/>
          </a:p>
        </p:txBody>
      </p:sp>
      <p:sp>
        <p:nvSpPr>
          <p:cNvPr id="8" name="Footer Placeholder 4">
            <a:extLst>
              <a:ext uri="{FF2B5EF4-FFF2-40B4-BE49-F238E27FC236}">
                <a16:creationId xmlns:a16="http://schemas.microsoft.com/office/drawing/2014/main" id="{30A3C029-9456-4F05-B97D-284AD05D8EC3}"/>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A62094AB-07C9-45C2-9044-B9D071F96C0B}"/>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70D43C65-F0E2-44B9-A21E-8646BF6C1C05}" type="slidenum">
              <a:rPr lang="en-US" altLang="en-US"/>
              <a:pPr>
                <a:defRPr/>
              </a:pPr>
              <a:t>‹#›</a:t>
            </a:fld>
            <a:endParaRPr lang="en-US" altLang="en-US"/>
          </a:p>
        </p:txBody>
      </p:sp>
    </p:spTree>
    <p:extLst>
      <p:ext uri="{BB962C8B-B14F-4D97-AF65-F5344CB8AC3E}">
        <p14:creationId xmlns:p14="http://schemas.microsoft.com/office/powerpoint/2010/main" val="54793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B1DC47E5-7858-418E-84D2-1B9708F0A828}"/>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1BC4C172-CEF4-48B7-AE79-920512D6F650}" type="datetime1">
              <a:rPr lang="en-US" altLang="en-US"/>
              <a:pPr>
                <a:defRPr/>
              </a:pPr>
              <a:t>4/25/2018</a:t>
            </a:fld>
            <a:endParaRPr lang="en-US" altLang="en-US"/>
          </a:p>
        </p:txBody>
      </p:sp>
      <p:sp>
        <p:nvSpPr>
          <p:cNvPr id="4" name="Footer Placeholder 4">
            <a:extLst>
              <a:ext uri="{FF2B5EF4-FFF2-40B4-BE49-F238E27FC236}">
                <a16:creationId xmlns:a16="http://schemas.microsoft.com/office/drawing/2014/main" id="{E2F284F6-6994-4302-BA04-57604C1E647A}"/>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197ABA9B-9845-476D-8824-B5A34A86B250}"/>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7E889BE1-0D07-41F3-ADAA-CE681C3283B6}" type="slidenum">
              <a:rPr lang="en-US" altLang="en-US"/>
              <a:pPr>
                <a:defRPr/>
              </a:pPr>
              <a:t>‹#›</a:t>
            </a:fld>
            <a:endParaRPr lang="en-US" altLang="en-US"/>
          </a:p>
        </p:txBody>
      </p:sp>
    </p:spTree>
    <p:extLst>
      <p:ext uri="{BB962C8B-B14F-4D97-AF65-F5344CB8AC3E}">
        <p14:creationId xmlns:p14="http://schemas.microsoft.com/office/powerpoint/2010/main" val="40477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29D02C5-7D54-425C-8F2B-9BE4E3277930}"/>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44D59245-C41F-4D31-9089-5E77654BD0EE}" type="datetime1">
              <a:rPr lang="en-US" altLang="en-US"/>
              <a:pPr>
                <a:defRPr/>
              </a:pPr>
              <a:t>4/25/2018</a:t>
            </a:fld>
            <a:endParaRPr lang="en-US" altLang="en-US"/>
          </a:p>
        </p:txBody>
      </p:sp>
      <p:sp>
        <p:nvSpPr>
          <p:cNvPr id="3" name="Footer Placeholder 4">
            <a:extLst>
              <a:ext uri="{FF2B5EF4-FFF2-40B4-BE49-F238E27FC236}">
                <a16:creationId xmlns:a16="http://schemas.microsoft.com/office/drawing/2014/main" id="{D7995310-856E-450B-9E1C-4FBE6E8DABE9}"/>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7CAEB30B-A38B-426D-AAB7-8F39C5EE854A}"/>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EABA20EF-71F1-4071-9B6C-64B5416C8321}" type="slidenum">
              <a:rPr lang="en-US" altLang="en-US"/>
              <a:pPr>
                <a:defRPr/>
              </a:pPr>
              <a:t>‹#›</a:t>
            </a:fld>
            <a:endParaRPr lang="en-US" altLang="en-US"/>
          </a:p>
        </p:txBody>
      </p:sp>
    </p:spTree>
    <p:extLst>
      <p:ext uri="{BB962C8B-B14F-4D97-AF65-F5344CB8AC3E}">
        <p14:creationId xmlns:p14="http://schemas.microsoft.com/office/powerpoint/2010/main" val="223434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a:prstGeom prst="rect">
            <a:avLst/>
          </a:prstGeo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a:prstGeom prst="rect">
            <a:avLst/>
          </a:prstGeo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a:prstGeom prst="rect">
            <a:avLst/>
          </a:prstGeo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3">
            <a:extLst>
              <a:ext uri="{FF2B5EF4-FFF2-40B4-BE49-F238E27FC236}">
                <a16:creationId xmlns:a16="http://schemas.microsoft.com/office/drawing/2014/main" id="{F776CC2C-E88A-4EB1-9847-4FC84D65F0E3}"/>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A8F308EC-497C-49B3-A10A-00394D7F266D}" type="datetime1">
              <a:rPr lang="en-US" altLang="en-US"/>
              <a:pPr>
                <a:defRPr/>
              </a:pPr>
              <a:t>4/25/2018</a:t>
            </a:fld>
            <a:endParaRPr lang="en-US" altLang="en-US"/>
          </a:p>
        </p:txBody>
      </p:sp>
      <p:sp>
        <p:nvSpPr>
          <p:cNvPr id="6" name="Footer Placeholder 4">
            <a:extLst>
              <a:ext uri="{FF2B5EF4-FFF2-40B4-BE49-F238E27FC236}">
                <a16:creationId xmlns:a16="http://schemas.microsoft.com/office/drawing/2014/main" id="{92449B19-4BFF-4E57-98C5-7BB64C8C0521}"/>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0E6E1355-B286-4878-938A-AA554679F504}"/>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FE6783DF-7371-4E03-9863-5C5AEDD8F54F}" type="slidenum">
              <a:rPr lang="en-US" altLang="en-US"/>
              <a:pPr>
                <a:defRPr/>
              </a:pPr>
              <a:t>‹#›</a:t>
            </a:fld>
            <a:endParaRPr lang="en-US" altLang="en-US"/>
          </a:p>
        </p:txBody>
      </p:sp>
    </p:spTree>
    <p:extLst>
      <p:ext uri="{BB962C8B-B14F-4D97-AF65-F5344CB8AC3E}">
        <p14:creationId xmlns:p14="http://schemas.microsoft.com/office/powerpoint/2010/main" val="2084249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a:prstGeom prst="rect">
            <a:avLst/>
          </a:prstGeo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a:prstGeom prst="rect">
            <a:avLst/>
          </a:prstGeom>
        </p:spPr>
        <p:txBody>
          <a:bodyPr rtlCol="0">
            <a:normAutofit/>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pPr lvl="0"/>
            <a:endParaRPr lang="en-US" noProof="0"/>
          </a:p>
        </p:txBody>
      </p:sp>
      <p:sp>
        <p:nvSpPr>
          <p:cNvPr id="4" name="Text Placeholder 3"/>
          <p:cNvSpPr>
            <a:spLocks noGrp="1"/>
          </p:cNvSpPr>
          <p:nvPr>
            <p:ph type="body" sz="half" idx="2"/>
          </p:nvPr>
        </p:nvSpPr>
        <p:spPr>
          <a:xfrm>
            <a:off x="8602982" y="25763222"/>
            <a:ext cx="26334720" cy="3863338"/>
          </a:xfrm>
          <a:prstGeom prst="rect">
            <a:avLst/>
          </a:prstGeo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3">
            <a:extLst>
              <a:ext uri="{FF2B5EF4-FFF2-40B4-BE49-F238E27FC236}">
                <a16:creationId xmlns:a16="http://schemas.microsoft.com/office/drawing/2014/main" id="{ADD3F5F5-3921-46E5-9CEA-88F0F216F335}"/>
              </a:ext>
            </a:extLst>
          </p:cNvPr>
          <p:cNvSpPr>
            <a:spLocks noGrp="1"/>
          </p:cNvSpPr>
          <p:nvPr>
            <p:ph type="dt" sz="half" idx="10"/>
          </p:nvPr>
        </p:nvSpPr>
        <p:spPr>
          <a:xfrm>
            <a:off x="21939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3D6177B0-7FC7-4462-A978-071C3D199060}" type="datetime1">
              <a:rPr lang="en-US" altLang="en-US"/>
              <a:pPr>
                <a:defRPr/>
              </a:pPr>
              <a:t>4/25/2018</a:t>
            </a:fld>
            <a:endParaRPr lang="en-US" altLang="en-US"/>
          </a:p>
        </p:txBody>
      </p:sp>
      <p:sp>
        <p:nvSpPr>
          <p:cNvPr id="6" name="Footer Placeholder 4">
            <a:extLst>
              <a:ext uri="{FF2B5EF4-FFF2-40B4-BE49-F238E27FC236}">
                <a16:creationId xmlns:a16="http://schemas.microsoft.com/office/drawing/2014/main" id="{6B96B8A8-98BE-4B38-BBB3-B19EFAC9AF12}"/>
              </a:ext>
            </a:extLst>
          </p:cNvPr>
          <p:cNvSpPr>
            <a:spLocks noGrp="1"/>
          </p:cNvSpPr>
          <p:nvPr>
            <p:ph type="ftr" sz="quarter" idx="11"/>
          </p:nvPr>
        </p:nvSpPr>
        <p:spPr>
          <a:xfrm>
            <a:off x="14995525" y="30510163"/>
            <a:ext cx="13900150" cy="175260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60829B0F-2165-4714-9DDD-9A49DBEB02E4}"/>
              </a:ext>
            </a:extLst>
          </p:cNvPr>
          <p:cNvSpPr>
            <a:spLocks noGrp="1"/>
          </p:cNvSpPr>
          <p:nvPr>
            <p:ph type="sldNum" sz="quarter" idx="12"/>
          </p:nvPr>
        </p:nvSpPr>
        <p:spPr>
          <a:xfrm>
            <a:off x="31454725" y="30510163"/>
            <a:ext cx="10242550" cy="1752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070B6DF1-A4D5-4A0E-AB19-94D92CD2CC29}" type="slidenum">
              <a:rPr lang="en-US" altLang="en-US"/>
              <a:pPr>
                <a:defRPr/>
              </a:pPr>
              <a:t>‹#›</a:t>
            </a:fld>
            <a:endParaRPr lang="en-US" altLang="en-US"/>
          </a:p>
        </p:txBody>
      </p:sp>
    </p:spTree>
    <p:extLst>
      <p:ext uri="{BB962C8B-B14F-4D97-AF65-F5344CB8AC3E}">
        <p14:creationId xmlns:p14="http://schemas.microsoft.com/office/powerpoint/2010/main" val="870916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6">
            <a:extLst>
              <a:ext uri="{FF2B5EF4-FFF2-40B4-BE49-F238E27FC236}">
                <a16:creationId xmlns:a16="http://schemas.microsoft.com/office/drawing/2014/main" id="{52189647-9C9D-455C-9045-C70CCB333C9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12852" r="23148" b="35704"/>
          <a:stretch>
            <a:fillRect/>
          </a:stretch>
        </p:blipFill>
        <p:spPr bwMode="auto">
          <a:xfrm>
            <a:off x="0" y="0"/>
            <a:ext cx="44043600" cy="330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defTabSz="2193925" rtl="0" eaLnBrk="0" fontAlgn="base" hangingPunct="0">
        <a:spcBef>
          <a:spcPct val="0"/>
        </a:spcBef>
        <a:spcAft>
          <a:spcPct val="0"/>
        </a:spcAft>
        <a:defRPr sz="21100" kern="1200">
          <a:solidFill>
            <a:schemeClr val="tx1"/>
          </a:solidFill>
          <a:latin typeface="+mj-lt"/>
          <a:ea typeface="ＭＳ Ｐゴシック" pitchFamily="-108" charset="-128"/>
          <a:cs typeface="ＭＳ Ｐゴシック" pitchFamily="-108" charset="-128"/>
        </a:defRPr>
      </a:lvl1pPr>
      <a:lvl2pPr algn="ctr" defTabSz="2193925" rtl="0" eaLnBrk="0" fontAlgn="base" hangingPunct="0">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2pPr>
      <a:lvl3pPr algn="ctr" defTabSz="2193925" rtl="0" eaLnBrk="0" fontAlgn="base" hangingPunct="0">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3pPr>
      <a:lvl4pPr algn="ctr" defTabSz="2193925" rtl="0" eaLnBrk="0" fontAlgn="base" hangingPunct="0">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4pPr>
      <a:lvl5pPr algn="ctr" defTabSz="2193925" rtl="0" eaLnBrk="0" fontAlgn="base" hangingPunct="0">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5pPr>
      <a:lvl6pPr marL="457200" algn="ctr" defTabSz="2193925" rtl="0" fontAlgn="base">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6pPr>
      <a:lvl7pPr marL="914400" algn="ctr" defTabSz="2193925" rtl="0" fontAlgn="base">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7pPr>
      <a:lvl8pPr marL="1371600" algn="ctr" defTabSz="2193925" rtl="0" fontAlgn="base">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8pPr>
      <a:lvl9pPr marL="1828800" algn="ctr" defTabSz="2193925" rtl="0" fontAlgn="base">
        <a:spcBef>
          <a:spcPct val="0"/>
        </a:spcBef>
        <a:spcAft>
          <a:spcPct val="0"/>
        </a:spcAft>
        <a:defRPr sz="21100">
          <a:solidFill>
            <a:schemeClr val="tx1"/>
          </a:solidFill>
          <a:latin typeface="Arial" pitchFamily="-108" charset="0"/>
          <a:ea typeface="ＭＳ Ｐゴシック" pitchFamily="-108" charset="-128"/>
          <a:cs typeface="ＭＳ Ｐゴシック" pitchFamily="-108" charset="-128"/>
        </a:defRPr>
      </a:lvl9pPr>
    </p:titleStyle>
    <p:bodyStyle>
      <a:lvl1pPr marL="1644650" indent="-1644650" algn="l" defTabSz="2193925" rtl="0" eaLnBrk="0" fontAlgn="base" hangingPunct="0">
        <a:spcBef>
          <a:spcPct val="20000"/>
        </a:spcBef>
        <a:spcAft>
          <a:spcPct val="0"/>
        </a:spcAft>
        <a:buFont typeface="Arial" panose="020B0604020202020204" pitchFamily="34" charset="0"/>
        <a:buChar char="•"/>
        <a:defRPr sz="15400" kern="1200">
          <a:solidFill>
            <a:schemeClr val="tx1"/>
          </a:solidFill>
          <a:latin typeface="+mn-lt"/>
          <a:ea typeface="ＭＳ Ｐゴシック" pitchFamily="-108" charset="-128"/>
          <a:cs typeface="ＭＳ Ｐゴシック" pitchFamily="-108" charset="-128"/>
        </a:defRPr>
      </a:lvl1pPr>
      <a:lvl2pPr marL="3565525" indent="-1371600" algn="l" defTabSz="2193925" rtl="0" eaLnBrk="0" fontAlgn="base" hangingPunct="0">
        <a:spcBef>
          <a:spcPct val="20000"/>
        </a:spcBef>
        <a:spcAft>
          <a:spcPct val="0"/>
        </a:spcAft>
        <a:buFont typeface="Arial" panose="020B0604020202020204" pitchFamily="34" charset="0"/>
        <a:buChar char="–"/>
        <a:defRPr sz="13400" kern="1200">
          <a:solidFill>
            <a:schemeClr val="tx1"/>
          </a:solidFill>
          <a:latin typeface="+mn-lt"/>
          <a:ea typeface="ＭＳ Ｐゴシック" pitchFamily="-108" charset="-128"/>
          <a:cs typeface="+mn-cs"/>
        </a:defRPr>
      </a:lvl2pPr>
      <a:lvl3pPr marL="5486400" indent="-1096963" algn="l" defTabSz="2193925" rtl="0" eaLnBrk="0" fontAlgn="base" hangingPunct="0">
        <a:spcBef>
          <a:spcPct val="20000"/>
        </a:spcBef>
        <a:spcAft>
          <a:spcPct val="0"/>
        </a:spcAft>
        <a:buFont typeface="Arial" panose="020B0604020202020204" pitchFamily="34" charset="0"/>
        <a:buChar char="•"/>
        <a:defRPr sz="11500" kern="1200">
          <a:solidFill>
            <a:schemeClr val="tx1"/>
          </a:solidFill>
          <a:latin typeface="+mn-lt"/>
          <a:ea typeface="ＭＳ Ｐゴシック" pitchFamily="-108" charset="-128"/>
          <a:cs typeface="+mn-cs"/>
        </a:defRPr>
      </a:lvl3pPr>
      <a:lvl4pPr marL="7680325" indent="-1096963" algn="l" defTabSz="2193925"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pitchFamily="-108" charset="-128"/>
          <a:cs typeface="+mn-cs"/>
        </a:defRPr>
      </a:lvl4pPr>
      <a:lvl5pPr marL="9874250" indent="-1096963" algn="l" defTabSz="2193925"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pitchFamily="-108" charset="-128"/>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DE6225"/>
            </a:gs>
            <a:gs pos="90000">
              <a:schemeClr val="bg1"/>
            </a:gs>
          </a:gsLst>
          <a:lin ang="15300000" scaled="0"/>
          <a:tileRect/>
        </a:gradFill>
        <a:effectLst/>
      </p:bgPr>
    </p:bg>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DAE77F55-7204-48B4-9375-43928140B916}"/>
              </a:ext>
            </a:extLst>
          </p:cNvPr>
          <p:cNvSpPr>
            <a:spLocks noChangeArrowheads="1"/>
          </p:cNvSpPr>
          <p:nvPr/>
        </p:nvSpPr>
        <p:spPr bwMode="auto">
          <a:xfrm>
            <a:off x="1066800" y="2441575"/>
            <a:ext cx="41681400" cy="14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3" tIns="45614" rIns="91243" bIns="45614">
            <a:spAutoFit/>
          </a:bodyPr>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5000" dirty="0">
                <a:solidFill>
                  <a:srgbClr val="FFFFFF"/>
                </a:solidFill>
                <a:latin typeface="Univers LT Std 45 Light" pitchFamily="-84" charset="0"/>
              </a:rPr>
              <a:t>Haylea Elliff, Joseph </a:t>
            </a:r>
            <a:r>
              <a:rPr lang="en-US" altLang="en-US" sz="5000" dirty="0" err="1">
                <a:solidFill>
                  <a:srgbClr val="FFFFFF"/>
                </a:solidFill>
                <a:latin typeface="Univers LT Std 45 Light" pitchFamily="-84" charset="0"/>
              </a:rPr>
              <a:t>Berenji</a:t>
            </a:r>
            <a:r>
              <a:rPr lang="en-US" altLang="en-US" sz="5000" dirty="0">
                <a:solidFill>
                  <a:srgbClr val="FFFFFF"/>
                </a:solidFill>
                <a:latin typeface="Univers LT Std 45 Light" pitchFamily="-84" charset="0"/>
              </a:rPr>
              <a:t>, </a:t>
            </a:r>
            <a:r>
              <a:rPr lang="en-US" altLang="en-US" sz="5000" dirty="0" err="1">
                <a:solidFill>
                  <a:srgbClr val="FFFFFF"/>
                </a:solidFill>
                <a:latin typeface="Univers LT Std 45 Light" pitchFamily="-84" charset="0"/>
              </a:rPr>
              <a:t>Jasi</a:t>
            </a:r>
            <a:r>
              <a:rPr lang="en-US" altLang="en-US" sz="5000" dirty="0">
                <a:solidFill>
                  <a:srgbClr val="FFFFFF"/>
                </a:solidFill>
                <a:latin typeface="Univers LT Std 45 Light" pitchFamily="-84" charset="0"/>
              </a:rPr>
              <a:t> Mitchell, Alexandra Thompson, Justin Williams </a:t>
            </a:r>
            <a:br>
              <a:rPr lang="en-US" altLang="en-US" sz="4800" dirty="0">
                <a:solidFill>
                  <a:srgbClr val="FFFFFF"/>
                </a:solidFill>
                <a:latin typeface="Univers LT Std 45 Light" pitchFamily="-84" charset="0"/>
              </a:rPr>
            </a:br>
            <a:r>
              <a:rPr lang="en-US" altLang="en-US" sz="4000" dirty="0">
                <a:solidFill>
                  <a:srgbClr val="FFFFFF"/>
                </a:solidFill>
                <a:latin typeface="Univers LT Std 45 Light" pitchFamily="-84" charset="0"/>
              </a:rPr>
              <a:t>Department of  Geography, College of Liberal Arts, Texas State University</a:t>
            </a:r>
          </a:p>
        </p:txBody>
      </p:sp>
      <p:cxnSp>
        <p:nvCxnSpPr>
          <p:cNvPr id="29" name="Straight Connector 28">
            <a:extLst>
              <a:ext uri="{FF2B5EF4-FFF2-40B4-BE49-F238E27FC236}">
                <a16:creationId xmlns:a16="http://schemas.microsoft.com/office/drawing/2014/main" id="{B95C1A52-D688-4486-93BE-717B609C7546}"/>
              </a:ext>
            </a:extLst>
          </p:cNvPr>
          <p:cNvCxnSpPr>
            <a:cxnSpLocks noChangeShapeType="1"/>
          </p:cNvCxnSpPr>
          <p:nvPr/>
        </p:nvCxnSpPr>
        <p:spPr bwMode="auto">
          <a:xfrm>
            <a:off x="304800" y="4114800"/>
            <a:ext cx="43891200" cy="1588"/>
          </a:xfrm>
          <a:prstGeom prst="line">
            <a:avLst/>
          </a:prstGeom>
          <a:noFill/>
          <a:ln w="76200">
            <a:solidFill>
              <a:schemeClr val="bg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4340" name="TextBox 91">
            <a:extLst>
              <a:ext uri="{FF2B5EF4-FFF2-40B4-BE49-F238E27FC236}">
                <a16:creationId xmlns:a16="http://schemas.microsoft.com/office/drawing/2014/main" id="{B50084ED-5B53-4316-85A7-74834B8AD6BE}"/>
              </a:ext>
            </a:extLst>
          </p:cNvPr>
          <p:cNvSpPr txBox="1">
            <a:spLocks noChangeArrowheads="1"/>
          </p:cNvSpPr>
          <p:nvPr/>
        </p:nvSpPr>
        <p:spPr bwMode="auto">
          <a:xfrm>
            <a:off x="1066800" y="544513"/>
            <a:ext cx="382524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8800" dirty="0">
                <a:solidFill>
                  <a:srgbClr val="B4985A"/>
                </a:solidFill>
                <a:latin typeface="Univers LT Std 75 Black" pitchFamily="-84" charset="0"/>
              </a:rPr>
              <a:t>Vulnerability Analysis and Visualization of Sewage Spills </a:t>
            </a:r>
          </a:p>
        </p:txBody>
      </p:sp>
      <p:pic>
        <p:nvPicPr>
          <p:cNvPr id="14341" name="Picture 1" descr="gold-h-primary_printShop_cmyk.eps">
            <a:extLst>
              <a:ext uri="{FF2B5EF4-FFF2-40B4-BE49-F238E27FC236}">
                <a16:creationId xmlns:a16="http://schemas.microsoft.com/office/drawing/2014/main" id="{59A28B36-A027-491E-8EFE-259E5B32CA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10713" y="28727400"/>
            <a:ext cx="66182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TSUS_Member logo_no Tstar_White.eps">
            <a:extLst>
              <a:ext uri="{FF2B5EF4-FFF2-40B4-BE49-F238E27FC236}">
                <a16:creationId xmlns:a16="http://schemas.microsoft.com/office/drawing/2014/main" id="{86371751-D4FF-481C-8674-0E8A5382FD47}"/>
              </a:ext>
            </a:extLst>
          </p:cNvPr>
          <p:cNvPicPr>
            <a:picLocks noChangeAspect="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34747200" y="31681738"/>
            <a:ext cx="67056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49">
            <a:extLst>
              <a:ext uri="{FF2B5EF4-FFF2-40B4-BE49-F238E27FC236}">
                <a16:creationId xmlns:a16="http://schemas.microsoft.com/office/drawing/2014/main" id="{45B9D93F-920F-402E-B930-C4B74F67DDDF}"/>
              </a:ext>
            </a:extLst>
          </p:cNvPr>
          <p:cNvSpPr>
            <a:spLocks noChangeArrowheads="1"/>
          </p:cNvSpPr>
          <p:nvPr/>
        </p:nvSpPr>
        <p:spPr bwMode="auto">
          <a:xfrm>
            <a:off x="1066800" y="4913313"/>
            <a:ext cx="9829800" cy="5806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4200" dirty="0">
                <a:solidFill>
                  <a:srgbClr val="501214"/>
                </a:solidFill>
                <a:latin typeface="Univers LT Std 75 Black" pitchFamily="-84" charset="0"/>
              </a:rPr>
              <a:t>Background </a:t>
            </a:r>
          </a:p>
          <a:p>
            <a:pPr eaLnBrk="1" hangingPunct="1"/>
            <a:r>
              <a:rPr lang="en-US" altLang="en-US" sz="2800" dirty="0">
                <a:latin typeface="Univers LT Std 55" pitchFamily="-84" charset="0"/>
              </a:rPr>
              <a:t> </a:t>
            </a:r>
            <a:endParaRPr lang="en-US" altLang="en-US" sz="900" dirty="0">
              <a:latin typeface="Univers LT Std 55" pitchFamily="-84" charset="0"/>
            </a:endParaRPr>
          </a:p>
          <a:p>
            <a:pPr eaLnBrk="1" hangingPunct="1"/>
            <a:r>
              <a:rPr lang="en-US" altLang="en-US" sz="2800" dirty="0">
                <a:latin typeface="Univers LT Std 55" pitchFamily="-84" charset="0"/>
              </a:rPr>
              <a:t>Previously, a Texas State GIS Design and Implementation project had been conducted on the visualization of raw sewage spills in TCEQ Regions 11 and 13 for years 2006 through 2012. Our first goal was to update the existing interactive map with spill location and attributes they made, including years from 2012 through 2017. Our second goal was to conduct a vulnerability analysis, visualizing areas of the Edwards Aquifer that are sensitive to pollution from sewage spills. Our final goal was to make recommendations for future data collection and updating these maps. </a:t>
            </a:r>
          </a:p>
          <a:p>
            <a:pPr eaLnBrk="1" hangingPunct="1"/>
            <a:endParaRPr lang="en-US" altLang="en-US" sz="2800" dirty="0">
              <a:latin typeface="Univers LT Std 75 Black" pitchFamily="-84" charset="0"/>
            </a:endParaRPr>
          </a:p>
        </p:txBody>
      </p:sp>
      <p:sp>
        <p:nvSpPr>
          <p:cNvPr id="14344" name="Rectangle 50">
            <a:extLst>
              <a:ext uri="{FF2B5EF4-FFF2-40B4-BE49-F238E27FC236}">
                <a16:creationId xmlns:a16="http://schemas.microsoft.com/office/drawing/2014/main" id="{E681C753-163C-463D-915C-A8685C911A05}"/>
              </a:ext>
            </a:extLst>
          </p:cNvPr>
          <p:cNvSpPr>
            <a:spLocks noChangeArrowheads="1"/>
          </p:cNvSpPr>
          <p:nvPr/>
        </p:nvSpPr>
        <p:spPr bwMode="auto">
          <a:xfrm>
            <a:off x="11665347" y="4913313"/>
            <a:ext cx="9883775" cy="257302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nchor="t"/>
          <a:lstStyle>
            <a:lvl1pPr marL="381000" indent="-381000">
              <a:defRPr sz="8600">
                <a:solidFill>
                  <a:schemeClr val="tx1"/>
                </a:solidFill>
                <a:latin typeface="Arial" charset="0"/>
                <a:ea typeface="ＭＳ Ｐゴシック" charset="-128"/>
              </a:defRPr>
            </a:lvl1pPr>
            <a:lvl2pPr marL="742950" indent="-285750">
              <a:defRPr sz="8600">
                <a:solidFill>
                  <a:schemeClr val="tx1"/>
                </a:solidFill>
                <a:latin typeface="Arial" charset="0"/>
                <a:ea typeface="ＭＳ Ｐゴシック" charset="-128"/>
              </a:defRPr>
            </a:lvl2pPr>
            <a:lvl3pPr marL="1143000" indent="-228600">
              <a:defRPr sz="8600">
                <a:solidFill>
                  <a:schemeClr val="tx1"/>
                </a:solidFill>
                <a:latin typeface="Arial" charset="0"/>
                <a:ea typeface="ＭＳ Ｐゴシック" charset="-128"/>
              </a:defRPr>
            </a:lvl3pPr>
            <a:lvl4pPr marL="1600200" indent="-228600">
              <a:defRPr sz="8600">
                <a:solidFill>
                  <a:schemeClr val="tx1"/>
                </a:solidFill>
                <a:latin typeface="Arial" charset="0"/>
                <a:ea typeface="ＭＳ Ｐゴシック" charset="-128"/>
              </a:defRPr>
            </a:lvl4pPr>
            <a:lvl5pPr marL="2057400" indent="-228600">
              <a:defRPr sz="8600">
                <a:solidFill>
                  <a:schemeClr val="tx1"/>
                </a:solidFill>
                <a:latin typeface="Arial" charset="0"/>
                <a:ea typeface="ＭＳ Ｐゴシック" charset="-128"/>
              </a:defRPr>
            </a:lvl5pPr>
            <a:lvl6pPr marL="2514600" indent="-228600" defTabSz="2193925" eaLnBrk="0" fontAlgn="base" hangingPunct="0">
              <a:spcBef>
                <a:spcPct val="0"/>
              </a:spcBef>
              <a:spcAft>
                <a:spcPct val="0"/>
              </a:spcAft>
              <a:defRPr sz="8600">
                <a:solidFill>
                  <a:schemeClr val="tx1"/>
                </a:solidFill>
                <a:latin typeface="Arial" charset="0"/>
                <a:ea typeface="ＭＳ Ｐゴシック" charset="-128"/>
              </a:defRPr>
            </a:lvl6pPr>
            <a:lvl7pPr marL="2971800" indent="-228600" defTabSz="2193925" eaLnBrk="0" fontAlgn="base" hangingPunct="0">
              <a:spcBef>
                <a:spcPct val="0"/>
              </a:spcBef>
              <a:spcAft>
                <a:spcPct val="0"/>
              </a:spcAft>
              <a:defRPr sz="8600">
                <a:solidFill>
                  <a:schemeClr val="tx1"/>
                </a:solidFill>
                <a:latin typeface="Arial" charset="0"/>
                <a:ea typeface="ＭＳ Ｐゴシック" charset="-128"/>
              </a:defRPr>
            </a:lvl7pPr>
            <a:lvl8pPr marL="3429000" indent="-228600" defTabSz="2193925" eaLnBrk="0" fontAlgn="base" hangingPunct="0">
              <a:spcBef>
                <a:spcPct val="0"/>
              </a:spcBef>
              <a:spcAft>
                <a:spcPct val="0"/>
              </a:spcAft>
              <a:defRPr sz="8600">
                <a:solidFill>
                  <a:schemeClr val="tx1"/>
                </a:solidFill>
                <a:latin typeface="Arial" charset="0"/>
                <a:ea typeface="ＭＳ Ｐゴシック" charset="-128"/>
              </a:defRPr>
            </a:lvl8pPr>
            <a:lvl9pPr marL="3886200" indent="-228600" defTabSz="2193925" eaLnBrk="0" fontAlgn="base" hangingPunct="0">
              <a:spcBef>
                <a:spcPct val="0"/>
              </a:spcBef>
              <a:spcAft>
                <a:spcPct val="0"/>
              </a:spcAft>
              <a:defRPr sz="8600">
                <a:solidFill>
                  <a:schemeClr val="tx1"/>
                </a:solidFill>
                <a:latin typeface="Arial" charset="0"/>
                <a:ea typeface="ＭＳ Ｐゴシック" charset="-128"/>
              </a:defRPr>
            </a:lvl9pPr>
          </a:lstStyle>
          <a:p>
            <a:pPr eaLnBrk="1" hangingPunct="1">
              <a:spcBef>
                <a:spcPct val="50000"/>
              </a:spcBef>
              <a:defRPr/>
            </a:pPr>
            <a:r>
              <a:rPr lang="en-GB" altLang="en-US" sz="4200" dirty="0">
                <a:solidFill>
                  <a:srgbClr val="501214"/>
                </a:solidFill>
                <a:latin typeface="Univers LT Std 75 Black" charset="0"/>
              </a:rPr>
              <a:t>Methods</a:t>
            </a:r>
            <a:r>
              <a:rPr lang="en-GB" altLang="en-US" sz="4400" dirty="0">
                <a:solidFill>
                  <a:srgbClr val="501214"/>
                </a:solidFill>
                <a:latin typeface="Univers LT Std 75 Black" charset="0"/>
              </a:rPr>
              <a:t>  	</a:t>
            </a:r>
          </a:p>
          <a:p>
            <a:pPr eaLnBrk="1" hangingPunct="1">
              <a:defRPr/>
            </a:pPr>
            <a:endParaRPr lang="en-US" altLang="en-US" sz="2800" b="1" dirty="0"/>
          </a:p>
          <a:p>
            <a:pPr eaLnBrk="1" hangingPunct="1">
              <a:defRPr/>
            </a:pPr>
            <a:r>
              <a:rPr lang="en-US" altLang="en-US" sz="3200" dirty="0">
                <a:latin typeface="Univers LT Std 75 Black" charset="0"/>
              </a:rPr>
              <a:t>Spill Sites</a:t>
            </a:r>
            <a:endParaRPr lang="en-US" altLang="en-US" sz="3200" dirty="0">
              <a:latin typeface="Univers LT Std 55" charset="0"/>
            </a:endParaRPr>
          </a:p>
          <a:p>
            <a:pPr marL="0" algn="just" eaLnBrk="1" hangingPunct="1">
              <a:defRPr/>
            </a:pPr>
            <a:r>
              <a:rPr lang="en-US" altLang="en-US" sz="2800" dirty="0">
                <a:latin typeface="Univers LT Std 55" charset="0"/>
              </a:rPr>
              <a:t>The excel document received from TCEQ consisted of 3,094 spill incidents. There were major inconsistencies in data entry between employees. For example, addresses were entered in different fields, there was no formatting standard so some spills causes and remediation were very detailed and others were explained in one word. Due to these inconsistencies, the data underwent several stages of sorting, cleaning, and batch geocoding before it could be projected:</a:t>
            </a:r>
          </a:p>
          <a:p>
            <a:pPr marL="0" eaLnBrk="1" hangingPunct="1">
              <a:defRPr/>
            </a:pPr>
            <a:endParaRPr lang="en-US" altLang="en-US" sz="2800" dirty="0">
              <a:latin typeface="Univers LT Std 55" charset="0"/>
            </a:endParaRPr>
          </a:p>
          <a:p>
            <a:pPr marL="457200" indent="-457200" eaLnBrk="1" hangingPunct="1">
              <a:buFont typeface="Arial" charset="0"/>
              <a:buChar char="•"/>
              <a:defRPr/>
            </a:pPr>
            <a:r>
              <a:rPr lang="en-US" altLang="en-US" sz="2800" dirty="0">
                <a:latin typeface="Univers LT Std 55" charset="0"/>
              </a:rPr>
              <a:t>Records were sorted by years and assigned to group members </a:t>
            </a:r>
          </a:p>
          <a:p>
            <a:pPr marL="457200" indent="-457200" eaLnBrk="1" hangingPunct="1">
              <a:buFont typeface="Arial" charset="0"/>
              <a:buChar char="•"/>
              <a:defRPr/>
            </a:pPr>
            <a:r>
              <a:rPr lang="en-US" altLang="en-US" sz="2800" dirty="0">
                <a:latin typeface="Univers LT Std 55" charset="0"/>
              </a:rPr>
              <a:t>Created a new address column and separated out addresses or relative locations </a:t>
            </a:r>
          </a:p>
          <a:p>
            <a:pPr marL="457200" indent="-457200" eaLnBrk="1" hangingPunct="1">
              <a:buFont typeface="Arial" charset="0"/>
              <a:buChar char="•"/>
              <a:defRPr/>
            </a:pPr>
            <a:r>
              <a:rPr lang="en-US" altLang="en-US" sz="2800" i="1" dirty="0" err="1">
                <a:latin typeface="Univers LT Std 55" charset="0"/>
              </a:rPr>
              <a:t>Doogal</a:t>
            </a:r>
            <a:r>
              <a:rPr lang="en-US" altLang="en-US" sz="2800" i="1" dirty="0">
                <a:latin typeface="Univers LT Std 55" charset="0"/>
              </a:rPr>
              <a:t> Batch Geocoder </a:t>
            </a:r>
            <a:r>
              <a:rPr lang="en-US" altLang="en-US" sz="2800" dirty="0">
                <a:latin typeface="Univers LT Std 55" charset="0"/>
              </a:rPr>
              <a:t>to acquire latitude and longitude </a:t>
            </a:r>
            <a:endParaRPr lang="en-US" altLang="en-US" sz="2800" i="1" dirty="0">
              <a:latin typeface="Univers LT Std 55" charset="0"/>
            </a:endParaRPr>
          </a:p>
          <a:p>
            <a:pPr marL="457200" indent="-457200" eaLnBrk="1" hangingPunct="1">
              <a:buFont typeface="Arial" charset="0"/>
              <a:buChar char="•"/>
              <a:defRPr/>
            </a:pPr>
            <a:r>
              <a:rPr lang="en-US" altLang="en-US" sz="2800" dirty="0">
                <a:latin typeface="Univers LT Std 55" charset="0"/>
              </a:rPr>
              <a:t>Created and filled in cause, remediation, and description fields</a:t>
            </a:r>
          </a:p>
          <a:p>
            <a:pPr marL="441960" indent="-457200" eaLnBrk="1" hangingPunct="1">
              <a:buFont typeface="Arial" charset="0"/>
              <a:buChar char="•"/>
              <a:defRPr/>
            </a:pPr>
            <a:r>
              <a:rPr lang="en-US" altLang="en-US" sz="2800" dirty="0">
                <a:latin typeface="Univers LT Std 55" charset="0"/>
              </a:rPr>
              <a:t>Displayed in ArcMap and ArcGIS Online’s Interactive Story Map</a:t>
            </a:r>
          </a:p>
          <a:p>
            <a:pPr marL="0" indent="0" eaLnBrk="1" hangingPunct="1">
              <a:defRPr/>
            </a:pPr>
            <a:endParaRPr lang="en-US" altLang="en-US" sz="2800" dirty="0">
              <a:latin typeface="Univers LT Std 55" charset="0"/>
            </a:endParaRPr>
          </a:p>
          <a:p>
            <a:pPr marL="0" indent="0" eaLnBrk="1" hangingPunct="1">
              <a:defRPr/>
            </a:pPr>
            <a:r>
              <a:rPr lang="en-US" altLang="en-US" sz="3200" dirty="0">
                <a:latin typeface="Univers LT Std 55" charset="0"/>
              </a:rPr>
              <a:t>Interactive Story Map </a:t>
            </a:r>
          </a:p>
          <a:p>
            <a:pPr marL="457200" indent="-457200" eaLnBrk="1" hangingPunct="1">
              <a:buFont typeface="Arial" charset="0"/>
              <a:buChar char="•"/>
              <a:defRPr/>
            </a:pPr>
            <a:r>
              <a:rPr lang="en-US" altLang="en-US" sz="2800" dirty="0">
                <a:latin typeface="Univers LT Std 55" charset="0"/>
              </a:rPr>
              <a:t>Projected from the latitude and longitude coordinates through ArcMap’s “display </a:t>
            </a:r>
            <a:r>
              <a:rPr lang="en-US" altLang="en-US" sz="2800" dirty="0" err="1">
                <a:latin typeface="Univers LT Std 55" charset="0"/>
              </a:rPr>
              <a:t>xy</a:t>
            </a:r>
            <a:r>
              <a:rPr lang="en-US" altLang="en-US" sz="2800" dirty="0">
                <a:latin typeface="Univers LT Std 55" charset="0"/>
              </a:rPr>
              <a:t>” function</a:t>
            </a:r>
          </a:p>
          <a:p>
            <a:pPr marL="457200" indent="-457200" eaLnBrk="1" hangingPunct="1">
              <a:buFont typeface="Arial" charset="0"/>
              <a:buChar char="•"/>
              <a:defRPr/>
            </a:pPr>
            <a:r>
              <a:rPr lang="en-US" altLang="en-US" sz="2800" dirty="0">
                <a:latin typeface="Univers LT Std 55" charset="0"/>
              </a:rPr>
              <a:t>Exported displayed spill sites as a shapefile</a:t>
            </a:r>
          </a:p>
          <a:p>
            <a:pPr marL="457200" indent="-457200" eaLnBrk="1" hangingPunct="1">
              <a:buFont typeface="Arial" charset="0"/>
              <a:buChar char="•"/>
              <a:defRPr/>
            </a:pPr>
            <a:r>
              <a:rPr lang="en-US" altLang="en-US" sz="2800" dirty="0">
                <a:latin typeface="Univers LT Std 55" charset="0"/>
              </a:rPr>
              <a:t>Uploaded shapefile into The ArcGIS Online Story Map Platform</a:t>
            </a:r>
          </a:p>
          <a:p>
            <a:pPr marL="457200" indent="-457200" eaLnBrk="1" hangingPunct="1">
              <a:buFont typeface="Arial" charset="0"/>
              <a:buChar char="•"/>
              <a:defRPr/>
            </a:pPr>
            <a:r>
              <a:rPr lang="en-US" altLang="en-US" sz="2800" dirty="0">
                <a:latin typeface="Univers LT Std 55" charset="0"/>
              </a:rPr>
              <a:t>Displayed gallons spilled with graduated symbols</a:t>
            </a:r>
          </a:p>
          <a:p>
            <a:pPr marL="457200" indent="-457200" eaLnBrk="1" hangingPunct="1">
              <a:buFont typeface="Arial" charset="0"/>
              <a:buChar char="•"/>
              <a:defRPr/>
            </a:pPr>
            <a:r>
              <a:rPr lang="en-US" altLang="en-US" sz="2800" dirty="0">
                <a:latin typeface="Univers LT Std 55" charset="0"/>
              </a:rPr>
              <a:t>ArcGIS Online generated a heat map of spill sites</a:t>
            </a:r>
          </a:p>
          <a:p>
            <a:pPr marL="0" indent="0" eaLnBrk="1" hangingPunct="1">
              <a:defRPr/>
            </a:pPr>
            <a:endParaRPr lang="en-US" altLang="en-US" sz="2800" dirty="0">
              <a:latin typeface="Univers LT Std 55" charset="0"/>
            </a:endParaRPr>
          </a:p>
          <a:p>
            <a:pPr eaLnBrk="1" hangingPunct="1">
              <a:defRPr/>
            </a:pPr>
            <a:r>
              <a:rPr lang="en-US" altLang="en-US" sz="3200" dirty="0">
                <a:latin typeface="Univers LT Std 55" charset="0"/>
              </a:rPr>
              <a:t>Vulnerability to Pollution Analysis </a:t>
            </a:r>
          </a:p>
          <a:p>
            <a:pPr marL="0" indent="0" algn="just" eaLnBrk="1" hangingPunct="1">
              <a:defRPr/>
            </a:pPr>
            <a:r>
              <a:rPr lang="en-US" altLang="en-US" sz="2800" dirty="0">
                <a:latin typeface="Univers LT Std 55" charset="0"/>
              </a:rPr>
              <a:t>The DRASTIC Method was developed by the EPA and models the vulnerability to pollution of groundwater resources based on hydrogeologic parameters, evaluating an area using open source data without the need for extensive field investigation. These parameters are in a raster file format, which are ranked and weighted, and inputted into raster calculator. Weights involve the impact of the hydrogeologic features with respect to one another, and ranks classified into ratings, comparing like features with one another. This is chiefly a tool for comparative assessment, calculating DRASTIC index locates areas that present a greater risk for groundwater contamination relative to all other locations in a study area. Data preparation for the DRASTIC analysis is detailed in Table 1. </a:t>
            </a:r>
          </a:p>
          <a:p>
            <a:pPr marL="0" indent="0" eaLnBrk="1" hangingPunct="1">
              <a:defRPr/>
            </a:pPr>
            <a:endParaRPr lang="en-US" altLang="en-US" sz="2800" dirty="0">
              <a:latin typeface="Univers LT Std 55" charset="0"/>
            </a:endParaRPr>
          </a:p>
          <a:p>
            <a:pPr marL="0" indent="0" eaLnBrk="1" hangingPunct="1">
              <a:defRPr/>
            </a:pPr>
            <a:r>
              <a:rPr lang="en-US" altLang="en-US" sz="2800" dirty="0">
                <a:latin typeface="Univers LT Std 55" charset="0"/>
              </a:rPr>
              <a:t>DRASTIC = </a:t>
            </a:r>
            <a:r>
              <a:rPr lang="en-US" altLang="en-US" sz="2800" dirty="0" err="1">
                <a:latin typeface="Univers LT Std 55" charset="0"/>
              </a:rPr>
              <a:t>DwDr</a:t>
            </a:r>
            <a:r>
              <a:rPr lang="en-US" altLang="en-US" sz="2800" dirty="0">
                <a:latin typeface="Univers LT Std 55" charset="0"/>
              </a:rPr>
              <a:t> + </a:t>
            </a:r>
            <a:r>
              <a:rPr lang="en-US" altLang="en-US" sz="2800" dirty="0" err="1">
                <a:latin typeface="Univers LT Std 55" charset="0"/>
              </a:rPr>
              <a:t>RwRr</a:t>
            </a:r>
            <a:r>
              <a:rPr lang="en-US" altLang="en-US" sz="2800" dirty="0">
                <a:latin typeface="Univers LT Std 55" charset="0"/>
              </a:rPr>
              <a:t> + </a:t>
            </a:r>
            <a:r>
              <a:rPr lang="en-US" altLang="en-US" sz="2800" dirty="0" err="1">
                <a:latin typeface="Univers LT Std 55" charset="0"/>
              </a:rPr>
              <a:t>AwAr</a:t>
            </a:r>
            <a:r>
              <a:rPr lang="en-US" altLang="en-US" sz="2800" dirty="0">
                <a:latin typeface="Univers LT Std 55" charset="0"/>
              </a:rPr>
              <a:t> + </a:t>
            </a:r>
            <a:r>
              <a:rPr lang="en-US" altLang="en-US" sz="2800" dirty="0" err="1">
                <a:latin typeface="Univers LT Std 55" charset="0"/>
              </a:rPr>
              <a:t>SrSw</a:t>
            </a:r>
            <a:r>
              <a:rPr lang="en-US" altLang="en-US" sz="2800" dirty="0">
                <a:latin typeface="Univers LT Std 55" charset="0"/>
              </a:rPr>
              <a:t> + </a:t>
            </a:r>
            <a:r>
              <a:rPr lang="en-US" altLang="en-US" sz="2800" dirty="0" err="1">
                <a:latin typeface="Univers LT Std 55" charset="0"/>
              </a:rPr>
              <a:t>IrIw</a:t>
            </a:r>
            <a:r>
              <a:rPr lang="en-US" altLang="en-US" sz="2800" dirty="0">
                <a:latin typeface="Univers LT Std 55" charset="0"/>
              </a:rPr>
              <a:t> + </a:t>
            </a:r>
            <a:r>
              <a:rPr lang="en-US" altLang="en-US" sz="2800" dirty="0" err="1">
                <a:latin typeface="Univers LT Std 55" charset="0"/>
              </a:rPr>
              <a:t>CrCw</a:t>
            </a:r>
            <a:endParaRPr lang="en-US" altLang="en-US" sz="2800" dirty="0">
              <a:latin typeface="Univers LT Std 55" charset="0"/>
            </a:endParaRPr>
          </a:p>
          <a:p>
            <a:pPr marL="0" indent="0" eaLnBrk="1" hangingPunct="1">
              <a:defRPr/>
            </a:pPr>
            <a:r>
              <a:rPr lang="en-US" altLang="en-US" sz="2800" dirty="0">
                <a:latin typeface="Univers LT Std 55" charset="0"/>
              </a:rPr>
              <a:t>Where: </a:t>
            </a:r>
          </a:p>
          <a:p>
            <a:pPr marL="457200" indent="-457200" eaLnBrk="1" hangingPunct="1">
              <a:buFont typeface="Arial" charset="0"/>
              <a:buChar char="•"/>
              <a:defRPr/>
            </a:pPr>
            <a:r>
              <a:rPr lang="en-US" altLang="en-US" sz="2800" dirty="0">
                <a:latin typeface="Univers LT Std 55" charset="0"/>
              </a:rPr>
              <a:t>D: Depth to Groundwater</a:t>
            </a:r>
          </a:p>
          <a:p>
            <a:pPr marL="457200" indent="-457200" eaLnBrk="1" hangingPunct="1">
              <a:buFont typeface="Arial" charset="0"/>
              <a:buChar char="•"/>
              <a:defRPr/>
            </a:pPr>
            <a:r>
              <a:rPr lang="en-US" altLang="en-US" sz="2800" dirty="0">
                <a:latin typeface="Univers LT Std 55" charset="0"/>
              </a:rPr>
              <a:t>R: Net Recharge</a:t>
            </a:r>
          </a:p>
          <a:p>
            <a:pPr marL="457200" indent="-457200" eaLnBrk="1" hangingPunct="1">
              <a:buFont typeface="Arial" charset="0"/>
              <a:buChar char="•"/>
              <a:defRPr/>
            </a:pPr>
            <a:r>
              <a:rPr lang="en-US" altLang="en-US" sz="2800" dirty="0">
                <a:latin typeface="Univers LT Std 55" charset="0"/>
              </a:rPr>
              <a:t>A: Aquifer Media </a:t>
            </a:r>
          </a:p>
          <a:p>
            <a:pPr marL="457200" indent="-457200" eaLnBrk="1" hangingPunct="1">
              <a:buFont typeface="Arial" charset="0"/>
              <a:buChar char="•"/>
              <a:defRPr/>
            </a:pPr>
            <a:r>
              <a:rPr lang="en-US" altLang="en-US" sz="2800" dirty="0">
                <a:latin typeface="Univers LT Std 55" charset="0"/>
              </a:rPr>
              <a:t>S: Soil Media</a:t>
            </a:r>
          </a:p>
          <a:p>
            <a:pPr marL="457200" indent="-457200" eaLnBrk="1" hangingPunct="1">
              <a:buFont typeface="Arial" charset="0"/>
              <a:buChar char="•"/>
              <a:defRPr/>
            </a:pPr>
            <a:r>
              <a:rPr lang="en-US" altLang="en-US" sz="2800" dirty="0">
                <a:latin typeface="Univers LT Std 55" charset="0"/>
              </a:rPr>
              <a:t>T: General Topography or Slope</a:t>
            </a:r>
          </a:p>
          <a:p>
            <a:pPr marL="457200" indent="-457200" eaLnBrk="1" hangingPunct="1">
              <a:buFont typeface="Arial" charset="0"/>
              <a:buChar char="•"/>
              <a:defRPr/>
            </a:pPr>
            <a:r>
              <a:rPr lang="en-US" altLang="en-US" sz="2800" dirty="0">
                <a:latin typeface="Univers LT Std 55" charset="0"/>
              </a:rPr>
              <a:t>I: Vadose Zone</a:t>
            </a:r>
          </a:p>
          <a:p>
            <a:pPr marL="457200" indent="-457200" eaLnBrk="1" hangingPunct="1">
              <a:buFont typeface="Arial" charset="0"/>
              <a:buChar char="•"/>
              <a:defRPr/>
            </a:pPr>
            <a:r>
              <a:rPr lang="en-US" altLang="en-US" sz="2800" dirty="0">
                <a:latin typeface="Univers LT Std 55" charset="0"/>
              </a:rPr>
              <a:t>C: Hydraulic Conductivity of the Aquifer</a:t>
            </a:r>
          </a:p>
          <a:p>
            <a:pPr marL="76200" indent="-457200" eaLnBrk="1" hangingPunct="1">
              <a:buFont typeface="Arial" charset="0"/>
              <a:buChar char="•"/>
              <a:defRPr/>
            </a:pPr>
            <a:r>
              <a:rPr lang="en-US" altLang="en-US" sz="3200" dirty="0">
                <a:latin typeface="Univers LT Std 55" charset="0"/>
              </a:rPr>
              <a:t>w: assigned weights</a:t>
            </a:r>
          </a:p>
          <a:p>
            <a:pPr marL="457200" indent="-457200" eaLnBrk="1" hangingPunct="1">
              <a:buFont typeface="Arial" charset="0"/>
              <a:buChar char="•"/>
              <a:defRPr/>
            </a:pPr>
            <a:r>
              <a:rPr lang="en-US" altLang="en-US" sz="3200" dirty="0">
                <a:latin typeface="Univers LT Std 55" charset="0"/>
              </a:rPr>
              <a:t>r: assigned ranks</a:t>
            </a:r>
          </a:p>
          <a:p>
            <a:pPr eaLnBrk="1" hangingPunct="1">
              <a:defRPr/>
            </a:pPr>
            <a:endParaRPr lang="en-US" altLang="en-US" sz="3200" dirty="0">
              <a:latin typeface="Univers LT Std 55" charset="0"/>
            </a:endParaRPr>
          </a:p>
          <a:p>
            <a:pPr eaLnBrk="1" hangingPunct="1">
              <a:defRPr/>
            </a:pPr>
            <a:endParaRPr lang="en-US" altLang="en-US" sz="2800" dirty="0">
              <a:latin typeface="Univers LT Std 55" charset="0"/>
            </a:endParaRPr>
          </a:p>
          <a:p>
            <a:pPr eaLnBrk="1" hangingPunct="1">
              <a:defRPr/>
            </a:pPr>
            <a:endParaRPr lang="en-US" altLang="en-US" sz="2800" dirty="0"/>
          </a:p>
        </p:txBody>
      </p:sp>
      <p:sp>
        <p:nvSpPr>
          <p:cNvPr id="14345" name="Rectangle 27">
            <a:extLst>
              <a:ext uri="{FF2B5EF4-FFF2-40B4-BE49-F238E27FC236}">
                <a16:creationId xmlns:a16="http://schemas.microsoft.com/office/drawing/2014/main" id="{6C2A9AEC-9243-45A6-B181-73BB93424BAE}"/>
              </a:ext>
            </a:extLst>
          </p:cNvPr>
          <p:cNvSpPr>
            <a:spLocks noChangeArrowheads="1"/>
          </p:cNvSpPr>
          <p:nvPr/>
        </p:nvSpPr>
        <p:spPr bwMode="auto">
          <a:xfrm>
            <a:off x="22425025" y="4940300"/>
            <a:ext cx="9829800" cy="10147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4200" dirty="0">
                <a:solidFill>
                  <a:srgbClr val="501214"/>
                </a:solidFill>
                <a:latin typeface="Univers LT Std 75 Black" pitchFamily="-84" charset="0"/>
              </a:rPr>
              <a:t>Results </a:t>
            </a:r>
          </a:p>
          <a:p>
            <a:pPr eaLnBrk="1" hangingPunct="1"/>
            <a:endParaRPr lang="en-US" altLang="en-US" sz="2800" dirty="0"/>
          </a:p>
          <a:p>
            <a:pPr eaLnBrk="1" hangingPunct="1"/>
            <a:r>
              <a:rPr lang="en-US" altLang="en-US" sz="3200" dirty="0">
                <a:latin typeface="Univers LT Std 55" pitchFamily="-84" charset="0"/>
              </a:rPr>
              <a:t>Web Map</a:t>
            </a:r>
          </a:p>
          <a:p>
            <a:pPr eaLnBrk="1" hangingPunct="1"/>
            <a:r>
              <a:rPr lang="en-US" altLang="en-US" sz="2800" dirty="0">
                <a:latin typeface="Univers LT Std 55" pitchFamily="-84" charset="0"/>
              </a:rPr>
              <a:t>The improved and updated story map allows communities dependent upon the Edwards Aquifer to have direct access to a detailed assessment of wastewater infrastructure. Additionally, we have created a heat map visualizing the concentration of spill sites (Figure X) Comparison of the up to date web map can also give valuable insight on any improvements or exacerbation from the previous project in 2012. </a:t>
            </a:r>
          </a:p>
          <a:p>
            <a:pPr eaLnBrk="1" hangingPunct="1"/>
            <a:endParaRPr lang="en-US" altLang="en-US" sz="2800" dirty="0">
              <a:latin typeface="Univers LT Std 55" pitchFamily="-84" charset="0"/>
            </a:endParaRPr>
          </a:p>
          <a:p>
            <a:pPr eaLnBrk="1" hangingPunct="1"/>
            <a:r>
              <a:rPr lang="en-US" altLang="en-US" sz="3200" dirty="0">
                <a:latin typeface="Univers LT Std 55" pitchFamily="-84" charset="0"/>
              </a:rPr>
              <a:t>Vulnerability Analysis </a:t>
            </a:r>
          </a:p>
          <a:p>
            <a:pPr eaLnBrk="1" hangingPunct="1"/>
            <a:r>
              <a:rPr lang="en-US" altLang="en-US" sz="2800" dirty="0">
                <a:latin typeface="Univers LT Std 55" pitchFamily="-84" charset="0"/>
              </a:rPr>
              <a:t>The results of the DRASTIC Method (shown in Figure 1) show that 1.07% of the study area has a low pollution potential, 64.73% has a moderate pollution potential, 34.18% has a high pollution potential, and 0.02% has a very high pollution potential. The results of this study can be used in managing groundwater resources, and can be used as a screening tool prior to applying more in-depth analysis. For future spills events, the locations could be plotted on this vulnerability map to assess the severity in terms of potential pollution.</a:t>
            </a:r>
          </a:p>
          <a:p>
            <a:pPr eaLnBrk="1" hangingPunct="1"/>
            <a:endParaRPr lang="en-US" altLang="en-US" sz="2800" dirty="0">
              <a:latin typeface="Univers LT Std 55" pitchFamily="-84" charset="0"/>
            </a:endParaRPr>
          </a:p>
          <a:p>
            <a:pPr eaLnBrk="1" hangingPunct="1"/>
            <a:endParaRPr lang="en-US" altLang="en-US" sz="2800" dirty="0">
              <a:latin typeface="Univers LT Std 55" pitchFamily="-84" charset="0"/>
            </a:endParaRPr>
          </a:p>
          <a:p>
            <a:pPr eaLnBrk="1" hangingPunct="1"/>
            <a:endParaRPr lang="en-US" altLang="en-US" sz="2800" dirty="0">
              <a:latin typeface="Univers LT Std 55" pitchFamily="-84" charset="0"/>
            </a:endParaRPr>
          </a:p>
          <a:p>
            <a:pPr eaLnBrk="1" hangingPunct="1"/>
            <a:r>
              <a:rPr lang="en-US" altLang="en-US" sz="2800" dirty="0">
                <a:latin typeface="Univers LT Std 55" pitchFamily="-84" charset="0"/>
              </a:rPr>
              <a:t> </a:t>
            </a:r>
          </a:p>
        </p:txBody>
      </p:sp>
      <p:sp>
        <p:nvSpPr>
          <p:cNvPr id="14346" name="Rectangle 35">
            <a:extLst>
              <a:ext uri="{FF2B5EF4-FFF2-40B4-BE49-F238E27FC236}">
                <a16:creationId xmlns:a16="http://schemas.microsoft.com/office/drawing/2014/main" id="{645455BB-F9DE-4F39-8B61-2A8FF01610B4}"/>
              </a:ext>
            </a:extLst>
          </p:cNvPr>
          <p:cNvSpPr>
            <a:spLocks noChangeArrowheads="1"/>
          </p:cNvSpPr>
          <p:nvPr/>
        </p:nvSpPr>
        <p:spPr bwMode="auto">
          <a:xfrm>
            <a:off x="33070800" y="17956211"/>
            <a:ext cx="9829800" cy="3671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4200" dirty="0">
                <a:solidFill>
                  <a:srgbClr val="501214"/>
                </a:solidFill>
                <a:latin typeface="Univers LT Std 75 Black" pitchFamily="-84" charset="0"/>
              </a:rPr>
              <a:t>Acknowledgements </a:t>
            </a:r>
          </a:p>
          <a:p>
            <a:pPr eaLnBrk="1" hangingPunct="1"/>
            <a:endParaRPr lang="en-US" altLang="en-US" sz="2800" dirty="0">
              <a:latin typeface="Univers LT Std 55" pitchFamily="-84" charset="0"/>
            </a:endParaRPr>
          </a:p>
          <a:p>
            <a:pPr algn="just" eaLnBrk="1" hangingPunct="1"/>
            <a:r>
              <a:rPr lang="en-US" altLang="en-US" sz="2800" dirty="0">
                <a:latin typeface="Univers LT Std 55" pitchFamily="-84" charset="0"/>
              </a:rPr>
              <a:t>WASSP would like to thank the Greater Edwards Aquifer Alliance for this experience, and Annalisa Peace for all of her help. We would also like to extend our gratitude to our professor, Dr. Yuan for her guidance, support, and advice throughout this semester. </a:t>
            </a:r>
          </a:p>
        </p:txBody>
      </p:sp>
      <p:sp>
        <p:nvSpPr>
          <p:cNvPr id="14347" name="Rectangle 34">
            <a:extLst>
              <a:ext uri="{FF2B5EF4-FFF2-40B4-BE49-F238E27FC236}">
                <a16:creationId xmlns:a16="http://schemas.microsoft.com/office/drawing/2014/main" id="{BABCA727-D750-4698-B024-6C85C80E1BD9}"/>
              </a:ext>
            </a:extLst>
          </p:cNvPr>
          <p:cNvSpPr>
            <a:spLocks noChangeArrowheads="1"/>
          </p:cNvSpPr>
          <p:nvPr/>
        </p:nvSpPr>
        <p:spPr bwMode="auto">
          <a:xfrm>
            <a:off x="33070800" y="13004800"/>
            <a:ext cx="9829800" cy="413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4200" dirty="0">
                <a:solidFill>
                  <a:srgbClr val="501214"/>
                </a:solidFill>
                <a:latin typeface="Univers LT Std 75 Black" pitchFamily="-84" charset="0"/>
              </a:rPr>
              <a:t>Conclusion and Discussion </a:t>
            </a:r>
          </a:p>
          <a:p>
            <a:pPr eaLnBrk="1" hangingPunct="1"/>
            <a:endParaRPr lang="en-US" altLang="en-US" sz="2800" dirty="0"/>
          </a:p>
          <a:p>
            <a:pPr algn="just" eaLnBrk="1" hangingPunct="1"/>
            <a:r>
              <a:rPr lang="en-US" altLang="en-US" sz="2800" dirty="0">
                <a:latin typeface="Univers LT Std 55" pitchFamily="-84" charset="0"/>
              </a:rPr>
              <a:t>This project was successful in mapping sewage spills from 2012-2017, and in making this data publicly available through an online interactive map. We would like to see this project evolving into a live, publicly available sewage spill webpage. The DRASTIC Method was  successful in visualizing the potential for pollution across our study area.  </a:t>
            </a:r>
          </a:p>
        </p:txBody>
      </p:sp>
      <p:sp>
        <p:nvSpPr>
          <p:cNvPr id="14356" name="Rectangle 52">
            <a:extLst>
              <a:ext uri="{FF2B5EF4-FFF2-40B4-BE49-F238E27FC236}">
                <a16:creationId xmlns:a16="http://schemas.microsoft.com/office/drawing/2014/main" id="{3B735283-11EE-464E-A8E6-601B9C9663B0}"/>
              </a:ext>
            </a:extLst>
          </p:cNvPr>
          <p:cNvSpPr>
            <a:spLocks noChangeArrowheads="1"/>
          </p:cNvSpPr>
          <p:nvPr/>
        </p:nvSpPr>
        <p:spPr bwMode="auto">
          <a:xfrm>
            <a:off x="33070800" y="4945432"/>
            <a:ext cx="9829800" cy="731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nchor="t"/>
          <a:lstStyle>
            <a:lvl1pPr>
              <a:defRPr sz="8600">
                <a:solidFill>
                  <a:schemeClr val="tx1"/>
                </a:solidFill>
                <a:latin typeface="Arial" charset="0"/>
                <a:ea typeface="ＭＳ Ｐゴシック" charset="-128"/>
              </a:defRPr>
            </a:lvl1pPr>
            <a:lvl2pPr marL="742950" indent="-285750">
              <a:defRPr sz="8600">
                <a:solidFill>
                  <a:schemeClr val="tx1"/>
                </a:solidFill>
                <a:latin typeface="Arial" charset="0"/>
                <a:ea typeface="ＭＳ Ｐゴシック" charset="-128"/>
              </a:defRPr>
            </a:lvl2pPr>
            <a:lvl3pPr marL="1143000" indent="-228600">
              <a:defRPr sz="8600">
                <a:solidFill>
                  <a:schemeClr val="tx1"/>
                </a:solidFill>
                <a:latin typeface="Arial" charset="0"/>
                <a:ea typeface="ＭＳ Ｐゴシック" charset="-128"/>
              </a:defRPr>
            </a:lvl3pPr>
            <a:lvl4pPr marL="1600200" indent="-228600">
              <a:defRPr sz="8600">
                <a:solidFill>
                  <a:schemeClr val="tx1"/>
                </a:solidFill>
                <a:latin typeface="Arial" charset="0"/>
                <a:ea typeface="ＭＳ Ｐゴシック" charset="-128"/>
              </a:defRPr>
            </a:lvl4pPr>
            <a:lvl5pPr marL="2057400" indent="-228600">
              <a:defRPr sz="8600">
                <a:solidFill>
                  <a:schemeClr val="tx1"/>
                </a:solidFill>
                <a:latin typeface="Arial" charset="0"/>
                <a:ea typeface="ＭＳ Ｐゴシック" charset="-128"/>
              </a:defRPr>
            </a:lvl5pPr>
            <a:lvl6pPr marL="2514600" indent="-228600" defTabSz="2193925" eaLnBrk="0" fontAlgn="base" hangingPunct="0">
              <a:spcBef>
                <a:spcPct val="0"/>
              </a:spcBef>
              <a:spcAft>
                <a:spcPct val="0"/>
              </a:spcAft>
              <a:defRPr sz="8600">
                <a:solidFill>
                  <a:schemeClr val="tx1"/>
                </a:solidFill>
                <a:latin typeface="Arial" charset="0"/>
                <a:ea typeface="ＭＳ Ｐゴシック" charset="-128"/>
              </a:defRPr>
            </a:lvl6pPr>
            <a:lvl7pPr marL="2971800" indent="-228600" defTabSz="2193925" eaLnBrk="0" fontAlgn="base" hangingPunct="0">
              <a:spcBef>
                <a:spcPct val="0"/>
              </a:spcBef>
              <a:spcAft>
                <a:spcPct val="0"/>
              </a:spcAft>
              <a:defRPr sz="8600">
                <a:solidFill>
                  <a:schemeClr val="tx1"/>
                </a:solidFill>
                <a:latin typeface="Arial" charset="0"/>
                <a:ea typeface="ＭＳ Ｐゴシック" charset="-128"/>
              </a:defRPr>
            </a:lvl7pPr>
            <a:lvl8pPr marL="3429000" indent="-228600" defTabSz="2193925" eaLnBrk="0" fontAlgn="base" hangingPunct="0">
              <a:spcBef>
                <a:spcPct val="0"/>
              </a:spcBef>
              <a:spcAft>
                <a:spcPct val="0"/>
              </a:spcAft>
              <a:defRPr sz="8600">
                <a:solidFill>
                  <a:schemeClr val="tx1"/>
                </a:solidFill>
                <a:latin typeface="Arial" charset="0"/>
                <a:ea typeface="ＭＳ Ｐゴシック" charset="-128"/>
              </a:defRPr>
            </a:lvl8pPr>
            <a:lvl9pPr marL="3886200" indent="-228600" defTabSz="2193925" eaLnBrk="0" fontAlgn="base" hangingPunct="0">
              <a:spcBef>
                <a:spcPct val="0"/>
              </a:spcBef>
              <a:spcAft>
                <a:spcPct val="0"/>
              </a:spcAft>
              <a:defRPr sz="8600">
                <a:solidFill>
                  <a:schemeClr val="tx1"/>
                </a:solidFill>
                <a:latin typeface="Arial" charset="0"/>
                <a:ea typeface="ＭＳ Ｐゴシック" charset="-128"/>
              </a:defRPr>
            </a:lvl9pPr>
          </a:lstStyle>
          <a:p>
            <a:pPr eaLnBrk="1" hangingPunct="1">
              <a:spcBef>
                <a:spcPct val="50000"/>
              </a:spcBef>
              <a:defRPr/>
            </a:pPr>
            <a:r>
              <a:rPr lang="en-US" altLang="en-US" sz="4200" dirty="0">
                <a:solidFill>
                  <a:srgbClr val="501214"/>
                </a:solidFill>
                <a:latin typeface="Univers LT Std 75 Black" charset="0"/>
              </a:rPr>
              <a:t>Recommendations </a:t>
            </a:r>
          </a:p>
          <a:p>
            <a:pPr algn="just" eaLnBrk="1" hangingPunct="1">
              <a:spcBef>
                <a:spcPct val="50000"/>
              </a:spcBef>
              <a:defRPr/>
            </a:pPr>
            <a:r>
              <a:rPr lang="en-US" altLang="en-US" sz="2800" dirty="0">
                <a:latin typeface="Univers LT Std 75 Black" charset="0"/>
              </a:rPr>
              <a:t>It was requested we make recommendations on improving data quality from a geographer’s perspective. </a:t>
            </a:r>
          </a:p>
          <a:p>
            <a:pPr eaLnBrk="1" hangingPunct="1">
              <a:spcBef>
                <a:spcPct val="50000"/>
              </a:spcBef>
              <a:defRPr/>
            </a:pPr>
            <a:endParaRPr lang="en-US" altLang="en-US" sz="2800" dirty="0">
              <a:latin typeface="Univers LT Std 75 Black" charset="0"/>
            </a:endParaRPr>
          </a:p>
          <a:p>
            <a:pPr marL="457200" indent="-457200" algn="just" eaLnBrk="1" hangingPunct="1">
              <a:buFont typeface="Arial" charset="0"/>
              <a:buChar char="•"/>
              <a:defRPr/>
            </a:pPr>
            <a:r>
              <a:rPr lang="en-US" altLang="en-US" sz="2800" dirty="0">
                <a:latin typeface="Univers LT Std 55" charset="0"/>
              </a:rPr>
              <a:t>Complete map of sewage pipelines within every service area, with depths and sizes of pipes as attributes.</a:t>
            </a:r>
          </a:p>
          <a:p>
            <a:pPr marL="457200" indent="-457200" algn="just" eaLnBrk="1" hangingPunct="1">
              <a:buFont typeface="Arial" charset="0"/>
              <a:buChar char="•"/>
              <a:defRPr/>
            </a:pPr>
            <a:r>
              <a:rPr lang="en-US" altLang="en-US" sz="2800" dirty="0">
                <a:latin typeface="Univers LT Std 55" charset="0"/>
              </a:rPr>
              <a:t>Use GPS units on site to record exact locations of spills, and       create waypoints to update the map easily. </a:t>
            </a:r>
          </a:p>
          <a:p>
            <a:pPr marL="457200" indent="-457200" algn="just" eaLnBrk="1" hangingPunct="1">
              <a:buFont typeface="Arial" charset="0"/>
              <a:buChar char="•"/>
              <a:defRPr/>
            </a:pPr>
            <a:r>
              <a:rPr lang="en-US" altLang="en-US" sz="2800" dirty="0">
                <a:latin typeface="Univers LT Std 55" charset="0"/>
              </a:rPr>
              <a:t>Utilize our list of standardized spill causes. This step would be beneficial in mapping or statistical analysis on the causes of spills. </a:t>
            </a:r>
          </a:p>
          <a:p>
            <a:pPr marL="457200" indent="-457200" algn="just" eaLnBrk="1" hangingPunct="1">
              <a:buFont typeface="Arial" charset="0"/>
              <a:buChar char="•"/>
              <a:defRPr/>
            </a:pPr>
            <a:r>
              <a:rPr lang="en-US" altLang="en-US" sz="2800" dirty="0">
                <a:latin typeface="Univers LT Std 55" charset="0"/>
              </a:rPr>
              <a:t>Utilization of our Standard Spill Event Category Ranking System. This will clear up any reporting inconsistencies amongst Environmental Investigators. </a:t>
            </a:r>
          </a:p>
          <a:p>
            <a:pPr marL="457200" indent="-457200" eaLnBrk="1" hangingPunct="1">
              <a:buFont typeface="Arial" charset="0"/>
              <a:buChar char="•"/>
              <a:defRPr/>
            </a:pPr>
            <a:endParaRPr lang="en-US" altLang="en-US" sz="2800" dirty="0">
              <a:latin typeface="Univers LT Std 55" charset="0"/>
            </a:endParaRPr>
          </a:p>
          <a:p>
            <a:pPr marL="457200" indent="-457200" eaLnBrk="1" hangingPunct="1">
              <a:buFont typeface="Arial" charset="0"/>
              <a:buChar char="•"/>
              <a:defRPr/>
            </a:pPr>
            <a:endParaRPr lang="en-US" altLang="en-US" sz="2800" dirty="0">
              <a:latin typeface="Univers LT Std 75 Black" charset="0"/>
            </a:endParaRPr>
          </a:p>
          <a:p>
            <a:pPr eaLnBrk="1" hangingPunct="1">
              <a:defRPr/>
            </a:pPr>
            <a:endParaRPr lang="en-US" altLang="en-US" sz="2800" dirty="0"/>
          </a:p>
        </p:txBody>
      </p:sp>
      <p:sp>
        <p:nvSpPr>
          <p:cNvPr id="14349" name="Rectangle 35">
            <a:extLst>
              <a:ext uri="{FF2B5EF4-FFF2-40B4-BE49-F238E27FC236}">
                <a16:creationId xmlns:a16="http://schemas.microsoft.com/office/drawing/2014/main" id="{FB04B97D-6FBD-4DA8-938E-525A7E34582A}"/>
              </a:ext>
            </a:extLst>
          </p:cNvPr>
          <p:cNvSpPr>
            <a:spLocks noChangeArrowheads="1"/>
          </p:cNvSpPr>
          <p:nvPr/>
        </p:nvSpPr>
        <p:spPr bwMode="auto">
          <a:xfrm>
            <a:off x="1066800" y="18286836"/>
            <a:ext cx="9864725" cy="3795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4200" dirty="0">
                <a:solidFill>
                  <a:srgbClr val="501214"/>
                </a:solidFill>
                <a:latin typeface="Univers LT Std 75 Black" pitchFamily="-84" charset="0"/>
              </a:rPr>
              <a:t>Study Area</a:t>
            </a:r>
          </a:p>
          <a:p>
            <a:pPr eaLnBrk="1" hangingPunct="1"/>
            <a:endParaRPr lang="en-US" altLang="en-US" sz="2800" dirty="0">
              <a:latin typeface="Univers LT Std 55" pitchFamily="-84" charset="0"/>
            </a:endParaRPr>
          </a:p>
          <a:p>
            <a:pPr algn="just" eaLnBrk="1" hangingPunct="1"/>
            <a:r>
              <a:rPr lang="en-US" altLang="en-US" sz="2800" dirty="0">
                <a:latin typeface="Univers LT Std 55" pitchFamily="-84" charset="0"/>
              </a:rPr>
              <a:t>This project focused on raw sewage spills that have occurred in the Texas Commission on Environmental Quality (TCEQ) Regions 11 and 13 on the Edwards Aquifer. The counties included were Bexar, Travis, Hays, Comal, Medina, Uvalde (shown in the inset map in Figure 1)</a:t>
            </a:r>
          </a:p>
        </p:txBody>
      </p:sp>
      <p:sp>
        <p:nvSpPr>
          <p:cNvPr id="14350" name="TextBox 91">
            <a:extLst>
              <a:ext uri="{FF2B5EF4-FFF2-40B4-BE49-F238E27FC236}">
                <a16:creationId xmlns:a16="http://schemas.microsoft.com/office/drawing/2014/main" id="{65352E12-34B7-41F6-97A2-B96F8C6C9793}"/>
              </a:ext>
            </a:extLst>
          </p:cNvPr>
          <p:cNvSpPr txBox="1">
            <a:spLocks noChangeArrowheads="1"/>
          </p:cNvSpPr>
          <p:nvPr/>
        </p:nvSpPr>
        <p:spPr bwMode="auto">
          <a:xfrm>
            <a:off x="1082675" y="1676400"/>
            <a:ext cx="25714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dirty="0">
                <a:solidFill>
                  <a:srgbClr val="B4985A"/>
                </a:solidFill>
                <a:latin typeface="Univers LT Std 75 Black" pitchFamily="-84" charset="0"/>
              </a:rPr>
              <a:t>on Edwards Aquifer TCEQ Regions 11 and 13 from 2012 </a:t>
            </a:r>
            <a:r>
              <a:rPr lang="mr-IN" altLang="en-US" sz="4000" dirty="0">
                <a:solidFill>
                  <a:srgbClr val="B4985A"/>
                </a:solidFill>
                <a:latin typeface="Univers LT Std 75 Black" pitchFamily="-84" charset="0"/>
                <a:ea typeface="Mangal" panose="02040503050203030202" pitchFamily="18" charset="0"/>
              </a:rPr>
              <a:t>–</a:t>
            </a:r>
            <a:r>
              <a:rPr lang="en-US" altLang="en-US" sz="4000" dirty="0">
                <a:solidFill>
                  <a:srgbClr val="B4985A"/>
                </a:solidFill>
                <a:latin typeface="Univers LT Std 75 Black" pitchFamily="-84" charset="0"/>
              </a:rPr>
              <a:t> 2017  </a:t>
            </a:r>
          </a:p>
        </p:txBody>
      </p:sp>
      <p:pic>
        <p:nvPicPr>
          <p:cNvPr id="14351" name="Picture 1">
            <a:extLst>
              <a:ext uri="{FF2B5EF4-FFF2-40B4-BE49-F238E27FC236}">
                <a16:creationId xmlns:a16="http://schemas.microsoft.com/office/drawing/2014/main" id="{AF6FE727-0726-49BB-A663-EB951ADAEE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4887" y="22795251"/>
            <a:ext cx="9953625" cy="769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6">
            <a:extLst>
              <a:ext uri="{FF2B5EF4-FFF2-40B4-BE49-F238E27FC236}">
                <a16:creationId xmlns:a16="http://schemas.microsoft.com/office/drawing/2014/main" id="{2558C4D4-F9A9-40F0-ADD8-B52EA14416EB}"/>
              </a:ext>
            </a:extLst>
          </p:cNvPr>
          <p:cNvPicPr>
            <a:picLocks noChangeAspect="1"/>
          </p:cNvPicPr>
          <p:nvPr/>
        </p:nvPicPr>
        <p:blipFill>
          <a:blip r:embed="rId6">
            <a:extLst>
              <a:ext uri="{28A0092B-C50C-407E-A947-70E740481C1C}">
                <a14:useLocalDpi xmlns:a14="http://schemas.microsoft.com/office/drawing/2010/main" val="0"/>
              </a:ext>
            </a:extLst>
          </a:blip>
          <a:srcRect l="20445" t="18954" r="30392" b="65909"/>
          <a:stretch>
            <a:fillRect/>
          </a:stretch>
        </p:blipFill>
        <p:spPr bwMode="auto">
          <a:xfrm>
            <a:off x="35052000" y="381000"/>
            <a:ext cx="85344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A15F6C50-7D50-4D19-96D7-D55D122E3D1F}"/>
              </a:ext>
            </a:extLst>
          </p:cNvPr>
          <p:cNvGraphicFramePr>
            <a:graphicFrameLocks noGrp="1"/>
          </p:cNvGraphicFramePr>
          <p:nvPr>
            <p:extLst>
              <p:ext uri="{D42A27DB-BD31-4B8C-83A1-F6EECF244321}">
                <p14:modId xmlns:p14="http://schemas.microsoft.com/office/powerpoint/2010/main" val="68155303"/>
              </p:ext>
            </p:extLst>
          </p:nvPr>
        </p:nvGraphicFramePr>
        <p:xfrm>
          <a:off x="22425025" y="15773400"/>
          <a:ext cx="9788526" cy="14859000"/>
        </p:xfrm>
        <a:graphic>
          <a:graphicData uri="http://schemas.openxmlformats.org/drawingml/2006/table">
            <a:tbl>
              <a:tblPr firstRow="1" bandRow="1">
                <a:tableStyleId>{5C22544A-7EE6-4342-B048-85BDC9FD1C3A}</a:tableStyleId>
              </a:tblPr>
              <a:tblGrid>
                <a:gridCol w="3262842">
                  <a:extLst>
                    <a:ext uri="{9D8B030D-6E8A-4147-A177-3AD203B41FA5}">
                      <a16:colId xmlns:a16="http://schemas.microsoft.com/office/drawing/2014/main" val="20000"/>
                    </a:ext>
                  </a:extLst>
                </a:gridCol>
                <a:gridCol w="3262842">
                  <a:extLst>
                    <a:ext uri="{9D8B030D-6E8A-4147-A177-3AD203B41FA5}">
                      <a16:colId xmlns:a16="http://schemas.microsoft.com/office/drawing/2014/main" val="20001"/>
                    </a:ext>
                  </a:extLst>
                </a:gridCol>
                <a:gridCol w="3262842">
                  <a:extLst>
                    <a:ext uri="{9D8B030D-6E8A-4147-A177-3AD203B41FA5}">
                      <a16:colId xmlns:a16="http://schemas.microsoft.com/office/drawing/2014/main" val="20002"/>
                    </a:ext>
                  </a:extLst>
                </a:gridCol>
              </a:tblGrid>
              <a:tr h="802911">
                <a:tc>
                  <a:txBody>
                    <a:bodyPr/>
                    <a:lstStyle/>
                    <a:p>
                      <a:pPr algn="ctr"/>
                      <a:r>
                        <a:rPr lang="en-US" altLang="en-US" sz="3600" b="0" dirty="0">
                          <a:solidFill>
                            <a:srgbClr val="FFFFFF"/>
                          </a:solidFill>
                          <a:latin typeface="Univers LT Std 45 Light" charset="0"/>
                        </a:rPr>
                        <a:t>Data </a:t>
                      </a:r>
                      <a:endParaRPr lang="en-US" sz="3600" b="0" dirty="0"/>
                    </a:p>
                  </a:txBody>
                  <a:tcPr marT="45721" marB="45721">
                    <a:solidFill>
                      <a:srgbClr val="B4985A"/>
                    </a:solidFill>
                  </a:tcPr>
                </a:tc>
                <a:tc>
                  <a:txBody>
                    <a:bodyPr/>
                    <a:lstStyle/>
                    <a:p>
                      <a:pPr algn="ctr"/>
                      <a:r>
                        <a:rPr lang="en-US" altLang="en-US" sz="3600" b="0" dirty="0">
                          <a:solidFill>
                            <a:srgbClr val="FFFFFF"/>
                          </a:solidFill>
                          <a:latin typeface="Univers LT Std 45 Light" charset="0"/>
                        </a:rPr>
                        <a:t>Source</a:t>
                      </a:r>
                      <a:endParaRPr lang="en-US" sz="3600" b="0" dirty="0"/>
                    </a:p>
                  </a:txBody>
                  <a:tcPr marT="45721" marB="45721">
                    <a:solidFill>
                      <a:srgbClr val="B4985A"/>
                    </a:solidFill>
                  </a:tcPr>
                </a:tc>
                <a:tc>
                  <a:txBody>
                    <a:bodyPr/>
                    <a:lstStyle/>
                    <a:p>
                      <a:pPr algn="ctr"/>
                      <a:r>
                        <a:rPr lang="en-US" altLang="en-US" sz="3600" b="0" dirty="0">
                          <a:solidFill>
                            <a:srgbClr val="FFFFFF"/>
                          </a:solidFill>
                          <a:latin typeface="Univers LT Std 45 Light" charset="0"/>
                        </a:rPr>
                        <a:t>Preparation</a:t>
                      </a:r>
                      <a:r>
                        <a:rPr lang="en-US" altLang="en-US" sz="3600" b="0" baseline="0" dirty="0">
                          <a:solidFill>
                            <a:srgbClr val="FFFFFF"/>
                          </a:solidFill>
                          <a:latin typeface="Univers LT Std 45 Light" charset="0"/>
                        </a:rPr>
                        <a:t> </a:t>
                      </a:r>
                      <a:endParaRPr lang="en-US" sz="3600" b="0" dirty="0"/>
                    </a:p>
                  </a:txBody>
                  <a:tcPr marT="45721" marB="45721">
                    <a:solidFill>
                      <a:srgbClr val="B4985A"/>
                    </a:solidFill>
                  </a:tcPr>
                </a:tc>
                <a:extLst>
                  <a:ext uri="{0D108BD9-81ED-4DB2-BD59-A6C34878D82A}">
                    <a16:rowId xmlns:a16="http://schemas.microsoft.com/office/drawing/2014/main" val="10000"/>
                  </a:ext>
                </a:extLst>
              </a:tr>
              <a:tr h="1254489">
                <a:tc>
                  <a:txBody>
                    <a:bodyPr/>
                    <a:lstStyle/>
                    <a:p>
                      <a:r>
                        <a:rPr lang="en-US" altLang="en-US" sz="2000" dirty="0">
                          <a:solidFill>
                            <a:schemeClr val="tx1"/>
                          </a:solidFill>
                          <a:latin typeface="Univers LT Std 45 Light" charset="0"/>
                        </a:rPr>
                        <a:t>Sewage</a:t>
                      </a:r>
                      <a:r>
                        <a:rPr lang="en-US" altLang="en-US" sz="2000" baseline="0" dirty="0">
                          <a:solidFill>
                            <a:schemeClr val="tx1"/>
                          </a:solidFill>
                          <a:latin typeface="Univers LT Std 45 Light" charset="0"/>
                        </a:rPr>
                        <a:t> Spill </a:t>
                      </a:r>
                      <a:endParaRPr lang="en-US" altLang="en-US" sz="2000" dirty="0">
                        <a:solidFill>
                          <a:schemeClr val="tx1"/>
                        </a:solidFill>
                        <a:latin typeface="Univers LT Std 45 Light" charset="0"/>
                      </a:endParaRPr>
                    </a:p>
                  </a:txBody>
                  <a:tcPr marT="45721" marB="45721">
                    <a:solidFill>
                      <a:schemeClr val="bg1"/>
                    </a:solidFill>
                  </a:tcPr>
                </a:tc>
                <a:tc>
                  <a:txBody>
                    <a:bodyPr/>
                    <a:lstStyle/>
                    <a:p>
                      <a:r>
                        <a:rPr lang="en-US" altLang="en-US" sz="2000" dirty="0">
                          <a:solidFill>
                            <a:schemeClr val="tx1"/>
                          </a:solidFill>
                          <a:latin typeface="Univers LT Std 45 Light" charset="0"/>
                        </a:rPr>
                        <a:t>TCEQ through an open records request</a:t>
                      </a:r>
                    </a:p>
                  </a:txBody>
                  <a:tcPr marT="45721" marB="45721">
                    <a:solidFill>
                      <a:schemeClr val="bg1"/>
                    </a:solidFill>
                  </a:tcPr>
                </a:tc>
                <a:tc>
                  <a:txBody>
                    <a:bodyPr/>
                    <a:lstStyle/>
                    <a:p>
                      <a:pPr marL="0" marR="0" indent="0" algn="l" defTabSz="2194560" rtl="0" eaLnBrk="1" fontAlgn="auto" latinLnBrk="0" hangingPunct="1">
                        <a:lnSpc>
                          <a:spcPct val="100000"/>
                        </a:lnSpc>
                        <a:spcBef>
                          <a:spcPts val="0"/>
                        </a:spcBef>
                        <a:spcAft>
                          <a:spcPts val="0"/>
                        </a:spcAft>
                        <a:buClrTx/>
                        <a:buSzTx/>
                        <a:buFontTx/>
                        <a:buNone/>
                        <a:tabLst/>
                        <a:defRPr/>
                      </a:pPr>
                      <a:r>
                        <a:rPr lang="en-US" altLang="en-US" sz="2000" dirty="0">
                          <a:solidFill>
                            <a:schemeClr val="tx1"/>
                          </a:solidFill>
                          <a:latin typeface="Univers LT Std 45 Light" charset="0"/>
                        </a:rPr>
                        <a:t>Received</a:t>
                      </a:r>
                      <a:r>
                        <a:rPr lang="en-US" altLang="en-US" sz="2000" baseline="0" dirty="0">
                          <a:solidFill>
                            <a:schemeClr val="tx1"/>
                          </a:solidFill>
                          <a:latin typeface="Univers LT Std 45 Light" charset="0"/>
                        </a:rPr>
                        <a:t> in an excel spreadsheet, geocoded and cleaned up attributes.</a:t>
                      </a:r>
                      <a:endParaRPr lang="en-US" altLang="en-US" sz="2000" dirty="0">
                        <a:solidFill>
                          <a:schemeClr val="tx1"/>
                        </a:solidFill>
                        <a:latin typeface="Univers LT Std 45 Light" charset="0"/>
                      </a:endParaRPr>
                    </a:p>
                  </a:txBody>
                  <a:tcPr marT="45721" marB="45721">
                    <a:solidFill>
                      <a:schemeClr val="bg1"/>
                    </a:solidFill>
                  </a:tcPr>
                </a:tc>
                <a:extLst>
                  <a:ext uri="{0D108BD9-81ED-4DB2-BD59-A6C34878D82A}">
                    <a16:rowId xmlns:a16="http://schemas.microsoft.com/office/drawing/2014/main" val="10001"/>
                  </a:ext>
                </a:extLst>
              </a:tr>
              <a:tr h="1676400">
                <a:tc>
                  <a:txBody>
                    <a:bodyPr/>
                    <a:lstStyle/>
                    <a:p>
                      <a:r>
                        <a:rPr lang="en-US" altLang="en-US" sz="2000" dirty="0">
                          <a:solidFill>
                            <a:schemeClr val="tx1"/>
                          </a:solidFill>
                          <a:latin typeface="Univers LT Std 45 Light" charset="0"/>
                        </a:rPr>
                        <a:t>Depth to Groundwater</a:t>
                      </a:r>
                    </a:p>
                    <a:p>
                      <a:endParaRPr lang="en-US" sz="2000" dirty="0">
                        <a:solidFill>
                          <a:schemeClr val="tx1"/>
                        </a:solidFill>
                      </a:endParaRPr>
                    </a:p>
                  </a:txBody>
                  <a:tcPr marT="45721" marB="45721">
                    <a:solidFill>
                      <a:schemeClr val="bg2">
                        <a:lumMod val="90000"/>
                      </a:schemeClr>
                    </a:solidFill>
                  </a:tcPr>
                </a:tc>
                <a:tc>
                  <a:txBody>
                    <a:bodyPr/>
                    <a:lstStyle/>
                    <a:p>
                      <a:r>
                        <a:rPr lang="en-US" altLang="en-US" sz="2000" dirty="0">
                          <a:solidFill>
                            <a:schemeClr val="tx1"/>
                          </a:solidFill>
                          <a:latin typeface="Univers LT Std 45 Light" charset="0"/>
                        </a:rPr>
                        <a:t>Water elevation data from Texas Water Development Board's Groundwater Database</a:t>
                      </a:r>
                      <a:endParaRPr lang="en-US" sz="2000" dirty="0">
                        <a:solidFill>
                          <a:schemeClr val="tx1"/>
                        </a:solidFill>
                      </a:endParaRPr>
                    </a:p>
                  </a:txBody>
                  <a:tcPr marT="45721" marB="45721">
                    <a:solidFill>
                      <a:schemeClr val="bg2">
                        <a:lumMod val="90000"/>
                      </a:schemeClr>
                    </a:solidFill>
                  </a:tcPr>
                </a:tc>
                <a:tc>
                  <a:txBody>
                    <a:bodyPr/>
                    <a:lstStyle/>
                    <a:p>
                      <a:r>
                        <a:rPr lang="en-US" altLang="en-US" sz="2000" dirty="0">
                          <a:solidFill>
                            <a:schemeClr val="tx1"/>
                          </a:solidFill>
                          <a:latin typeface="Univers LT Std 45 Light" charset="0"/>
                        </a:rPr>
                        <a:t>Water well data and the Geostatistical Analyst Toolset were used to interpolated by means of Empirical Bayesian </a:t>
                      </a:r>
                      <a:r>
                        <a:rPr lang="en-US" altLang="en-US" sz="2000" dirty="0" err="1">
                          <a:solidFill>
                            <a:schemeClr val="tx1"/>
                          </a:solidFill>
                          <a:latin typeface="Univers LT Std 45 Light" charset="0"/>
                        </a:rPr>
                        <a:t>Kringing</a:t>
                      </a:r>
                      <a:r>
                        <a:rPr lang="en-US" altLang="en-US" sz="2000" dirty="0">
                          <a:solidFill>
                            <a:schemeClr val="tx1"/>
                          </a:solidFill>
                          <a:latin typeface="Univers LT Std 45 Light" charset="0"/>
                        </a:rPr>
                        <a:t> (EBK).</a:t>
                      </a:r>
                      <a:endParaRPr lang="en-US" sz="2000" dirty="0">
                        <a:solidFill>
                          <a:schemeClr val="tx1"/>
                        </a:solidFill>
                      </a:endParaRPr>
                    </a:p>
                  </a:txBody>
                  <a:tcPr marT="45721" marB="45721">
                    <a:solidFill>
                      <a:schemeClr val="bg2">
                        <a:lumMod val="90000"/>
                      </a:schemeClr>
                    </a:solidFill>
                  </a:tcPr>
                </a:tc>
                <a:extLst>
                  <a:ext uri="{0D108BD9-81ED-4DB2-BD59-A6C34878D82A}">
                    <a16:rowId xmlns:a16="http://schemas.microsoft.com/office/drawing/2014/main" val="10002"/>
                  </a:ext>
                </a:extLst>
              </a:tr>
              <a:tr h="2834686">
                <a:tc>
                  <a:txBody>
                    <a:bodyPr/>
                    <a:lstStyle/>
                    <a:p>
                      <a:r>
                        <a:rPr lang="en-US" altLang="en-US" sz="2000" dirty="0">
                          <a:solidFill>
                            <a:schemeClr val="tx1"/>
                          </a:solidFill>
                          <a:latin typeface="Univers LT Std 45 Light" charset="0"/>
                        </a:rPr>
                        <a:t>Net Recharge</a:t>
                      </a:r>
                      <a:endParaRPr lang="en-US" sz="2000" dirty="0">
                        <a:solidFill>
                          <a:schemeClr val="tx1"/>
                        </a:solidFill>
                      </a:endParaRPr>
                    </a:p>
                  </a:txBody>
                  <a:tcPr marT="45721" marB="45721">
                    <a:solidFill>
                      <a:schemeClr val="bg1"/>
                    </a:solidFill>
                  </a:tcPr>
                </a:tc>
                <a:tc>
                  <a:txBody>
                    <a:bodyPr/>
                    <a:lstStyle/>
                    <a:p>
                      <a:r>
                        <a:rPr lang="en-US" altLang="en-US" sz="2000" dirty="0">
                          <a:solidFill>
                            <a:schemeClr val="tx1"/>
                          </a:solidFill>
                          <a:latin typeface="Univers LT Std 45 Light" charset="0"/>
                        </a:rPr>
                        <a:t>Precipitation: National Oceanic and Atmospheric Administration, Land Use/cover: National Land Cover Database, Soil: Natural Resources Conservation Service </a:t>
                      </a:r>
                      <a:endParaRPr lang="en-US" sz="2000" dirty="0">
                        <a:solidFill>
                          <a:schemeClr val="tx1"/>
                        </a:solidFill>
                      </a:endParaRPr>
                    </a:p>
                  </a:txBody>
                  <a:tcPr marT="45721" marB="45721">
                    <a:solidFill>
                      <a:schemeClr val="bg1"/>
                    </a:solidFill>
                  </a:tcPr>
                </a:tc>
                <a:tc>
                  <a:txBody>
                    <a:bodyPr/>
                    <a:lstStyle/>
                    <a:p>
                      <a:r>
                        <a:rPr lang="en-US" altLang="en-US" sz="2000" dirty="0">
                          <a:solidFill>
                            <a:schemeClr val="tx1"/>
                          </a:solidFill>
                          <a:latin typeface="Univers LT Std 45 Light" charset="0"/>
                        </a:rPr>
                        <a:t>Q = (P − 0.2S)2 / (P + 0.8S)</a:t>
                      </a:r>
                    </a:p>
                    <a:p>
                      <a:r>
                        <a:rPr lang="en-US" altLang="en-US" sz="2000" dirty="0">
                          <a:solidFill>
                            <a:schemeClr val="tx1"/>
                          </a:solidFill>
                          <a:latin typeface="Univers LT Std 45 Light" charset="0"/>
                        </a:rPr>
                        <a:t> </a:t>
                      </a:r>
                    </a:p>
                    <a:p>
                      <a:r>
                        <a:rPr lang="en-US" altLang="en-US" sz="2000" dirty="0">
                          <a:solidFill>
                            <a:schemeClr val="tx1"/>
                          </a:solidFill>
                          <a:latin typeface="Univers LT Std 45 Light" charset="0"/>
                        </a:rPr>
                        <a:t>S= 1000/CN</a:t>
                      </a:r>
                    </a:p>
                    <a:p>
                      <a:r>
                        <a:rPr lang="en-US" altLang="en-US" sz="2000" dirty="0">
                          <a:solidFill>
                            <a:schemeClr val="tx1"/>
                          </a:solidFill>
                          <a:latin typeface="Univers LT Std 45 Light" charset="0"/>
                        </a:rPr>
                        <a:t> Q: Depth of runoff (in)</a:t>
                      </a:r>
                    </a:p>
                    <a:p>
                      <a:r>
                        <a:rPr lang="en-US" altLang="en-US" sz="2000" dirty="0">
                          <a:solidFill>
                            <a:schemeClr val="tx1"/>
                          </a:solidFill>
                          <a:latin typeface="Univers LT Std 45 Light" charset="0"/>
                        </a:rPr>
                        <a:t>P: Depth of rainfall (in)</a:t>
                      </a:r>
                    </a:p>
                    <a:p>
                      <a:r>
                        <a:rPr lang="en-US" altLang="en-US" sz="2000" dirty="0">
                          <a:solidFill>
                            <a:schemeClr val="tx1"/>
                          </a:solidFill>
                          <a:latin typeface="Univers LT Std 45 Light" charset="0"/>
                        </a:rPr>
                        <a:t>S: Maximum potential retention (in)</a:t>
                      </a:r>
                    </a:p>
                    <a:p>
                      <a:r>
                        <a:rPr lang="en-US" altLang="en-US" sz="2000" dirty="0">
                          <a:solidFill>
                            <a:schemeClr val="tx1"/>
                          </a:solidFill>
                          <a:latin typeface="Univers LT Std 45 Light" charset="0"/>
                        </a:rPr>
                        <a:t>CN: Curve number (dimensionless)</a:t>
                      </a:r>
                      <a:endParaRPr lang="en-US" sz="2000" dirty="0">
                        <a:solidFill>
                          <a:schemeClr val="tx1"/>
                        </a:solidFill>
                      </a:endParaRPr>
                    </a:p>
                  </a:txBody>
                  <a:tcPr marT="45721" marB="45721">
                    <a:solidFill>
                      <a:schemeClr val="bg1"/>
                    </a:solidFill>
                  </a:tcPr>
                </a:tc>
                <a:extLst>
                  <a:ext uri="{0D108BD9-81ED-4DB2-BD59-A6C34878D82A}">
                    <a16:rowId xmlns:a16="http://schemas.microsoft.com/office/drawing/2014/main" val="10003"/>
                  </a:ext>
                </a:extLst>
              </a:tr>
              <a:tr h="1233717">
                <a:tc>
                  <a:txBody>
                    <a:bodyPr/>
                    <a:lstStyle/>
                    <a:p>
                      <a:r>
                        <a:rPr lang="en-US" altLang="en-US" sz="2000" dirty="0">
                          <a:solidFill>
                            <a:schemeClr val="tx1"/>
                          </a:solidFill>
                          <a:latin typeface="Univers LT Std 45 Light" charset="0"/>
                        </a:rPr>
                        <a:t>Aquifer Media</a:t>
                      </a:r>
                      <a:endParaRPr lang="en-US" sz="2000" dirty="0">
                        <a:solidFill>
                          <a:schemeClr val="tx1"/>
                        </a:solidFill>
                      </a:endParaRPr>
                    </a:p>
                  </a:txBody>
                  <a:tcPr marT="45721" marB="45721">
                    <a:solidFill>
                      <a:schemeClr val="bg2">
                        <a:lumMod val="90000"/>
                      </a:schemeClr>
                    </a:solidFill>
                  </a:tcPr>
                </a:tc>
                <a:tc>
                  <a:txBody>
                    <a:bodyPr/>
                    <a:lstStyle/>
                    <a:p>
                      <a:r>
                        <a:rPr lang="en-US" altLang="en-US" sz="2000" baseline="0" dirty="0">
                          <a:solidFill>
                            <a:schemeClr val="tx1"/>
                          </a:solidFill>
                          <a:latin typeface="Univers LT Std 45 Light" charset="0"/>
                        </a:rPr>
                        <a:t>Texas Geologic Database</a:t>
                      </a:r>
                    </a:p>
                    <a:p>
                      <a:endParaRPr lang="en-US" sz="2000" dirty="0">
                        <a:solidFill>
                          <a:schemeClr val="tx1"/>
                        </a:solidFill>
                      </a:endParaRPr>
                    </a:p>
                  </a:txBody>
                  <a:tcPr marT="45721" marB="45721">
                    <a:solidFill>
                      <a:schemeClr val="bg2">
                        <a:lumMod val="90000"/>
                      </a:schemeClr>
                    </a:solidFill>
                  </a:tcPr>
                </a:tc>
                <a:tc>
                  <a:txBody>
                    <a:bodyPr/>
                    <a:lstStyle/>
                    <a:p>
                      <a:r>
                        <a:rPr lang="en-US" sz="2000" dirty="0">
                          <a:solidFill>
                            <a:schemeClr val="tx1"/>
                          </a:solidFill>
                          <a:latin typeface="Univers LT Std 45 Light" charset="0"/>
                        </a:rPr>
                        <a:t>Ratings</a:t>
                      </a:r>
                      <a:r>
                        <a:rPr lang="en-US" sz="2000" baseline="0" dirty="0">
                          <a:solidFill>
                            <a:schemeClr val="tx1"/>
                          </a:solidFill>
                          <a:latin typeface="Univers LT Std 45 Light" charset="0"/>
                        </a:rPr>
                        <a:t> were applied to rock unit data based on the porosity and permeability.</a:t>
                      </a:r>
                      <a:endParaRPr lang="en-US" sz="2000" dirty="0">
                        <a:solidFill>
                          <a:schemeClr val="tx1"/>
                        </a:solidFill>
                      </a:endParaRPr>
                    </a:p>
                  </a:txBody>
                  <a:tcPr marT="45721" marB="45721">
                    <a:solidFill>
                      <a:schemeClr val="bg2">
                        <a:lumMod val="90000"/>
                      </a:schemeClr>
                    </a:solidFill>
                  </a:tcPr>
                </a:tc>
                <a:extLst>
                  <a:ext uri="{0D108BD9-81ED-4DB2-BD59-A6C34878D82A}">
                    <a16:rowId xmlns:a16="http://schemas.microsoft.com/office/drawing/2014/main" val="10004"/>
                  </a:ext>
                </a:extLst>
              </a:tr>
              <a:tr h="1285003">
                <a:tc>
                  <a:txBody>
                    <a:bodyPr/>
                    <a:lstStyle/>
                    <a:p>
                      <a:r>
                        <a:rPr lang="en-US" altLang="en-US" sz="2000" dirty="0">
                          <a:solidFill>
                            <a:schemeClr val="tx1"/>
                          </a:solidFill>
                          <a:latin typeface="Univers LT Std 45 Light" charset="0"/>
                        </a:rPr>
                        <a:t>Soil Media</a:t>
                      </a:r>
                    </a:p>
                  </a:txBody>
                  <a:tcPr marT="45721" marB="45721">
                    <a:solidFill>
                      <a:schemeClr val="bg1"/>
                    </a:solidFill>
                  </a:tcPr>
                </a:tc>
                <a:tc>
                  <a:txBody>
                    <a:bodyPr/>
                    <a:lstStyle/>
                    <a:p>
                      <a:r>
                        <a:rPr lang="en-US" altLang="en-US" sz="2000" dirty="0">
                          <a:solidFill>
                            <a:schemeClr val="tx1"/>
                          </a:solidFill>
                          <a:latin typeface="Univers LT Std 45 Light" charset="0"/>
                        </a:rPr>
                        <a:t>Natural Resources Conservation</a:t>
                      </a:r>
                      <a:r>
                        <a:rPr lang="en-US" altLang="en-US" sz="2000" baseline="0" dirty="0">
                          <a:solidFill>
                            <a:schemeClr val="tx1"/>
                          </a:solidFill>
                          <a:latin typeface="Univers LT Std 45 Light" charset="0"/>
                        </a:rPr>
                        <a:t> Service</a:t>
                      </a:r>
                      <a:endParaRPr lang="en-US" sz="2000" dirty="0">
                        <a:solidFill>
                          <a:schemeClr val="tx1"/>
                        </a:solidFill>
                      </a:endParaRPr>
                    </a:p>
                  </a:txBody>
                  <a:tcPr marT="45721" marB="45721">
                    <a:solidFill>
                      <a:schemeClr val="bg1"/>
                    </a:solidFill>
                  </a:tcPr>
                </a:tc>
                <a:tc>
                  <a:txBody>
                    <a:bodyPr/>
                    <a:lstStyle/>
                    <a:p>
                      <a:r>
                        <a:rPr lang="en-US" altLang="en-US" sz="2000" dirty="0">
                          <a:solidFill>
                            <a:schemeClr val="tx1"/>
                          </a:solidFill>
                          <a:latin typeface="Univers LT Std 45 Light" charset="0"/>
                        </a:rPr>
                        <a:t>Percent sand,</a:t>
                      </a:r>
                      <a:r>
                        <a:rPr lang="en-US" altLang="en-US" sz="2000" baseline="0" dirty="0">
                          <a:solidFill>
                            <a:schemeClr val="tx1"/>
                          </a:solidFill>
                          <a:latin typeface="Univers LT Std 45 Light" charset="0"/>
                        </a:rPr>
                        <a:t> silt, and clay used to classify soil textures.</a:t>
                      </a:r>
                      <a:endParaRPr lang="en-US" sz="2000" dirty="0">
                        <a:solidFill>
                          <a:schemeClr val="tx1"/>
                        </a:solidFill>
                      </a:endParaRPr>
                    </a:p>
                  </a:txBody>
                  <a:tcPr marT="45721" marB="45721">
                    <a:solidFill>
                      <a:schemeClr val="bg1"/>
                    </a:solidFill>
                  </a:tcPr>
                </a:tc>
                <a:extLst>
                  <a:ext uri="{0D108BD9-81ED-4DB2-BD59-A6C34878D82A}">
                    <a16:rowId xmlns:a16="http://schemas.microsoft.com/office/drawing/2014/main" val="10005"/>
                  </a:ext>
                </a:extLst>
              </a:tr>
              <a:tr h="1733194">
                <a:tc>
                  <a:txBody>
                    <a:bodyPr/>
                    <a:lstStyle/>
                    <a:p>
                      <a:r>
                        <a:rPr lang="en-US" sz="2000" dirty="0">
                          <a:solidFill>
                            <a:schemeClr val="tx1"/>
                          </a:solidFill>
                          <a:latin typeface="Univers LT Std 45 Light" charset="0"/>
                        </a:rPr>
                        <a:t>Topography</a:t>
                      </a:r>
                      <a:endParaRPr lang="en-US" sz="2000" dirty="0">
                        <a:solidFill>
                          <a:schemeClr val="tx1"/>
                        </a:solidFill>
                      </a:endParaRPr>
                    </a:p>
                  </a:txBody>
                  <a:tcPr marT="45721" marB="45721">
                    <a:solidFill>
                      <a:schemeClr val="bg2">
                        <a:lumMod val="90000"/>
                      </a:schemeClr>
                    </a:solidFill>
                  </a:tcPr>
                </a:tc>
                <a:tc>
                  <a:txBody>
                    <a:bodyPr/>
                    <a:lstStyle/>
                    <a:p>
                      <a:r>
                        <a:rPr lang="en-US" sz="2000" dirty="0">
                          <a:solidFill>
                            <a:schemeClr val="tx1"/>
                          </a:solidFill>
                          <a:latin typeface="Univers LT Std 45 Light" charset="0"/>
                        </a:rPr>
                        <a:t>The</a:t>
                      </a:r>
                      <a:r>
                        <a:rPr lang="en-US" sz="2000" baseline="0" dirty="0">
                          <a:solidFill>
                            <a:schemeClr val="tx1"/>
                          </a:solidFill>
                          <a:latin typeface="Univers LT Std 45 Light" charset="0"/>
                        </a:rPr>
                        <a:t> National Map from The United States Geological Survey </a:t>
                      </a:r>
                      <a:endParaRPr lang="en-US" sz="2000" dirty="0">
                        <a:solidFill>
                          <a:schemeClr val="tx1"/>
                        </a:solidFill>
                      </a:endParaRPr>
                    </a:p>
                  </a:txBody>
                  <a:tcPr marT="45721" marB="45721">
                    <a:solidFill>
                      <a:schemeClr val="bg2">
                        <a:lumMod val="90000"/>
                      </a:schemeClr>
                    </a:solidFill>
                  </a:tcPr>
                </a:tc>
                <a:tc>
                  <a:txBody>
                    <a:bodyPr/>
                    <a:lstStyle/>
                    <a:p>
                      <a:r>
                        <a:rPr lang="en-US" sz="2000" dirty="0">
                          <a:solidFill>
                            <a:schemeClr val="tx1"/>
                          </a:solidFill>
                          <a:latin typeface="Univers LT Std 45 Light" charset="0"/>
                        </a:rPr>
                        <a:t>Topography</a:t>
                      </a:r>
                      <a:r>
                        <a:rPr lang="en-US" sz="2000" baseline="0" dirty="0">
                          <a:solidFill>
                            <a:schemeClr val="tx1"/>
                          </a:solidFill>
                          <a:latin typeface="Univers LT Std 45 Light" charset="0"/>
                        </a:rPr>
                        <a:t> raster was generated by altering DEMs to visualize percent change in elevation for a given distance (10 m).</a:t>
                      </a:r>
                      <a:endParaRPr lang="en-US" sz="2000" dirty="0">
                        <a:solidFill>
                          <a:schemeClr val="tx1"/>
                        </a:solidFill>
                      </a:endParaRPr>
                    </a:p>
                  </a:txBody>
                  <a:tcPr marT="45721" marB="45721">
                    <a:solidFill>
                      <a:schemeClr val="bg2">
                        <a:lumMod val="90000"/>
                      </a:schemeClr>
                    </a:solidFill>
                  </a:tcPr>
                </a:tc>
                <a:extLst>
                  <a:ext uri="{0D108BD9-81ED-4DB2-BD59-A6C34878D82A}">
                    <a16:rowId xmlns:a16="http://schemas.microsoft.com/office/drawing/2014/main" val="10006"/>
                  </a:ext>
                </a:extLst>
              </a:tr>
              <a:tr h="1931262">
                <a:tc>
                  <a:txBody>
                    <a:bodyPr/>
                    <a:lstStyle/>
                    <a:p>
                      <a:r>
                        <a:rPr lang="en-US" sz="2000" dirty="0">
                          <a:solidFill>
                            <a:schemeClr val="tx1"/>
                          </a:solidFill>
                          <a:latin typeface="Univers LT Std 45 Light" charset="0"/>
                        </a:rPr>
                        <a:t>Impact</a:t>
                      </a:r>
                      <a:r>
                        <a:rPr lang="en-US" sz="2000" baseline="0" dirty="0">
                          <a:solidFill>
                            <a:schemeClr val="tx1"/>
                          </a:solidFill>
                          <a:latin typeface="Univers LT Std 45 Light" charset="0"/>
                        </a:rPr>
                        <a:t> of Vadose Zone</a:t>
                      </a:r>
                    </a:p>
                  </a:txBody>
                  <a:tcPr marT="45721" marB="45721">
                    <a:solidFill>
                      <a:schemeClr val="bg1"/>
                    </a:solidFill>
                  </a:tcPr>
                </a:tc>
                <a:tc>
                  <a:txBody>
                    <a:bodyPr/>
                    <a:lstStyle/>
                    <a:p>
                      <a:r>
                        <a:rPr lang="en-US" sz="2000" baseline="0" dirty="0">
                          <a:solidFill>
                            <a:schemeClr val="tx1"/>
                          </a:solidFill>
                          <a:latin typeface="Univers LT Std 45 Light" charset="0"/>
                        </a:rPr>
                        <a:t>TCEQ</a:t>
                      </a:r>
                      <a:endParaRPr lang="en-US" sz="2000" dirty="0">
                        <a:solidFill>
                          <a:schemeClr val="tx1"/>
                        </a:solidFill>
                      </a:endParaRPr>
                    </a:p>
                  </a:txBody>
                  <a:tcPr marT="45721" marB="45721">
                    <a:solidFill>
                      <a:schemeClr val="bg1"/>
                    </a:solidFill>
                  </a:tcPr>
                </a:tc>
                <a:tc>
                  <a:txBody>
                    <a:bodyPr/>
                    <a:lstStyle/>
                    <a:p>
                      <a:r>
                        <a:rPr lang="en-US" altLang="en-US" sz="2000" dirty="0">
                          <a:solidFill>
                            <a:schemeClr val="tx1"/>
                          </a:solidFill>
                          <a:latin typeface="Univers LT Std 45 Light" charset="0"/>
                        </a:rPr>
                        <a:t>Classified similar</a:t>
                      </a:r>
                      <a:r>
                        <a:rPr lang="en-US" altLang="en-US" sz="2000" baseline="0" dirty="0">
                          <a:solidFill>
                            <a:schemeClr val="tx1"/>
                          </a:solidFill>
                          <a:latin typeface="Univers LT Std 45 Light" charset="0"/>
                        </a:rPr>
                        <a:t> to soil media by texture. Thickness of horizon was integrated in the development of vadose zone to account for distance to water table. </a:t>
                      </a:r>
                      <a:endParaRPr lang="en-US" sz="2000" dirty="0">
                        <a:solidFill>
                          <a:schemeClr val="tx1"/>
                        </a:solidFill>
                      </a:endParaRPr>
                    </a:p>
                  </a:txBody>
                  <a:tcPr marT="45721" marB="45721">
                    <a:solidFill>
                      <a:schemeClr val="bg1"/>
                    </a:solidFill>
                  </a:tcPr>
                </a:tc>
                <a:extLst>
                  <a:ext uri="{0D108BD9-81ED-4DB2-BD59-A6C34878D82A}">
                    <a16:rowId xmlns:a16="http://schemas.microsoft.com/office/drawing/2014/main" val="10007"/>
                  </a:ext>
                </a:extLst>
              </a:tr>
              <a:tr h="2107338">
                <a:tc>
                  <a:txBody>
                    <a:bodyPr/>
                    <a:lstStyle/>
                    <a:p>
                      <a:r>
                        <a:rPr lang="en-US" altLang="en-US" sz="2000" dirty="0">
                          <a:solidFill>
                            <a:schemeClr val="tx1"/>
                          </a:solidFill>
                          <a:latin typeface="Univers LT Std 45 Light" charset="0"/>
                        </a:rPr>
                        <a:t>Hydraulic Conductivity</a:t>
                      </a:r>
                      <a:endParaRPr lang="en-US" sz="2000" dirty="0">
                        <a:solidFill>
                          <a:schemeClr val="tx1"/>
                        </a:solidFill>
                      </a:endParaRPr>
                    </a:p>
                  </a:txBody>
                  <a:tcPr marT="45721" marB="45721">
                    <a:solidFill>
                      <a:schemeClr val="bg2">
                        <a:lumMod val="90000"/>
                      </a:schemeClr>
                    </a:solidFill>
                  </a:tcPr>
                </a:tc>
                <a:tc>
                  <a:txBody>
                    <a:bodyPr/>
                    <a:lstStyle/>
                    <a:p>
                      <a:r>
                        <a:rPr lang="en-US" altLang="en-US" sz="2000" dirty="0">
                          <a:solidFill>
                            <a:schemeClr val="tx1"/>
                          </a:solidFill>
                          <a:latin typeface="Univers LT Std 45 Light" charset="0"/>
                        </a:rPr>
                        <a:t>Natural Resources Conservation</a:t>
                      </a:r>
                      <a:r>
                        <a:rPr lang="en-US" altLang="en-US" sz="2000" baseline="0" dirty="0">
                          <a:solidFill>
                            <a:schemeClr val="tx1"/>
                          </a:solidFill>
                          <a:latin typeface="Univers LT Std 45 Light" charset="0"/>
                        </a:rPr>
                        <a:t> Service</a:t>
                      </a:r>
                      <a:endParaRPr lang="en-US" sz="2000" dirty="0">
                        <a:solidFill>
                          <a:schemeClr val="tx1"/>
                        </a:solidFill>
                      </a:endParaRPr>
                    </a:p>
                  </a:txBody>
                  <a:tcPr marT="45721" marB="45721">
                    <a:solidFill>
                      <a:schemeClr val="bg2">
                        <a:lumMod val="90000"/>
                      </a:schemeClr>
                    </a:solidFill>
                  </a:tcPr>
                </a:tc>
                <a:tc>
                  <a:txBody>
                    <a:bodyPr/>
                    <a:lstStyle/>
                    <a:p>
                      <a:r>
                        <a:rPr lang="en-US" sz="2000" baseline="0" dirty="0">
                          <a:solidFill>
                            <a:schemeClr val="tx1"/>
                          </a:solidFill>
                          <a:latin typeface="Univers LT Std 45 Light" charset="0"/>
                        </a:rPr>
                        <a:t>Hydraulic conductivity in this study represents the ease at which water can reach the aquifer by using </a:t>
                      </a:r>
                      <a:r>
                        <a:rPr lang="en-US" sz="2000" baseline="0" dirty="0" err="1">
                          <a:solidFill>
                            <a:schemeClr val="tx1"/>
                          </a:solidFill>
                          <a:latin typeface="Univers LT Std 45 Light" charset="0"/>
                        </a:rPr>
                        <a:t>ksat</a:t>
                      </a:r>
                      <a:r>
                        <a:rPr lang="en-US" sz="2000" baseline="0" dirty="0">
                          <a:solidFill>
                            <a:schemeClr val="tx1"/>
                          </a:solidFill>
                          <a:latin typeface="Univers LT Std 45 Light" charset="0"/>
                        </a:rPr>
                        <a:t> rates (a soil’s ability to transmit water).</a:t>
                      </a:r>
                      <a:endParaRPr lang="en-US" sz="2000" dirty="0">
                        <a:solidFill>
                          <a:schemeClr val="tx1"/>
                        </a:solidFill>
                      </a:endParaRPr>
                    </a:p>
                  </a:txBody>
                  <a:tcPr marT="45721" marB="45721">
                    <a:solidFill>
                      <a:schemeClr val="bg2">
                        <a:lumMod val="90000"/>
                      </a:schemeClr>
                    </a:solidFill>
                  </a:tcPr>
                </a:tc>
                <a:extLst>
                  <a:ext uri="{0D108BD9-81ED-4DB2-BD59-A6C34878D82A}">
                    <a16:rowId xmlns:a16="http://schemas.microsoft.com/office/drawing/2014/main" val="10008"/>
                  </a:ext>
                </a:extLst>
              </a:tr>
            </a:tbl>
          </a:graphicData>
        </a:graphic>
      </p:graphicFrame>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4735"/>
          <a:stretch/>
        </p:blipFill>
        <p:spPr>
          <a:xfrm>
            <a:off x="33070800" y="22407914"/>
            <a:ext cx="4815880" cy="4548132"/>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1291"/>
          <a:stretch/>
        </p:blipFill>
        <p:spPr>
          <a:xfrm>
            <a:off x="38220413" y="22407914"/>
            <a:ext cx="4716033" cy="4548132"/>
          </a:xfrm>
          <a:prstGeom prst="rect">
            <a:avLst/>
          </a:prstGeom>
        </p:spPr>
      </p:pic>
      <p:sp>
        <p:nvSpPr>
          <p:cNvPr id="4" name="TextBox 3"/>
          <p:cNvSpPr txBox="1"/>
          <p:nvPr/>
        </p:nvSpPr>
        <p:spPr>
          <a:xfrm>
            <a:off x="33136300" y="26956046"/>
            <a:ext cx="4750380" cy="830997"/>
          </a:xfrm>
          <a:prstGeom prst="rect">
            <a:avLst/>
          </a:prstGeom>
          <a:noFill/>
        </p:spPr>
        <p:txBody>
          <a:bodyPr wrap="square" rtlCol="0">
            <a:spAutoFit/>
          </a:bodyPr>
          <a:lstStyle/>
          <a:p>
            <a:r>
              <a:rPr lang="en-US" altLang="en-US" sz="2400" i="1" dirty="0">
                <a:solidFill>
                  <a:srgbClr val="B4985A"/>
                </a:solidFill>
                <a:latin typeface="Univers LT Std 75 Black" pitchFamily="-84" charset="0"/>
              </a:rPr>
              <a:t>Figure 2: Screenshot of web map, 2015 Sewage Spills </a:t>
            </a:r>
            <a:endParaRPr lang="en-US" sz="2400" i="1" dirty="0"/>
          </a:p>
        </p:txBody>
      </p:sp>
      <p:sp>
        <p:nvSpPr>
          <p:cNvPr id="21" name="TextBox 20"/>
          <p:cNvSpPr txBox="1"/>
          <p:nvPr/>
        </p:nvSpPr>
        <p:spPr>
          <a:xfrm>
            <a:off x="38219856" y="26956046"/>
            <a:ext cx="4750380" cy="830997"/>
          </a:xfrm>
          <a:prstGeom prst="rect">
            <a:avLst/>
          </a:prstGeom>
          <a:noFill/>
        </p:spPr>
        <p:txBody>
          <a:bodyPr wrap="square" rtlCol="0">
            <a:spAutoFit/>
          </a:bodyPr>
          <a:lstStyle/>
          <a:p>
            <a:r>
              <a:rPr lang="en-US" altLang="en-US" sz="2400" i="1" dirty="0">
                <a:solidFill>
                  <a:srgbClr val="B4985A"/>
                </a:solidFill>
                <a:latin typeface="Univers LT Std 75 Black" pitchFamily="-84" charset="0"/>
              </a:rPr>
              <a:t>Figure 3: Screenshot of web map, 2017 Heat Map </a:t>
            </a:r>
            <a:endParaRPr lang="en-US" sz="2400" i="1" dirty="0"/>
          </a:p>
        </p:txBody>
      </p:sp>
      <p:sp>
        <p:nvSpPr>
          <p:cNvPr id="22" name="TextBox 21"/>
          <p:cNvSpPr txBox="1"/>
          <p:nvPr/>
        </p:nvSpPr>
        <p:spPr>
          <a:xfrm>
            <a:off x="977900" y="30614448"/>
            <a:ext cx="9918700" cy="461665"/>
          </a:xfrm>
          <a:prstGeom prst="rect">
            <a:avLst/>
          </a:prstGeom>
          <a:noFill/>
        </p:spPr>
        <p:txBody>
          <a:bodyPr wrap="square" rtlCol="0">
            <a:spAutoFit/>
          </a:bodyPr>
          <a:lstStyle/>
          <a:p>
            <a:r>
              <a:rPr lang="en-US" altLang="en-US" sz="2400" i="1" dirty="0">
                <a:solidFill>
                  <a:srgbClr val="B4985A"/>
                </a:solidFill>
                <a:latin typeface="Univers LT Std 75 Black" pitchFamily="-84" charset="0"/>
              </a:rPr>
              <a:t>Figure 1: Results of Vulnerability Analysis using The DRASTIC Method</a:t>
            </a:r>
            <a:endParaRPr lang="en-US" sz="2400" i="1" dirty="0"/>
          </a:p>
        </p:txBody>
      </p:sp>
      <p:sp>
        <p:nvSpPr>
          <p:cNvPr id="23" name="Rectangle 49">
            <a:extLst>
              <a:ext uri="{FF2B5EF4-FFF2-40B4-BE49-F238E27FC236}">
                <a16:creationId xmlns:a16="http://schemas.microsoft.com/office/drawing/2014/main" id="{45B9D93F-920F-402E-B930-C4B74F67DDDF}"/>
              </a:ext>
            </a:extLst>
          </p:cNvPr>
          <p:cNvSpPr>
            <a:spLocks noChangeArrowheads="1"/>
          </p:cNvSpPr>
          <p:nvPr/>
        </p:nvSpPr>
        <p:spPr bwMode="auto">
          <a:xfrm>
            <a:off x="1066800" y="11432891"/>
            <a:ext cx="9829800" cy="61412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360000" rIns="360000" bIns="360000"/>
          <a:lstStyle>
            <a:lvl1pPr>
              <a:defRPr sz="8600">
                <a:solidFill>
                  <a:schemeClr val="tx1"/>
                </a:solidFill>
                <a:latin typeface="Arial" panose="020B0604020202020204" pitchFamily="34" charset="0"/>
                <a:ea typeface="ＭＳ Ｐゴシック" panose="020B0600070205080204" pitchFamily="34" charset="-128"/>
              </a:defRPr>
            </a:lvl1pPr>
            <a:lvl2pPr marL="742950" indent="-285750">
              <a:defRPr sz="8600">
                <a:solidFill>
                  <a:schemeClr val="tx1"/>
                </a:solidFill>
                <a:latin typeface="Arial" panose="020B0604020202020204" pitchFamily="34" charset="0"/>
                <a:ea typeface="ＭＳ Ｐゴシック" panose="020B0600070205080204" pitchFamily="34" charset="-128"/>
              </a:defRPr>
            </a:lvl2pPr>
            <a:lvl3pPr marL="1143000" indent="-228600">
              <a:defRPr sz="8600">
                <a:solidFill>
                  <a:schemeClr val="tx1"/>
                </a:solidFill>
                <a:latin typeface="Arial" panose="020B0604020202020204" pitchFamily="34" charset="0"/>
                <a:ea typeface="ＭＳ Ｐゴシック" panose="020B0600070205080204" pitchFamily="34" charset="-128"/>
              </a:defRPr>
            </a:lvl3pPr>
            <a:lvl4pPr marL="1600200" indent="-228600">
              <a:defRPr sz="8600">
                <a:solidFill>
                  <a:schemeClr val="tx1"/>
                </a:solidFill>
                <a:latin typeface="Arial" panose="020B0604020202020204" pitchFamily="34" charset="0"/>
                <a:ea typeface="ＭＳ Ｐゴシック" panose="020B0600070205080204" pitchFamily="34" charset="-128"/>
              </a:defRPr>
            </a:lvl4pPr>
            <a:lvl5pPr marL="2057400" indent="-228600">
              <a:defRPr sz="8600">
                <a:solidFill>
                  <a:schemeClr val="tx1"/>
                </a:solidFill>
                <a:latin typeface="Arial" panose="020B0604020202020204" pitchFamily="34" charset="0"/>
                <a:ea typeface="ＭＳ Ｐゴシック" panose="020B0600070205080204" pitchFamily="34" charset="-128"/>
              </a:defRPr>
            </a:lvl5pPr>
            <a:lvl6pPr marL="25146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6pPr>
            <a:lvl7pPr marL="29718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7pPr>
            <a:lvl8pPr marL="34290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8pPr>
            <a:lvl9pPr marL="3886200" indent="-228600" defTabSz="2193925" eaLnBrk="0" fontAlgn="base" hangingPunct="0">
              <a:spcBef>
                <a:spcPct val="0"/>
              </a:spcBef>
              <a:spcAft>
                <a:spcPct val="0"/>
              </a:spcAft>
              <a:defRPr sz="86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4200" dirty="0">
                <a:solidFill>
                  <a:srgbClr val="501214"/>
                </a:solidFill>
                <a:latin typeface="Univers LT Std 75 Black" pitchFamily="-84" charset="0"/>
              </a:rPr>
              <a:t>Purpose</a:t>
            </a:r>
          </a:p>
          <a:p>
            <a:pPr eaLnBrk="1" hangingPunct="1"/>
            <a:r>
              <a:rPr lang="en-US" altLang="en-US" sz="2800" dirty="0">
                <a:latin typeface="Univers LT Std 55" pitchFamily="-84" charset="0"/>
              </a:rPr>
              <a:t> </a:t>
            </a:r>
            <a:endParaRPr lang="en-US" altLang="en-US" sz="900" dirty="0">
              <a:latin typeface="Univers LT Std 55" pitchFamily="-84" charset="0"/>
            </a:endParaRPr>
          </a:p>
          <a:p>
            <a:pPr algn="just" eaLnBrk="1" hangingPunct="1"/>
            <a:r>
              <a:rPr lang="en-US" altLang="en-US" sz="2800" dirty="0">
                <a:latin typeface="Univers LT Std 75 Black" pitchFamily="-84" charset="0"/>
              </a:rPr>
              <a:t>The Edwards Aquifer provides drinking water for approximately 2 million people and significantly contributes to the Texas economy by means of irrigation and agriculture.</a:t>
            </a:r>
            <a:r>
              <a:rPr lang="en-US" altLang="en-US" sz="2800" dirty="0">
                <a:latin typeface="Univers LT Std 55" pitchFamily="-84" charset="0"/>
              </a:rPr>
              <a:t> The aquifer is naturally relatively clean and requires little maintenance other than mild treatment, unless contaminated. Sewage spills that occur on the surface and from underground sewage lines could make their way into the stream and springs that feed into the aquifer. Contamination of the Edwards Aquifer would pose health risks the local community, affect endangered species, harm crops and livestock, and raise the cost of water maintenance that directly affects consumers. </a:t>
            </a:r>
          </a:p>
          <a:p>
            <a:pPr eaLnBrk="1" hangingPunct="1"/>
            <a:endParaRPr lang="en-US" altLang="en-US" sz="2800" dirty="0">
              <a:latin typeface="Univers LT Std 75 Black" pitchFamily="-84" charset="0"/>
            </a:endParaRPr>
          </a:p>
        </p:txBody>
      </p:sp>
      <p:sp>
        <p:nvSpPr>
          <p:cNvPr id="24" name="TextBox 23"/>
          <p:cNvSpPr txBox="1"/>
          <p:nvPr/>
        </p:nvSpPr>
        <p:spPr>
          <a:xfrm>
            <a:off x="22425025" y="30643514"/>
            <a:ext cx="9918700" cy="461665"/>
          </a:xfrm>
          <a:prstGeom prst="rect">
            <a:avLst/>
          </a:prstGeom>
          <a:noFill/>
        </p:spPr>
        <p:txBody>
          <a:bodyPr wrap="square" rtlCol="0">
            <a:spAutoFit/>
          </a:bodyPr>
          <a:lstStyle/>
          <a:p>
            <a:r>
              <a:rPr lang="en-US" altLang="en-US" sz="2400" i="1" dirty="0">
                <a:solidFill>
                  <a:srgbClr val="B4985A"/>
                </a:solidFill>
                <a:latin typeface="Univers LT Std 75 Black" pitchFamily="-84" charset="0"/>
              </a:rPr>
              <a:t>Table 1: Results of Vulnerability Analysis using The DRASTIC Method</a:t>
            </a:r>
            <a:endParaRPr lang="en-US" sz="2400"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3F2D2FA98F6E4AA7C282002A1328D1" ma:contentTypeVersion="5" ma:contentTypeDescription="Create a new document." ma:contentTypeScope="" ma:versionID="1ea44ca18b6e1effbc69623ee60e8326">
  <xsd:schema xmlns:xsd="http://www.w3.org/2001/XMLSchema" xmlns:xs="http://www.w3.org/2001/XMLSchema" xmlns:p="http://schemas.microsoft.com/office/2006/metadata/properties" xmlns:ns2="fe3fbfdd-2545-4b8d-b080-2903dddc04c7" xmlns:ns3="1751da90-1dfe-4861-87a2-feba3b3ce17c" targetNamespace="http://schemas.microsoft.com/office/2006/metadata/properties" ma:root="true" ma:fieldsID="21ca4967d2e7eb00be01e10220f39e98" ns2:_="" ns3:_="">
    <xsd:import namespace="fe3fbfdd-2545-4b8d-b080-2903dddc04c7"/>
    <xsd:import namespace="1751da90-1dfe-4861-87a2-feba3b3ce1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fbfdd-2545-4b8d-b080-2903dddc04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51da90-1dfe-4861-87a2-feba3b3ce1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DBA7AB-70F9-44AD-BD3D-AAC27F4F0DA3}">
  <ds:schemaRefs>
    <ds:schemaRef ds:uri="http://schemas.microsoft.com/sharepoint/v3/contenttype/forms"/>
  </ds:schemaRefs>
</ds:datastoreItem>
</file>

<file path=customXml/itemProps2.xml><?xml version="1.0" encoding="utf-8"?>
<ds:datastoreItem xmlns:ds="http://schemas.openxmlformats.org/officeDocument/2006/customXml" ds:itemID="{E321B3B7-3ADB-4D7D-9A89-D10B041CF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3fbfdd-2545-4b8d-b080-2903dddc04c7"/>
    <ds:schemaRef ds:uri="1751da90-1dfe-4861-87a2-feba3b3ce1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3933</TotalTime>
  <Words>756</Words>
  <Application>Microsoft Office PowerPoint</Application>
  <PresentationFormat>Custom</PresentationFormat>
  <Paragraphs>110</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ＭＳ Ｐゴシック</vt:lpstr>
      <vt:lpstr>Arial</vt:lpstr>
      <vt:lpstr>Calibri</vt:lpstr>
      <vt:lpstr>Mangal</vt:lpstr>
      <vt:lpstr>Univers LT Std 45 Light</vt:lpstr>
      <vt:lpstr>Univers LT Std 55</vt:lpstr>
      <vt:lpstr>Univers LT Std 75 Black</vt:lpstr>
      <vt:lpstr>Office Theme</vt:lpstr>
      <vt:lpstr>PowerPoint Presentation</vt:lpstr>
    </vt:vector>
  </TitlesOfParts>
  <Manager/>
  <Company>University of Illinois at Urbana-Champaign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 v1</dc:title>
  <dc:subject/>
  <dc:creator>Creative Services at Public Affairs</dc:creator>
  <cp:keywords/>
  <dc:description/>
  <cp:lastModifiedBy>Elliff, Haylea C</cp:lastModifiedBy>
  <cp:revision>251</cp:revision>
  <cp:lastPrinted>2014-09-12T17:11:51Z</cp:lastPrinted>
  <dcterms:created xsi:type="dcterms:W3CDTF">2009-06-18T18:05:32Z</dcterms:created>
  <dcterms:modified xsi:type="dcterms:W3CDTF">2018-04-25T18:33:34Z</dcterms:modified>
  <cp:category/>
</cp:coreProperties>
</file>