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4"/>
  </p:sldMasterIdLst>
  <p:notesMasterIdLst>
    <p:notesMasterId r:id="rId23"/>
  </p:notesMasterIdLst>
  <p:sldIdLst>
    <p:sldId id="256" r:id="rId5"/>
    <p:sldId id="280" r:id="rId6"/>
    <p:sldId id="258" r:id="rId7"/>
    <p:sldId id="282" r:id="rId8"/>
    <p:sldId id="277" r:id="rId9"/>
    <p:sldId id="283" r:id="rId10"/>
    <p:sldId id="262" r:id="rId11"/>
    <p:sldId id="263" r:id="rId12"/>
    <p:sldId id="271" r:id="rId13"/>
    <p:sldId id="270" r:id="rId14"/>
    <p:sldId id="279" r:id="rId15"/>
    <p:sldId id="274" r:id="rId16"/>
    <p:sldId id="281" r:id="rId17"/>
    <p:sldId id="285" r:id="rId18"/>
    <p:sldId id="273" r:id="rId19"/>
    <p:sldId id="268" r:id="rId20"/>
    <p:sldId id="276" r:id="rId21"/>
    <p:sldId id="2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6CB88F-B562-4D0D-AA19-CE748870B14A}" type="doc">
      <dgm:prSet loTypeId="urn:microsoft.com/office/officeart/2016/7/layout/BasicLinearProcessNumbered" loCatId="process" qsTypeId="urn:microsoft.com/office/officeart/2005/8/quickstyle/simple3" qsCatId="simple" csTypeId="urn:microsoft.com/office/officeart/2005/8/colors/accent1_1" csCatId="accent1"/>
      <dgm:spPr/>
      <dgm:t>
        <a:bodyPr/>
        <a:lstStyle/>
        <a:p>
          <a:endParaRPr lang="en-US"/>
        </a:p>
      </dgm:t>
    </dgm:pt>
    <dgm:pt modelId="{D693F250-6E8B-4FA1-8F91-AF91C27FF868}">
      <dgm:prSet/>
      <dgm:spPr/>
      <dgm:t>
        <a:bodyPr/>
        <a:lstStyle/>
        <a:p>
          <a:r>
            <a:rPr lang="en-US"/>
            <a:t>Visualize Spills</a:t>
          </a:r>
        </a:p>
      </dgm:t>
    </dgm:pt>
    <dgm:pt modelId="{582CAC3B-0EFB-43E8-B7D9-C3BA66D1FF0E}" type="parTrans" cxnId="{6710C0E0-50C0-46BD-A0DA-758EC7CD4B3C}">
      <dgm:prSet/>
      <dgm:spPr/>
      <dgm:t>
        <a:bodyPr/>
        <a:lstStyle/>
        <a:p>
          <a:endParaRPr lang="en-US"/>
        </a:p>
      </dgm:t>
    </dgm:pt>
    <dgm:pt modelId="{509335A1-0890-420C-9734-1C2C17ACE320}" type="sibTrans" cxnId="{6710C0E0-50C0-46BD-A0DA-758EC7CD4B3C}">
      <dgm:prSet phldrT="1" phldr="0"/>
      <dgm:spPr/>
      <dgm:t>
        <a:bodyPr/>
        <a:lstStyle/>
        <a:p>
          <a:r>
            <a:rPr lang="en-US"/>
            <a:t>1</a:t>
          </a:r>
        </a:p>
      </dgm:t>
    </dgm:pt>
    <dgm:pt modelId="{7478A124-5277-4A1C-BA27-81577EB95862}">
      <dgm:prSet/>
      <dgm:spPr/>
      <dgm:t>
        <a:bodyPr/>
        <a:lstStyle/>
        <a:p>
          <a:r>
            <a:rPr lang="en-US"/>
            <a:t>Analyze Zone</a:t>
          </a:r>
        </a:p>
      </dgm:t>
    </dgm:pt>
    <dgm:pt modelId="{1B6A97C8-FC5D-4FD5-9267-905D2A1338F1}" type="parTrans" cxnId="{AE539A8B-2729-4B3F-82F3-481F09C5E72B}">
      <dgm:prSet/>
      <dgm:spPr/>
      <dgm:t>
        <a:bodyPr/>
        <a:lstStyle/>
        <a:p>
          <a:endParaRPr lang="en-US"/>
        </a:p>
      </dgm:t>
    </dgm:pt>
    <dgm:pt modelId="{DB452D71-E8E8-4AB0-BB20-E44F3735363F}" type="sibTrans" cxnId="{AE539A8B-2729-4B3F-82F3-481F09C5E72B}">
      <dgm:prSet phldrT="2" phldr="0"/>
      <dgm:spPr/>
      <dgm:t>
        <a:bodyPr/>
        <a:lstStyle/>
        <a:p>
          <a:r>
            <a:rPr lang="en-US"/>
            <a:t>2</a:t>
          </a:r>
        </a:p>
      </dgm:t>
    </dgm:pt>
    <dgm:pt modelId="{6B741314-BC29-408F-9CCE-82A8A861F427}">
      <dgm:prSet/>
      <dgm:spPr/>
      <dgm:t>
        <a:bodyPr/>
        <a:lstStyle/>
        <a:p>
          <a:r>
            <a:rPr lang="en-US"/>
            <a:t>Distribute Results</a:t>
          </a:r>
        </a:p>
      </dgm:t>
    </dgm:pt>
    <dgm:pt modelId="{8AD72EC6-64D7-4A99-88FB-6ABCC5D502C1}" type="parTrans" cxnId="{3C627A4D-213F-4C18-B1C3-78EAF210E3F0}">
      <dgm:prSet/>
      <dgm:spPr/>
      <dgm:t>
        <a:bodyPr/>
        <a:lstStyle/>
        <a:p>
          <a:endParaRPr lang="en-US"/>
        </a:p>
      </dgm:t>
    </dgm:pt>
    <dgm:pt modelId="{C586094E-E77D-48FA-89CC-D3F284FBFCC1}" type="sibTrans" cxnId="{3C627A4D-213F-4C18-B1C3-78EAF210E3F0}">
      <dgm:prSet phldrT="3" phldr="0"/>
      <dgm:spPr/>
      <dgm:t>
        <a:bodyPr/>
        <a:lstStyle/>
        <a:p>
          <a:r>
            <a:rPr lang="en-US"/>
            <a:t>3</a:t>
          </a:r>
        </a:p>
      </dgm:t>
    </dgm:pt>
    <dgm:pt modelId="{479DD207-4FDE-4E3B-A184-2487789F1801}">
      <dgm:prSet/>
      <dgm:spPr/>
      <dgm:t>
        <a:bodyPr/>
        <a:lstStyle/>
        <a:p>
          <a:r>
            <a:rPr lang="en-US"/>
            <a:t>Make Recommendations</a:t>
          </a:r>
        </a:p>
      </dgm:t>
    </dgm:pt>
    <dgm:pt modelId="{20F6F520-43AD-409F-8A4A-CC4FC57BC351}" type="parTrans" cxnId="{B5BAF592-6DDA-45B3-9E6E-46CDC26597A7}">
      <dgm:prSet/>
      <dgm:spPr/>
      <dgm:t>
        <a:bodyPr/>
        <a:lstStyle/>
        <a:p>
          <a:endParaRPr lang="en-US"/>
        </a:p>
      </dgm:t>
    </dgm:pt>
    <dgm:pt modelId="{B5D99710-3271-4F07-A919-B191E0DCA8A5}" type="sibTrans" cxnId="{B5BAF592-6DDA-45B3-9E6E-46CDC26597A7}">
      <dgm:prSet phldrT="4" phldr="0"/>
      <dgm:spPr/>
      <dgm:t>
        <a:bodyPr/>
        <a:lstStyle/>
        <a:p>
          <a:r>
            <a:rPr lang="en-US"/>
            <a:t>4</a:t>
          </a:r>
        </a:p>
      </dgm:t>
    </dgm:pt>
    <dgm:pt modelId="{66E8B0E7-80EB-40F3-9C61-CDB743029F9F}" type="pres">
      <dgm:prSet presAssocID="{3B6CB88F-B562-4D0D-AA19-CE748870B14A}" presName="Name0" presStyleCnt="0">
        <dgm:presLayoutVars>
          <dgm:animLvl val="lvl"/>
          <dgm:resizeHandles val="exact"/>
        </dgm:presLayoutVars>
      </dgm:prSet>
      <dgm:spPr/>
    </dgm:pt>
    <dgm:pt modelId="{53C8F2CC-9EFB-42F9-9D66-22DF98726384}" type="pres">
      <dgm:prSet presAssocID="{D693F250-6E8B-4FA1-8F91-AF91C27FF868}" presName="compositeNode" presStyleCnt="0">
        <dgm:presLayoutVars>
          <dgm:bulletEnabled val="1"/>
        </dgm:presLayoutVars>
      </dgm:prSet>
      <dgm:spPr/>
    </dgm:pt>
    <dgm:pt modelId="{A5C82724-AD36-4499-895C-D4C067DBAF25}" type="pres">
      <dgm:prSet presAssocID="{D693F250-6E8B-4FA1-8F91-AF91C27FF868}" presName="bgRect" presStyleLbl="bgAccFollowNode1" presStyleIdx="0" presStyleCnt="4"/>
      <dgm:spPr/>
    </dgm:pt>
    <dgm:pt modelId="{AB315AE9-0846-4285-A5E6-7CF2164BFA5C}" type="pres">
      <dgm:prSet presAssocID="{509335A1-0890-420C-9734-1C2C17ACE320}" presName="sibTransNodeCircle" presStyleLbl="alignNode1" presStyleIdx="0" presStyleCnt="8">
        <dgm:presLayoutVars>
          <dgm:chMax val="0"/>
          <dgm:bulletEnabled/>
        </dgm:presLayoutVars>
      </dgm:prSet>
      <dgm:spPr/>
    </dgm:pt>
    <dgm:pt modelId="{BE85818E-3535-4119-8BD6-E346770C87F4}" type="pres">
      <dgm:prSet presAssocID="{D693F250-6E8B-4FA1-8F91-AF91C27FF868}" presName="bottomLine" presStyleLbl="alignNode1" presStyleIdx="1" presStyleCnt="8">
        <dgm:presLayoutVars/>
      </dgm:prSet>
      <dgm:spPr/>
    </dgm:pt>
    <dgm:pt modelId="{A5C5E8F8-3DCC-4A4D-AF76-68B70B6995C0}" type="pres">
      <dgm:prSet presAssocID="{D693F250-6E8B-4FA1-8F91-AF91C27FF868}" presName="nodeText" presStyleLbl="bgAccFollowNode1" presStyleIdx="0" presStyleCnt="4">
        <dgm:presLayoutVars>
          <dgm:bulletEnabled val="1"/>
        </dgm:presLayoutVars>
      </dgm:prSet>
      <dgm:spPr/>
    </dgm:pt>
    <dgm:pt modelId="{20BC95DD-35E4-4A4A-BBF6-261607B92E9F}" type="pres">
      <dgm:prSet presAssocID="{509335A1-0890-420C-9734-1C2C17ACE320}" presName="sibTrans" presStyleCnt="0"/>
      <dgm:spPr/>
    </dgm:pt>
    <dgm:pt modelId="{5FF93852-C035-4613-AA8B-B102E840C96A}" type="pres">
      <dgm:prSet presAssocID="{7478A124-5277-4A1C-BA27-81577EB95862}" presName="compositeNode" presStyleCnt="0">
        <dgm:presLayoutVars>
          <dgm:bulletEnabled val="1"/>
        </dgm:presLayoutVars>
      </dgm:prSet>
      <dgm:spPr/>
    </dgm:pt>
    <dgm:pt modelId="{E2B8B712-F0DA-477D-998D-C7CA31439C48}" type="pres">
      <dgm:prSet presAssocID="{7478A124-5277-4A1C-BA27-81577EB95862}" presName="bgRect" presStyleLbl="bgAccFollowNode1" presStyleIdx="1" presStyleCnt="4"/>
      <dgm:spPr/>
    </dgm:pt>
    <dgm:pt modelId="{FCE0EE8D-A6FC-467E-8265-E076FFD886F8}" type="pres">
      <dgm:prSet presAssocID="{DB452D71-E8E8-4AB0-BB20-E44F3735363F}" presName="sibTransNodeCircle" presStyleLbl="alignNode1" presStyleIdx="2" presStyleCnt="8">
        <dgm:presLayoutVars>
          <dgm:chMax val="0"/>
          <dgm:bulletEnabled/>
        </dgm:presLayoutVars>
      </dgm:prSet>
      <dgm:spPr/>
    </dgm:pt>
    <dgm:pt modelId="{EF3C2765-D53E-4D54-BEC0-36FAD8B4E836}" type="pres">
      <dgm:prSet presAssocID="{7478A124-5277-4A1C-BA27-81577EB95862}" presName="bottomLine" presStyleLbl="alignNode1" presStyleIdx="3" presStyleCnt="8">
        <dgm:presLayoutVars/>
      </dgm:prSet>
      <dgm:spPr/>
    </dgm:pt>
    <dgm:pt modelId="{F6F2FF62-831F-4AD1-85FD-FA61851B4E4C}" type="pres">
      <dgm:prSet presAssocID="{7478A124-5277-4A1C-BA27-81577EB95862}" presName="nodeText" presStyleLbl="bgAccFollowNode1" presStyleIdx="1" presStyleCnt="4">
        <dgm:presLayoutVars>
          <dgm:bulletEnabled val="1"/>
        </dgm:presLayoutVars>
      </dgm:prSet>
      <dgm:spPr/>
    </dgm:pt>
    <dgm:pt modelId="{BAA4B779-AEC2-4F01-9A9B-8863AE990060}" type="pres">
      <dgm:prSet presAssocID="{DB452D71-E8E8-4AB0-BB20-E44F3735363F}" presName="sibTrans" presStyleCnt="0"/>
      <dgm:spPr/>
    </dgm:pt>
    <dgm:pt modelId="{6AE020D5-D450-4C7E-A4F6-4852CF80A2E3}" type="pres">
      <dgm:prSet presAssocID="{6B741314-BC29-408F-9CCE-82A8A861F427}" presName="compositeNode" presStyleCnt="0">
        <dgm:presLayoutVars>
          <dgm:bulletEnabled val="1"/>
        </dgm:presLayoutVars>
      </dgm:prSet>
      <dgm:spPr/>
    </dgm:pt>
    <dgm:pt modelId="{87378F71-88CE-4908-B488-1B335E542470}" type="pres">
      <dgm:prSet presAssocID="{6B741314-BC29-408F-9CCE-82A8A861F427}" presName="bgRect" presStyleLbl="bgAccFollowNode1" presStyleIdx="2" presStyleCnt="4"/>
      <dgm:spPr/>
    </dgm:pt>
    <dgm:pt modelId="{8C999658-5A25-40BD-B81D-FA6EDBA98CF3}" type="pres">
      <dgm:prSet presAssocID="{C586094E-E77D-48FA-89CC-D3F284FBFCC1}" presName="sibTransNodeCircle" presStyleLbl="alignNode1" presStyleIdx="4" presStyleCnt="8">
        <dgm:presLayoutVars>
          <dgm:chMax val="0"/>
          <dgm:bulletEnabled/>
        </dgm:presLayoutVars>
      </dgm:prSet>
      <dgm:spPr/>
    </dgm:pt>
    <dgm:pt modelId="{6CBA7884-5323-4479-BCFC-102D9CDDA10A}" type="pres">
      <dgm:prSet presAssocID="{6B741314-BC29-408F-9CCE-82A8A861F427}" presName="bottomLine" presStyleLbl="alignNode1" presStyleIdx="5" presStyleCnt="8">
        <dgm:presLayoutVars/>
      </dgm:prSet>
      <dgm:spPr/>
    </dgm:pt>
    <dgm:pt modelId="{00D9196F-5F2E-40A2-8A1F-1D5AAEA94470}" type="pres">
      <dgm:prSet presAssocID="{6B741314-BC29-408F-9CCE-82A8A861F427}" presName="nodeText" presStyleLbl="bgAccFollowNode1" presStyleIdx="2" presStyleCnt="4">
        <dgm:presLayoutVars>
          <dgm:bulletEnabled val="1"/>
        </dgm:presLayoutVars>
      </dgm:prSet>
      <dgm:spPr/>
    </dgm:pt>
    <dgm:pt modelId="{549285A6-BA67-48DA-9C1C-42682B951E00}" type="pres">
      <dgm:prSet presAssocID="{C586094E-E77D-48FA-89CC-D3F284FBFCC1}" presName="sibTrans" presStyleCnt="0"/>
      <dgm:spPr/>
    </dgm:pt>
    <dgm:pt modelId="{E2C04EBE-F200-4D0A-99BB-4F9319AF83D8}" type="pres">
      <dgm:prSet presAssocID="{479DD207-4FDE-4E3B-A184-2487789F1801}" presName="compositeNode" presStyleCnt="0">
        <dgm:presLayoutVars>
          <dgm:bulletEnabled val="1"/>
        </dgm:presLayoutVars>
      </dgm:prSet>
      <dgm:spPr/>
    </dgm:pt>
    <dgm:pt modelId="{B8B16660-A957-4AD5-9FFE-01C43E72F7E2}" type="pres">
      <dgm:prSet presAssocID="{479DD207-4FDE-4E3B-A184-2487789F1801}" presName="bgRect" presStyleLbl="bgAccFollowNode1" presStyleIdx="3" presStyleCnt="4"/>
      <dgm:spPr/>
    </dgm:pt>
    <dgm:pt modelId="{4F525D41-0898-4F11-8B52-66CCF9A37E6E}" type="pres">
      <dgm:prSet presAssocID="{B5D99710-3271-4F07-A919-B191E0DCA8A5}" presName="sibTransNodeCircle" presStyleLbl="alignNode1" presStyleIdx="6" presStyleCnt="8">
        <dgm:presLayoutVars>
          <dgm:chMax val="0"/>
          <dgm:bulletEnabled/>
        </dgm:presLayoutVars>
      </dgm:prSet>
      <dgm:spPr/>
    </dgm:pt>
    <dgm:pt modelId="{1BF81D0C-3CB4-4E8D-92EA-297E8A7B1502}" type="pres">
      <dgm:prSet presAssocID="{479DD207-4FDE-4E3B-A184-2487789F1801}" presName="bottomLine" presStyleLbl="alignNode1" presStyleIdx="7" presStyleCnt="8">
        <dgm:presLayoutVars/>
      </dgm:prSet>
      <dgm:spPr/>
    </dgm:pt>
    <dgm:pt modelId="{00C9C81A-EB57-4C65-8FC0-8F39F0D30462}" type="pres">
      <dgm:prSet presAssocID="{479DD207-4FDE-4E3B-A184-2487789F1801}" presName="nodeText" presStyleLbl="bgAccFollowNode1" presStyleIdx="3" presStyleCnt="4">
        <dgm:presLayoutVars>
          <dgm:bulletEnabled val="1"/>
        </dgm:presLayoutVars>
      </dgm:prSet>
      <dgm:spPr/>
    </dgm:pt>
  </dgm:ptLst>
  <dgm:cxnLst>
    <dgm:cxn modelId="{387AB307-3C74-40F0-9677-9B3AAA5F1076}" type="presOf" srcId="{C586094E-E77D-48FA-89CC-D3F284FBFCC1}" destId="{8C999658-5A25-40BD-B81D-FA6EDBA98CF3}" srcOrd="0" destOrd="0" presId="urn:microsoft.com/office/officeart/2016/7/layout/BasicLinearProcessNumbered"/>
    <dgm:cxn modelId="{F8599C10-00A0-453A-A58D-AD6DF6976B3E}" type="presOf" srcId="{B5D99710-3271-4F07-A919-B191E0DCA8A5}" destId="{4F525D41-0898-4F11-8B52-66CCF9A37E6E}" srcOrd="0" destOrd="0" presId="urn:microsoft.com/office/officeart/2016/7/layout/BasicLinearProcessNumbered"/>
    <dgm:cxn modelId="{88FE291B-04F2-4233-B713-E221C572A391}" type="presOf" srcId="{3B6CB88F-B562-4D0D-AA19-CE748870B14A}" destId="{66E8B0E7-80EB-40F3-9C61-CDB743029F9F}" srcOrd="0" destOrd="0" presId="urn:microsoft.com/office/officeart/2016/7/layout/BasicLinearProcessNumbered"/>
    <dgm:cxn modelId="{CF1B851E-13E2-482C-BD31-277083829006}" type="presOf" srcId="{509335A1-0890-420C-9734-1C2C17ACE320}" destId="{AB315AE9-0846-4285-A5E6-7CF2164BFA5C}" srcOrd="0" destOrd="0" presId="urn:microsoft.com/office/officeart/2016/7/layout/BasicLinearProcessNumbered"/>
    <dgm:cxn modelId="{0AECE01F-A5FD-476D-854F-9DC936BB6906}" type="presOf" srcId="{7478A124-5277-4A1C-BA27-81577EB95862}" destId="{E2B8B712-F0DA-477D-998D-C7CA31439C48}" srcOrd="0" destOrd="0" presId="urn:microsoft.com/office/officeart/2016/7/layout/BasicLinearProcessNumbered"/>
    <dgm:cxn modelId="{06572A2C-C9A3-4920-A295-B593BA0D5A3B}" type="presOf" srcId="{479DD207-4FDE-4E3B-A184-2487789F1801}" destId="{B8B16660-A957-4AD5-9FFE-01C43E72F7E2}" srcOrd="0" destOrd="0" presId="urn:microsoft.com/office/officeart/2016/7/layout/BasicLinearProcessNumbered"/>
    <dgm:cxn modelId="{3C627A4D-213F-4C18-B1C3-78EAF210E3F0}" srcId="{3B6CB88F-B562-4D0D-AA19-CE748870B14A}" destId="{6B741314-BC29-408F-9CCE-82A8A861F427}" srcOrd="2" destOrd="0" parTransId="{8AD72EC6-64D7-4A99-88FB-6ABCC5D502C1}" sibTransId="{C586094E-E77D-48FA-89CC-D3F284FBFCC1}"/>
    <dgm:cxn modelId="{0196B36F-3B64-43A7-A2FE-A2F1CAF04ED9}" type="presOf" srcId="{479DD207-4FDE-4E3B-A184-2487789F1801}" destId="{00C9C81A-EB57-4C65-8FC0-8F39F0D30462}" srcOrd="1" destOrd="0" presId="urn:microsoft.com/office/officeart/2016/7/layout/BasicLinearProcessNumbered"/>
    <dgm:cxn modelId="{A5E39E86-5AC0-4997-A4DC-F3776F48807E}" type="presOf" srcId="{D693F250-6E8B-4FA1-8F91-AF91C27FF868}" destId="{A5C5E8F8-3DCC-4A4D-AF76-68B70B6995C0}" srcOrd="1" destOrd="0" presId="urn:microsoft.com/office/officeart/2016/7/layout/BasicLinearProcessNumbered"/>
    <dgm:cxn modelId="{AE539A8B-2729-4B3F-82F3-481F09C5E72B}" srcId="{3B6CB88F-B562-4D0D-AA19-CE748870B14A}" destId="{7478A124-5277-4A1C-BA27-81577EB95862}" srcOrd="1" destOrd="0" parTransId="{1B6A97C8-FC5D-4FD5-9267-905D2A1338F1}" sibTransId="{DB452D71-E8E8-4AB0-BB20-E44F3735363F}"/>
    <dgm:cxn modelId="{B5BAF592-6DDA-45B3-9E6E-46CDC26597A7}" srcId="{3B6CB88F-B562-4D0D-AA19-CE748870B14A}" destId="{479DD207-4FDE-4E3B-A184-2487789F1801}" srcOrd="3" destOrd="0" parTransId="{20F6F520-43AD-409F-8A4A-CC4FC57BC351}" sibTransId="{B5D99710-3271-4F07-A919-B191E0DCA8A5}"/>
    <dgm:cxn modelId="{3A0B0F9A-7BFE-4547-A2D0-286E9D061B8E}" type="presOf" srcId="{D693F250-6E8B-4FA1-8F91-AF91C27FF868}" destId="{A5C82724-AD36-4499-895C-D4C067DBAF25}" srcOrd="0" destOrd="0" presId="urn:microsoft.com/office/officeart/2016/7/layout/BasicLinearProcessNumbered"/>
    <dgm:cxn modelId="{2B4DA69F-8B90-4C95-8E4F-16BA069A1A2B}" type="presOf" srcId="{6B741314-BC29-408F-9CCE-82A8A861F427}" destId="{00D9196F-5F2E-40A2-8A1F-1D5AAEA94470}" srcOrd="1" destOrd="0" presId="urn:microsoft.com/office/officeart/2016/7/layout/BasicLinearProcessNumbered"/>
    <dgm:cxn modelId="{B8BAF1C6-E47A-4B4B-BD0F-22A608B35552}" type="presOf" srcId="{6B741314-BC29-408F-9CCE-82A8A861F427}" destId="{87378F71-88CE-4908-B488-1B335E542470}" srcOrd="0" destOrd="0" presId="urn:microsoft.com/office/officeart/2016/7/layout/BasicLinearProcessNumbered"/>
    <dgm:cxn modelId="{24367DC9-A887-4079-96EF-5A9578374CD9}" type="presOf" srcId="{7478A124-5277-4A1C-BA27-81577EB95862}" destId="{F6F2FF62-831F-4AD1-85FD-FA61851B4E4C}" srcOrd="1" destOrd="0" presId="urn:microsoft.com/office/officeart/2016/7/layout/BasicLinearProcessNumbered"/>
    <dgm:cxn modelId="{F09F90D6-D2A7-4372-8317-E5326C585934}" type="presOf" srcId="{DB452D71-E8E8-4AB0-BB20-E44F3735363F}" destId="{FCE0EE8D-A6FC-467E-8265-E076FFD886F8}" srcOrd="0" destOrd="0" presId="urn:microsoft.com/office/officeart/2016/7/layout/BasicLinearProcessNumbered"/>
    <dgm:cxn modelId="{6710C0E0-50C0-46BD-A0DA-758EC7CD4B3C}" srcId="{3B6CB88F-B562-4D0D-AA19-CE748870B14A}" destId="{D693F250-6E8B-4FA1-8F91-AF91C27FF868}" srcOrd="0" destOrd="0" parTransId="{582CAC3B-0EFB-43E8-B7D9-C3BA66D1FF0E}" sibTransId="{509335A1-0890-420C-9734-1C2C17ACE320}"/>
    <dgm:cxn modelId="{5CCBDAE7-C97A-49A8-B334-B3EA221AE07A}" type="presParOf" srcId="{66E8B0E7-80EB-40F3-9C61-CDB743029F9F}" destId="{53C8F2CC-9EFB-42F9-9D66-22DF98726384}" srcOrd="0" destOrd="0" presId="urn:microsoft.com/office/officeart/2016/7/layout/BasicLinearProcessNumbered"/>
    <dgm:cxn modelId="{1E136198-9803-4935-A541-78A9FAA24495}" type="presParOf" srcId="{53C8F2CC-9EFB-42F9-9D66-22DF98726384}" destId="{A5C82724-AD36-4499-895C-D4C067DBAF25}" srcOrd="0" destOrd="0" presId="urn:microsoft.com/office/officeart/2016/7/layout/BasicLinearProcessNumbered"/>
    <dgm:cxn modelId="{9703FEAC-2492-4F6A-92AD-99FC35E32384}" type="presParOf" srcId="{53C8F2CC-9EFB-42F9-9D66-22DF98726384}" destId="{AB315AE9-0846-4285-A5E6-7CF2164BFA5C}" srcOrd="1" destOrd="0" presId="urn:microsoft.com/office/officeart/2016/7/layout/BasicLinearProcessNumbered"/>
    <dgm:cxn modelId="{92B222E4-FB93-4C29-9D57-145BAD86D7E2}" type="presParOf" srcId="{53C8F2CC-9EFB-42F9-9D66-22DF98726384}" destId="{BE85818E-3535-4119-8BD6-E346770C87F4}" srcOrd="2" destOrd="0" presId="urn:microsoft.com/office/officeart/2016/7/layout/BasicLinearProcessNumbered"/>
    <dgm:cxn modelId="{6B40889F-6E53-454C-8FDF-6E557907963E}" type="presParOf" srcId="{53C8F2CC-9EFB-42F9-9D66-22DF98726384}" destId="{A5C5E8F8-3DCC-4A4D-AF76-68B70B6995C0}" srcOrd="3" destOrd="0" presId="urn:microsoft.com/office/officeart/2016/7/layout/BasicLinearProcessNumbered"/>
    <dgm:cxn modelId="{9C255C5F-4822-4696-BA18-5E856F38C48D}" type="presParOf" srcId="{66E8B0E7-80EB-40F3-9C61-CDB743029F9F}" destId="{20BC95DD-35E4-4A4A-BBF6-261607B92E9F}" srcOrd="1" destOrd="0" presId="urn:microsoft.com/office/officeart/2016/7/layout/BasicLinearProcessNumbered"/>
    <dgm:cxn modelId="{B25D5D54-9236-4FFF-9FF1-BEEE5B1B3AC5}" type="presParOf" srcId="{66E8B0E7-80EB-40F3-9C61-CDB743029F9F}" destId="{5FF93852-C035-4613-AA8B-B102E840C96A}" srcOrd="2" destOrd="0" presId="urn:microsoft.com/office/officeart/2016/7/layout/BasicLinearProcessNumbered"/>
    <dgm:cxn modelId="{9FF848BE-CE18-46FB-A80A-5CCEAEA494DE}" type="presParOf" srcId="{5FF93852-C035-4613-AA8B-B102E840C96A}" destId="{E2B8B712-F0DA-477D-998D-C7CA31439C48}" srcOrd="0" destOrd="0" presId="urn:microsoft.com/office/officeart/2016/7/layout/BasicLinearProcessNumbered"/>
    <dgm:cxn modelId="{F6D687A4-07DA-46F0-9448-50477115F26D}" type="presParOf" srcId="{5FF93852-C035-4613-AA8B-B102E840C96A}" destId="{FCE0EE8D-A6FC-467E-8265-E076FFD886F8}" srcOrd="1" destOrd="0" presId="urn:microsoft.com/office/officeart/2016/7/layout/BasicLinearProcessNumbered"/>
    <dgm:cxn modelId="{CFC7479B-47DE-4AC3-8EBC-2ED025BF0C0B}" type="presParOf" srcId="{5FF93852-C035-4613-AA8B-B102E840C96A}" destId="{EF3C2765-D53E-4D54-BEC0-36FAD8B4E836}" srcOrd="2" destOrd="0" presId="urn:microsoft.com/office/officeart/2016/7/layout/BasicLinearProcessNumbered"/>
    <dgm:cxn modelId="{269341BC-1B2C-4740-9ED7-C4A13192ADD6}" type="presParOf" srcId="{5FF93852-C035-4613-AA8B-B102E840C96A}" destId="{F6F2FF62-831F-4AD1-85FD-FA61851B4E4C}" srcOrd="3" destOrd="0" presId="urn:microsoft.com/office/officeart/2016/7/layout/BasicLinearProcessNumbered"/>
    <dgm:cxn modelId="{9F8D57D7-6C96-427B-9E8A-B8809A4FEDF4}" type="presParOf" srcId="{66E8B0E7-80EB-40F3-9C61-CDB743029F9F}" destId="{BAA4B779-AEC2-4F01-9A9B-8863AE990060}" srcOrd="3" destOrd="0" presId="urn:microsoft.com/office/officeart/2016/7/layout/BasicLinearProcessNumbered"/>
    <dgm:cxn modelId="{34FB6E21-85C9-4953-9B62-90C213DEB0C7}" type="presParOf" srcId="{66E8B0E7-80EB-40F3-9C61-CDB743029F9F}" destId="{6AE020D5-D450-4C7E-A4F6-4852CF80A2E3}" srcOrd="4" destOrd="0" presId="urn:microsoft.com/office/officeart/2016/7/layout/BasicLinearProcessNumbered"/>
    <dgm:cxn modelId="{D6D3558C-03B3-46C4-A2B1-9E574EB5833D}" type="presParOf" srcId="{6AE020D5-D450-4C7E-A4F6-4852CF80A2E3}" destId="{87378F71-88CE-4908-B488-1B335E542470}" srcOrd="0" destOrd="0" presId="urn:microsoft.com/office/officeart/2016/7/layout/BasicLinearProcessNumbered"/>
    <dgm:cxn modelId="{FCB9558A-DD19-46B8-8A56-2BADEC0403D3}" type="presParOf" srcId="{6AE020D5-D450-4C7E-A4F6-4852CF80A2E3}" destId="{8C999658-5A25-40BD-B81D-FA6EDBA98CF3}" srcOrd="1" destOrd="0" presId="urn:microsoft.com/office/officeart/2016/7/layout/BasicLinearProcessNumbered"/>
    <dgm:cxn modelId="{637D19A7-EC45-4DB1-88E3-D6606DFC5408}" type="presParOf" srcId="{6AE020D5-D450-4C7E-A4F6-4852CF80A2E3}" destId="{6CBA7884-5323-4479-BCFC-102D9CDDA10A}" srcOrd="2" destOrd="0" presId="urn:microsoft.com/office/officeart/2016/7/layout/BasicLinearProcessNumbered"/>
    <dgm:cxn modelId="{14D6EF2A-C5D7-414E-A6FB-79AA52D79D57}" type="presParOf" srcId="{6AE020D5-D450-4C7E-A4F6-4852CF80A2E3}" destId="{00D9196F-5F2E-40A2-8A1F-1D5AAEA94470}" srcOrd="3" destOrd="0" presId="urn:microsoft.com/office/officeart/2016/7/layout/BasicLinearProcessNumbered"/>
    <dgm:cxn modelId="{BB9FB6DF-CA71-40B6-AC8B-735870E43764}" type="presParOf" srcId="{66E8B0E7-80EB-40F3-9C61-CDB743029F9F}" destId="{549285A6-BA67-48DA-9C1C-42682B951E00}" srcOrd="5" destOrd="0" presId="urn:microsoft.com/office/officeart/2016/7/layout/BasicLinearProcessNumbered"/>
    <dgm:cxn modelId="{1EC6C6D6-062F-4AEC-A872-FFFC6EFF4F4C}" type="presParOf" srcId="{66E8B0E7-80EB-40F3-9C61-CDB743029F9F}" destId="{E2C04EBE-F200-4D0A-99BB-4F9319AF83D8}" srcOrd="6" destOrd="0" presId="urn:microsoft.com/office/officeart/2016/7/layout/BasicLinearProcessNumbered"/>
    <dgm:cxn modelId="{6F595D4E-868C-4AE5-8358-5312510D0639}" type="presParOf" srcId="{E2C04EBE-F200-4D0A-99BB-4F9319AF83D8}" destId="{B8B16660-A957-4AD5-9FFE-01C43E72F7E2}" srcOrd="0" destOrd="0" presId="urn:microsoft.com/office/officeart/2016/7/layout/BasicLinearProcessNumbered"/>
    <dgm:cxn modelId="{D2D2ACBA-0E2F-4854-83D2-C501AB1036EE}" type="presParOf" srcId="{E2C04EBE-F200-4D0A-99BB-4F9319AF83D8}" destId="{4F525D41-0898-4F11-8B52-66CCF9A37E6E}" srcOrd="1" destOrd="0" presId="urn:microsoft.com/office/officeart/2016/7/layout/BasicLinearProcessNumbered"/>
    <dgm:cxn modelId="{5EDC4CBD-3D24-473E-9285-18B51C622EAE}" type="presParOf" srcId="{E2C04EBE-F200-4D0A-99BB-4F9319AF83D8}" destId="{1BF81D0C-3CB4-4E8D-92EA-297E8A7B1502}" srcOrd="2" destOrd="0" presId="urn:microsoft.com/office/officeart/2016/7/layout/BasicLinearProcessNumbered"/>
    <dgm:cxn modelId="{AACCDCE1-94AC-4D31-A62F-1E9F05D695D0}" type="presParOf" srcId="{E2C04EBE-F200-4D0A-99BB-4F9319AF83D8}" destId="{00C9C81A-EB57-4C65-8FC0-8F39F0D3046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D9EA-E903-4D80-BCE5-42E8BA51E10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F4EBB0AD-5AEA-4107-BFA9-1641C981226C}">
      <dgm:prSet/>
      <dgm:spPr/>
      <dgm:t>
        <a:bodyPr/>
        <a:lstStyle/>
        <a:p>
          <a:r>
            <a:rPr lang="en-US"/>
            <a:t>Provide local community with an educational platform.</a:t>
          </a:r>
        </a:p>
      </dgm:t>
    </dgm:pt>
    <dgm:pt modelId="{DBFFB19C-A488-4A09-90D9-D26A8DD1E90F}" type="parTrans" cxnId="{FA813F70-469B-4C9C-B699-FD18EF61779E}">
      <dgm:prSet/>
      <dgm:spPr/>
      <dgm:t>
        <a:bodyPr/>
        <a:lstStyle/>
        <a:p>
          <a:endParaRPr lang="en-US"/>
        </a:p>
      </dgm:t>
    </dgm:pt>
    <dgm:pt modelId="{18661C20-30D9-42BA-B77F-795040272AE7}" type="sibTrans" cxnId="{FA813F70-469B-4C9C-B699-FD18EF61779E}">
      <dgm:prSet/>
      <dgm:spPr/>
      <dgm:t>
        <a:bodyPr/>
        <a:lstStyle/>
        <a:p>
          <a:endParaRPr lang="en-US"/>
        </a:p>
      </dgm:t>
    </dgm:pt>
    <dgm:pt modelId="{73EE5703-5AF0-46FB-995F-6A830A771DB7}">
      <dgm:prSet/>
      <dgm:spPr/>
      <dgm:t>
        <a:bodyPr/>
        <a:lstStyle/>
        <a:p>
          <a:r>
            <a:rPr lang="en-US"/>
            <a:t>Map are useful for remediation and protection efforts. </a:t>
          </a:r>
        </a:p>
      </dgm:t>
    </dgm:pt>
    <dgm:pt modelId="{234B2394-4C7C-4C1A-8800-EA55A60F5DE6}" type="parTrans" cxnId="{EB4568E9-77C7-4D27-B30E-BD5D152064C1}">
      <dgm:prSet/>
      <dgm:spPr/>
      <dgm:t>
        <a:bodyPr/>
        <a:lstStyle/>
        <a:p>
          <a:endParaRPr lang="en-US"/>
        </a:p>
      </dgm:t>
    </dgm:pt>
    <dgm:pt modelId="{F980FEBF-FAE6-453F-8DD5-663DE3D42D5C}" type="sibTrans" cxnId="{EB4568E9-77C7-4D27-B30E-BD5D152064C1}">
      <dgm:prSet/>
      <dgm:spPr/>
      <dgm:t>
        <a:bodyPr/>
        <a:lstStyle/>
        <a:p>
          <a:endParaRPr lang="en-US"/>
        </a:p>
      </dgm:t>
    </dgm:pt>
    <dgm:pt modelId="{15D77D67-3FC5-468A-93A0-61D2B364E72E}">
      <dgm:prSet/>
      <dgm:spPr/>
      <dgm:t>
        <a:bodyPr/>
        <a:lstStyle/>
        <a:p>
          <a:r>
            <a:rPr lang="en-US"/>
            <a:t>Standard Spill Category Ranking Chart and Spill Categories gives consistency to records.</a:t>
          </a:r>
        </a:p>
      </dgm:t>
    </dgm:pt>
    <dgm:pt modelId="{02B237C7-4D51-4654-A554-739A0D3AE936}" type="parTrans" cxnId="{B4AEAE48-7564-41F5-8FC9-6AC833DD31FF}">
      <dgm:prSet/>
      <dgm:spPr/>
      <dgm:t>
        <a:bodyPr/>
        <a:lstStyle/>
        <a:p>
          <a:endParaRPr lang="en-US"/>
        </a:p>
      </dgm:t>
    </dgm:pt>
    <dgm:pt modelId="{02641177-AC0E-4E9F-A8F6-65E7C3BAC453}" type="sibTrans" cxnId="{B4AEAE48-7564-41F5-8FC9-6AC833DD31FF}">
      <dgm:prSet/>
      <dgm:spPr/>
      <dgm:t>
        <a:bodyPr/>
        <a:lstStyle/>
        <a:p>
          <a:endParaRPr lang="en-US"/>
        </a:p>
      </dgm:t>
    </dgm:pt>
    <dgm:pt modelId="{56D1D755-4440-453F-AD4E-66809BCB039A}">
      <dgm:prSet/>
      <dgm:spPr/>
      <dgm:t>
        <a:bodyPr/>
        <a:lstStyle/>
        <a:p>
          <a:r>
            <a:rPr lang="en-US"/>
            <a:t>Basis for future analysis, DRASTIC Method </a:t>
          </a:r>
        </a:p>
      </dgm:t>
    </dgm:pt>
    <dgm:pt modelId="{DBBB7120-18FF-44EB-9025-2828DF60F644}" type="parTrans" cxnId="{98F59165-66FA-4D9C-8717-3A2C1702193A}">
      <dgm:prSet/>
      <dgm:spPr/>
      <dgm:t>
        <a:bodyPr/>
        <a:lstStyle/>
        <a:p>
          <a:endParaRPr lang="en-US"/>
        </a:p>
      </dgm:t>
    </dgm:pt>
    <dgm:pt modelId="{03748BF0-4D55-4F1E-BF34-B2250FA96677}" type="sibTrans" cxnId="{98F59165-66FA-4D9C-8717-3A2C1702193A}">
      <dgm:prSet/>
      <dgm:spPr/>
      <dgm:t>
        <a:bodyPr/>
        <a:lstStyle/>
        <a:p>
          <a:endParaRPr lang="en-US"/>
        </a:p>
      </dgm:t>
    </dgm:pt>
    <dgm:pt modelId="{9AF0AA67-D85C-EA42-B507-23103DA2568A}">
      <dgm:prSet/>
      <dgm:spPr/>
      <dgm:t>
        <a:bodyPr/>
        <a:lstStyle/>
        <a:p>
          <a:r>
            <a:rPr lang="en-US"/>
            <a:t>Live, publicly available sewage spill webpage</a:t>
          </a:r>
        </a:p>
      </dgm:t>
    </dgm:pt>
    <dgm:pt modelId="{E68B86CB-822E-5841-A43A-64F45BD21981}" type="parTrans" cxnId="{2110E5E5-9BFA-4C72-A9A3-10B684B91882}">
      <dgm:prSet/>
      <dgm:spPr/>
    </dgm:pt>
    <dgm:pt modelId="{AB5F31DE-072E-9542-8C92-50DA88A11D5A}" type="sibTrans" cxnId="{2110E5E5-9BFA-4C72-A9A3-10B684B91882}">
      <dgm:prSet/>
      <dgm:spPr/>
    </dgm:pt>
    <dgm:pt modelId="{ACFF0E3C-341D-43DE-84EF-E6751CE1F75A}" type="pres">
      <dgm:prSet presAssocID="{5646D9EA-E903-4D80-BCE5-42E8BA51E10D}" presName="vert0" presStyleCnt="0">
        <dgm:presLayoutVars>
          <dgm:dir/>
          <dgm:animOne val="branch"/>
          <dgm:animLvl val="lvl"/>
        </dgm:presLayoutVars>
      </dgm:prSet>
      <dgm:spPr/>
    </dgm:pt>
    <dgm:pt modelId="{8D58E55F-9219-44A1-93D3-C1A4741B5AFD}" type="pres">
      <dgm:prSet presAssocID="{F4EBB0AD-5AEA-4107-BFA9-1641C981226C}" presName="thickLine" presStyleLbl="alignNode1" presStyleIdx="0" presStyleCnt="5"/>
      <dgm:spPr/>
    </dgm:pt>
    <dgm:pt modelId="{CABDC9A1-C5A0-4263-8C59-A0EF82195C6F}" type="pres">
      <dgm:prSet presAssocID="{F4EBB0AD-5AEA-4107-BFA9-1641C981226C}" presName="horz1" presStyleCnt="0"/>
      <dgm:spPr/>
    </dgm:pt>
    <dgm:pt modelId="{456BCEF6-D621-487B-B8AB-6E92B0A62E3A}" type="pres">
      <dgm:prSet presAssocID="{F4EBB0AD-5AEA-4107-BFA9-1641C981226C}" presName="tx1" presStyleLbl="revTx" presStyleIdx="0" presStyleCnt="5"/>
      <dgm:spPr/>
    </dgm:pt>
    <dgm:pt modelId="{FA235927-853C-4F95-AB7A-BD9FA5666401}" type="pres">
      <dgm:prSet presAssocID="{F4EBB0AD-5AEA-4107-BFA9-1641C981226C}" presName="vert1" presStyleCnt="0"/>
      <dgm:spPr/>
    </dgm:pt>
    <dgm:pt modelId="{7379B076-563C-48BE-A686-EA29B83676EB}" type="pres">
      <dgm:prSet presAssocID="{73EE5703-5AF0-46FB-995F-6A830A771DB7}" presName="thickLine" presStyleLbl="alignNode1" presStyleIdx="1" presStyleCnt="5"/>
      <dgm:spPr/>
    </dgm:pt>
    <dgm:pt modelId="{A5F225FE-BFE8-43D6-BDDD-565594414CEA}" type="pres">
      <dgm:prSet presAssocID="{73EE5703-5AF0-46FB-995F-6A830A771DB7}" presName="horz1" presStyleCnt="0"/>
      <dgm:spPr/>
    </dgm:pt>
    <dgm:pt modelId="{0AC7CF38-930A-43CE-9BD4-D195DD382536}" type="pres">
      <dgm:prSet presAssocID="{73EE5703-5AF0-46FB-995F-6A830A771DB7}" presName="tx1" presStyleLbl="revTx" presStyleIdx="1" presStyleCnt="5"/>
      <dgm:spPr/>
    </dgm:pt>
    <dgm:pt modelId="{AFFBFB5F-6010-4E5D-B984-7C02A0523F52}" type="pres">
      <dgm:prSet presAssocID="{73EE5703-5AF0-46FB-995F-6A830A771DB7}" presName="vert1" presStyleCnt="0"/>
      <dgm:spPr/>
    </dgm:pt>
    <dgm:pt modelId="{5F643F58-B169-41CA-B529-555E6A61BF2F}" type="pres">
      <dgm:prSet presAssocID="{15D77D67-3FC5-468A-93A0-61D2B364E72E}" presName="thickLine" presStyleLbl="alignNode1" presStyleIdx="2" presStyleCnt="5"/>
      <dgm:spPr/>
    </dgm:pt>
    <dgm:pt modelId="{51484885-CB84-44B7-BED8-4B29A6A8D833}" type="pres">
      <dgm:prSet presAssocID="{15D77D67-3FC5-468A-93A0-61D2B364E72E}" presName="horz1" presStyleCnt="0"/>
      <dgm:spPr/>
    </dgm:pt>
    <dgm:pt modelId="{1289101C-8C01-4E27-9269-F656C5767159}" type="pres">
      <dgm:prSet presAssocID="{15D77D67-3FC5-468A-93A0-61D2B364E72E}" presName="tx1" presStyleLbl="revTx" presStyleIdx="2" presStyleCnt="5"/>
      <dgm:spPr/>
    </dgm:pt>
    <dgm:pt modelId="{DC7EC5C6-293C-46D5-AAEB-010B8E17A7DA}" type="pres">
      <dgm:prSet presAssocID="{15D77D67-3FC5-468A-93A0-61D2B364E72E}" presName="vert1" presStyleCnt="0"/>
      <dgm:spPr/>
    </dgm:pt>
    <dgm:pt modelId="{71097347-9594-46E6-9C07-6141B9416530}" type="pres">
      <dgm:prSet presAssocID="{56D1D755-4440-453F-AD4E-66809BCB039A}" presName="thickLine" presStyleLbl="alignNode1" presStyleIdx="3" presStyleCnt="5"/>
      <dgm:spPr/>
    </dgm:pt>
    <dgm:pt modelId="{3EBBEA83-7866-447B-8EEC-D62075EE2686}" type="pres">
      <dgm:prSet presAssocID="{56D1D755-4440-453F-AD4E-66809BCB039A}" presName="horz1" presStyleCnt="0"/>
      <dgm:spPr/>
    </dgm:pt>
    <dgm:pt modelId="{4226FD3D-9722-4643-BCB3-CC401402B52A}" type="pres">
      <dgm:prSet presAssocID="{56D1D755-4440-453F-AD4E-66809BCB039A}" presName="tx1" presStyleLbl="revTx" presStyleIdx="3" presStyleCnt="5"/>
      <dgm:spPr/>
    </dgm:pt>
    <dgm:pt modelId="{1012FB8A-A104-4BEE-AAE3-C666433000A4}" type="pres">
      <dgm:prSet presAssocID="{56D1D755-4440-453F-AD4E-66809BCB039A}" presName="vert1" presStyleCnt="0"/>
      <dgm:spPr/>
    </dgm:pt>
    <dgm:pt modelId="{669ADF65-5EBF-5247-9876-46C7F21C7904}" type="pres">
      <dgm:prSet presAssocID="{9AF0AA67-D85C-EA42-B507-23103DA2568A}" presName="thickLine" presStyleLbl="alignNode1" presStyleIdx="4" presStyleCnt="5"/>
      <dgm:spPr/>
    </dgm:pt>
    <dgm:pt modelId="{A359F13D-0504-1C47-9043-7C3D0BD02B9D}" type="pres">
      <dgm:prSet presAssocID="{9AF0AA67-D85C-EA42-B507-23103DA2568A}" presName="horz1" presStyleCnt="0"/>
      <dgm:spPr/>
    </dgm:pt>
    <dgm:pt modelId="{D64C243D-5D10-7F46-BF0E-747CC99D3DEC}" type="pres">
      <dgm:prSet presAssocID="{9AF0AA67-D85C-EA42-B507-23103DA2568A}" presName="tx1" presStyleLbl="revTx" presStyleIdx="4" presStyleCnt="5"/>
      <dgm:spPr/>
    </dgm:pt>
    <dgm:pt modelId="{DF4BDB57-2C68-BF45-8501-A0BFA191CB11}" type="pres">
      <dgm:prSet presAssocID="{9AF0AA67-D85C-EA42-B507-23103DA2568A}" presName="vert1" presStyleCnt="0"/>
      <dgm:spPr/>
    </dgm:pt>
  </dgm:ptLst>
  <dgm:cxnLst>
    <dgm:cxn modelId="{5D1B883C-6F52-4D9E-96E8-7DBD15BAAA05}" type="presOf" srcId="{56D1D755-4440-453F-AD4E-66809BCB039A}" destId="{4226FD3D-9722-4643-BCB3-CC401402B52A}" srcOrd="0" destOrd="0" presId="urn:microsoft.com/office/officeart/2008/layout/LinedList"/>
    <dgm:cxn modelId="{98F59165-66FA-4D9C-8717-3A2C1702193A}" srcId="{5646D9EA-E903-4D80-BCE5-42E8BA51E10D}" destId="{56D1D755-4440-453F-AD4E-66809BCB039A}" srcOrd="3" destOrd="0" parTransId="{DBBB7120-18FF-44EB-9025-2828DF60F644}" sibTransId="{03748BF0-4D55-4F1E-BF34-B2250FA96677}"/>
    <dgm:cxn modelId="{B4AEAE48-7564-41F5-8FC9-6AC833DD31FF}" srcId="{5646D9EA-E903-4D80-BCE5-42E8BA51E10D}" destId="{15D77D67-3FC5-468A-93A0-61D2B364E72E}" srcOrd="2" destOrd="0" parTransId="{02B237C7-4D51-4654-A554-739A0D3AE936}" sibTransId="{02641177-AC0E-4E9F-A8F6-65E7C3BAC453}"/>
    <dgm:cxn modelId="{FA813F70-469B-4C9C-B699-FD18EF61779E}" srcId="{5646D9EA-E903-4D80-BCE5-42E8BA51E10D}" destId="{F4EBB0AD-5AEA-4107-BFA9-1641C981226C}" srcOrd="0" destOrd="0" parTransId="{DBFFB19C-A488-4A09-90D9-D26A8DD1E90F}" sibTransId="{18661C20-30D9-42BA-B77F-795040272AE7}"/>
    <dgm:cxn modelId="{9610DA50-E915-491A-B0DD-F745F1E5F69D}" type="presOf" srcId="{73EE5703-5AF0-46FB-995F-6A830A771DB7}" destId="{0AC7CF38-930A-43CE-9BD4-D195DD382536}" srcOrd="0" destOrd="0" presId="urn:microsoft.com/office/officeart/2008/layout/LinedList"/>
    <dgm:cxn modelId="{3B664499-2C9B-475C-8B03-EDC35E7940FF}" type="presOf" srcId="{15D77D67-3FC5-468A-93A0-61D2B364E72E}" destId="{1289101C-8C01-4E27-9269-F656C5767159}" srcOrd="0" destOrd="0" presId="urn:microsoft.com/office/officeart/2008/layout/LinedList"/>
    <dgm:cxn modelId="{0A40B59B-DE69-470A-9B93-EEE7083D1C29}" type="presOf" srcId="{9AF0AA67-D85C-EA42-B507-23103DA2568A}" destId="{D64C243D-5D10-7F46-BF0E-747CC99D3DEC}" srcOrd="0" destOrd="0" presId="urn:microsoft.com/office/officeart/2008/layout/LinedList"/>
    <dgm:cxn modelId="{05092BC4-5D6E-41A7-BE75-68FD9FA45576}" type="presOf" srcId="{5646D9EA-E903-4D80-BCE5-42E8BA51E10D}" destId="{ACFF0E3C-341D-43DE-84EF-E6751CE1F75A}" srcOrd="0" destOrd="0" presId="urn:microsoft.com/office/officeart/2008/layout/LinedList"/>
    <dgm:cxn modelId="{D35C6FDE-B270-4F03-B9C5-EB3835DF80CF}" type="presOf" srcId="{F4EBB0AD-5AEA-4107-BFA9-1641C981226C}" destId="{456BCEF6-D621-487B-B8AB-6E92B0A62E3A}" srcOrd="0" destOrd="0" presId="urn:microsoft.com/office/officeart/2008/layout/LinedList"/>
    <dgm:cxn modelId="{2110E5E5-9BFA-4C72-A9A3-10B684B91882}" srcId="{5646D9EA-E903-4D80-BCE5-42E8BA51E10D}" destId="{9AF0AA67-D85C-EA42-B507-23103DA2568A}" srcOrd="4" destOrd="0" parTransId="{E68B86CB-822E-5841-A43A-64F45BD21981}" sibTransId="{AB5F31DE-072E-9542-8C92-50DA88A11D5A}"/>
    <dgm:cxn modelId="{EB4568E9-77C7-4D27-B30E-BD5D152064C1}" srcId="{5646D9EA-E903-4D80-BCE5-42E8BA51E10D}" destId="{73EE5703-5AF0-46FB-995F-6A830A771DB7}" srcOrd="1" destOrd="0" parTransId="{234B2394-4C7C-4C1A-8800-EA55A60F5DE6}" sibTransId="{F980FEBF-FAE6-453F-8DD5-663DE3D42D5C}"/>
    <dgm:cxn modelId="{ED4F9FEC-F5F5-43A8-860B-898464775622}" type="presParOf" srcId="{ACFF0E3C-341D-43DE-84EF-E6751CE1F75A}" destId="{8D58E55F-9219-44A1-93D3-C1A4741B5AFD}" srcOrd="0" destOrd="0" presId="urn:microsoft.com/office/officeart/2008/layout/LinedList"/>
    <dgm:cxn modelId="{54F65CF1-8621-4308-AF5A-0B7844829012}" type="presParOf" srcId="{ACFF0E3C-341D-43DE-84EF-E6751CE1F75A}" destId="{CABDC9A1-C5A0-4263-8C59-A0EF82195C6F}" srcOrd="1" destOrd="0" presId="urn:microsoft.com/office/officeart/2008/layout/LinedList"/>
    <dgm:cxn modelId="{F79F4017-3D1D-4872-B85A-9062955F6207}" type="presParOf" srcId="{CABDC9A1-C5A0-4263-8C59-A0EF82195C6F}" destId="{456BCEF6-D621-487B-B8AB-6E92B0A62E3A}" srcOrd="0" destOrd="0" presId="urn:microsoft.com/office/officeart/2008/layout/LinedList"/>
    <dgm:cxn modelId="{DAE0DDBB-3C56-45E4-8147-4D794FBE7206}" type="presParOf" srcId="{CABDC9A1-C5A0-4263-8C59-A0EF82195C6F}" destId="{FA235927-853C-4F95-AB7A-BD9FA5666401}" srcOrd="1" destOrd="0" presId="urn:microsoft.com/office/officeart/2008/layout/LinedList"/>
    <dgm:cxn modelId="{420F11CA-DD57-4B8B-B206-D1F40E623480}" type="presParOf" srcId="{ACFF0E3C-341D-43DE-84EF-E6751CE1F75A}" destId="{7379B076-563C-48BE-A686-EA29B83676EB}" srcOrd="2" destOrd="0" presId="urn:microsoft.com/office/officeart/2008/layout/LinedList"/>
    <dgm:cxn modelId="{6DEB9ACB-8BF0-453A-9AE7-54C775EFA1C3}" type="presParOf" srcId="{ACFF0E3C-341D-43DE-84EF-E6751CE1F75A}" destId="{A5F225FE-BFE8-43D6-BDDD-565594414CEA}" srcOrd="3" destOrd="0" presId="urn:microsoft.com/office/officeart/2008/layout/LinedList"/>
    <dgm:cxn modelId="{25BAF344-D3E7-47DC-86E2-4B3E7AC6DF1F}" type="presParOf" srcId="{A5F225FE-BFE8-43D6-BDDD-565594414CEA}" destId="{0AC7CF38-930A-43CE-9BD4-D195DD382536}" srcOrd="0" destOrd="0" presId="urn:microsoft.com/office/officeart/2008/layout/LinedList"/>
    <dgm:cxn modelId="{B4FAD7BB-DB17-435A-822D-D5F45ACE8830}" type="presParOf" srcId="{A5F225FE-BFE8-43D6-BDDD-565594414CEA}" destId="{AFFBFB5F-6010-4E5D-B984-7C02A0523F52}" srcOrd="1" destOrd="0" presId="urn:microsoft.com/office/officeart/2008/layout/LinedList"/>
    <dgm:cxn modelId="{0B63908C-C2F3-4CDC-B427-817F35C93F53}" type="presParOf" srcId="{ACFF0E3C-341D-43DE-84EF-E6751CE1F75A}" destId="{5F643F58-B169-41CA-B529-555E6A61BF2F}" srcOrd="4" destOrd="0" presId="urn:microsoft.com/office/officeart/2008/layout/LinedList"/>
    <dgm:cxn modelId="{27D52999-E4E3-4B84-9783-3B36EBA63CF6}" type="presParOf" srcId="{ACFF0E3C-341D-43DE-84EF-E6751CE1F75A}" destId="{51484885-CB84-44B7-BED8-4B29A6A8D833}" srcOrd="5" destOrd="0" presId="urn:microsoft.com/office/officeart/2008/layout/LinedList"/>
    <dgm:cxn modelId="{73119467-F46B-49C8-9A3D-47597A508FC1}" type="presParOf" srcId="{51484885-CB84-44B7-BED8-4B29A6A8D833}" destId="{1289101C-8C01-4E27-9269-F656C5767159}" srcOrd="0" destOrd="0" presId="urn:microsoft.com/office/officeart/2008/layout/LinedList"/>
    <dgm:cxn modelId="{7E214E79-105C-49EC-812E-90C77B01A057}" type="presParOf" srcId="{51484885-CB84-44B7-BED8-4B29A6A8D833}" destId="{DC7EC5C6-293C-46D5-AAEB-010B8E17A7DA}" srcOrd="1" destOrd="0" presId="urn:microsoft.com/office/officeart/2008/layout/LinedList"/>
    <dgm:cxn modelId="{0EA5F401-0253-4DD6-B588-6A029FE87977}" type="presParOf" srcId="{ACFF0E3C-341D-43DE-84EF-E6751CE1F75A}" destId="{71097347-9594-46E6-9C07-6141B9416530}" srcOrd="6" destOrd="0" presId="urn:microsoft.com/office/officeart/2008/layout/LinedList"/>
    <dgm:cxn modelId="{1668780A-0ECC-4108-9524-39AB8C487AD1}" type="presParOf" srcId="{ACFF0E3C-341D-43DE-84EF-E6751CE1F75A}" destId="{3EBBEA83-7866-447B-8EEC-D62075EE2686}" srcOrd="7" destOrd="0" presId="urn:microsoft.com/office/officeart/2008/layout/LinedList"/>
    <dgm:cxn modelId="{EF1802D4-090D-4515-95B5-F4759145E9B5}" type="presParOf" srcId="{3EBBEA83-7866-447B-8EEC-D62075EE2686}" destId="{4226FD3D-9722-4643-BCB3-CC401402B52A}" srcOrd="0" destOrd="0" presId="urn:microsoft.com/office/officeart/2008/layout/LinedList"/>
    <dgm:cxn modelId="{A09F5FFB-6D3A-466F-AF59-80E79DE2A9A1}" type="presParOf" srcId="{3EBBEA83-7866-447B-8EEC-D62075EE2686}" destId="{1012FB8A-A104-4BEE-AAE3-C666433000A4}" srcOrd="1" destOrd="0" presId="urn:microsoft.com/office/officeart/2008/layout/LinedList"/>
    <dgm:cxn modelId="{FFE9AC9B-37BD-4A73-B243-7FC1CA11F1B9}" type="presParOf" srcId="{ACFF0E3C-341D-43DE-84EF-E6751CE1F75A}" destId="{669ADF65-5EBF-5247-9876-46C7F21C7904}" srcOrd="8" destOrd="0" presId="urn:microsoft.com/office/officeart/2008/layout/LinedList"/>
    <dgm:cxn modelId="{E4236501-1712-44EA-9C7D-0C7534CDE089}" type="presParOf" srcId="{ACFF0E3C-341D-43DE-84EF-E6751CE1F75A}" destId="{A359F13D-0504-1C47-9043-7C3D0BD02B9D}" srcOrd="9" destOrd="0" presId="urn:microsoft.com/office/officeart/2008/layout/LinedList"/>
    <dgm:cxn modelId="{1D10D00F-1614-41D8-8681-58ABFCBBAB10}" type="presParOf" srcId="{A359F13D-0504-1C47-9043-7C3D0BD02B9D}" destId="{D64C243D-5D10-7F46-BF0E-747CC99D3DEC}" srcOrd="0" destOrd="0" presId="urn:microsoft.com/office/officeart/2008/layout/LinedList"/>
    <dgm:cxn modelId="{215B1CBE-4ACC-44AA-9840-5D251B12C21A}" type="presParOf" srcId="{A359F13D-0504-1C47-9043-7C3D0BD02B9D}" destId="{DF4BDB57-2C68-BF45-8501-A0BFA191CB1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ED4D03-2943-45BA-9D1F-B5EF661158A5}" type="doc">
      <dgm:prSet loTypeId="urn:microsoft.com/office/officeart/2005/8/layout/hierarchy1" loCatId="hierarchy" qsTypeId="urn:microsoft.com/office/officeart/2005/8/quickstyle/simple5" qsCatId="simple" csTypeId="urn:microsoft.com/office/officeart/2005/8/colors/colorful5" csCatId="colorful" phldr="1"/>
      <dgm:spPr/>
      <dgm:t>
        <a:bodyPr/>
        <a:lstStyle/>
        <a:p>
          <a:endParaRPr lang="en-US"/>
        </a:p>
      </dgm:t>
    </dgm:pt>
    <dgm:pt modelId="{98AE3AA1-F28B-4A34-97EE-5C6D430CDE0E}">
      <dgm:prSet/>
      <dgm:spPr/>
      <dgm:t>
        <a:bodyPr/>
        <a:lstStyle/>
        <a:p>
          <a:r>
            <a:rPr lang="en-US" baseline="0"/>
            <a:t>Most vulnerable is North West above the Balcones Escarpment.</a:t>
          </a:r>
          <a:endParaRPr lang="en-US"/>
        </a:p>
      </dgm:t>
    </dgm:pt>
    <dgm:pt modelId="{E30B8D6B-7DB9-4EB5-B728-99F06B83A93B}" type="parTrans" cxnId="{101C8831-862C-4DA4-AD47-559552CD1CDD}">
      <dgm:prSet/>
      <dgm:spPr/>
      <dgm:t>
        <a:bodyPr/>
        <a:lstStyle/>
        <a:p>
          <a:endParaRPr lang="en-US"/>
        </a:p>
      </dgm:t>
    </dgm:pt>
    <dgm:pt modelId="{178EB004-7E12-453C-8E91-4A24B7F4B56D}" type="sibTrans" cxnId="{101C8831-862C-4DA4-AD47-559552CD1CDD}">
      <dgm:prSet/>
      <dgm:spPr/>
      <dgm:t>
        <a:bodyPr/>
        <a:lstStyle/>
        <a:p>
          <a:endParaRPr lang="en-US"/>
        </a:p>
      </dgm:t>
    </dgm:pt>
    <dgm:pt modelId="{986EEEB6-D508-4ABE-A6B8-81617157732C}">
      <dgm:prSet/>
      <dgm:spPr/>
      <dgm:t>
        <a:bodyPr/>
        <a:lstStyle/>
        <a:p>
          <a:r>
            <a:rPr lang="en-US" baseline="0"/>
            <a:t>No severe impact on Edwards Aquifer at this time.</a:t>
          </a:r>
          <a:endParaRPr lang="en-US"/>
        </a:p>
      </dgm:t>
    </dgm:pt>
    <dgm:pt modelId="{E1D2FCD8-8E51-4296-BAF8-11A5152A4D12}" type="parTrans" cxnId="{00BFAD51-3381-4D87-BEE4-59E8BB1C32AB}">
      <dgm:prSet/>
      <dgm:spPr/>
      <dgm:t>
        <a:bodyPr/>
        <a:lstStyle/>
        <a:p>
          <a:endParaRPr lang="en-US"/>
        </a:p>
      </dgm:t>
    </dgm:pt>
    <dgm:pt modelId="{7223A49F-2666-405A-9AA1-5FEE1853A6E1}" type="sibTrans" cxnId="{00BFAD51-3381-4D87-BEE4-59E8BB1C32AB}">
      <dgm:prSet/>
      <dgm:spPr/>
      <dgm:t>
        <a:bodyPr/>
        <a:lstStyle/>
        <a:p>
          <a:endParaRPr lang="en-US"/>
        </a:p>
      </dgm:t>
    </dgm:pt>
    <dgm:pt modelId="{6BBEE9A0-E32D-427B-A647-08B24FD190B6}" type="pres">
      <dgm:prSet presAssocID="{ABED4D03-2943-45BA-9D1F-B5EF661158A5}" presName="hierChild1" presStyleCnt="0">
        <dgm:presLayoutVars>
          <dgm:chPref val="1"/>
          <dgm:dir/>
          <dgm:animOne val="branch"/>
          <dgm:animLvl val="lvl"/>
          <dgm:resizeHandles/>
        </dgm:presLayoutVars>
      </dgm:prSet>
      <dgm:spPr/>
    </dgm:pt>
    <dgm:pt modelId="{8772E854-DBD7-44DA-8C76-CA69D065308F}" type="pres">
      <dgm:prSet presAssocID="{98AE3AA1-F28B-4A34-97EE-5C6D430CDE0E}" presName="hierRoot1" presStyleCnt="0"/>
      <dgm:spPr/>
    </dgm:pt>
    <dgm:pt modelId="{3B9A0FED-6C7E-40A7-AAE4-3E82A55270DF}" type="pres">
      <dgm:prSet presAssocID="{98AE3AA1-F28B-4A34-97EE-5C6D430CDE0E}" presName="composite" presStyleCnt="0"/>
      <dgm:spPr/>
    </dgm:pt>
    <dgm:pt modelId="{9CF471F8-FAF4-4915-ABB6-0571A631D8AD}" type="pres">
      <dgm:prSet presAssocID="{98AE3AA1-F28B-4A34-97EE-5C6D430CDE0E}" presName="background" presStyleLbl="node0" presStyleIdx="0" presStyleCnt="2"/>
      <dgm:spPr/>
    </dgm:pt>
    <dgm:pt modelId="{B7E5EA74-C5AD-45A0-9638-58D736587C6A}" type="pres">
      <dgm:prSet presAssocID="{98AE3AA1-F28B-4A34-97EE-5C6D430CDE0E}" presName="text" presStyleLbl="fgAcc0" presStyleIdx="0" presStyleCnt="2">
        <dgm:presLayoutVars>
          <dgm:chPref val="3"/>
        </dgm:presLayoutVars>
      </dgm:prSet>
      <dgm:spPr/>
    </dgm:pt>
    <dgm:pt modelId="{FB5778A1-5A5F-4C8D-9A6D-19A581F79A23}" type="pres">
      <dgm:prSet presAssocID="{98AE3AA1-F28B-4A34-97EE-5C6D430CDE0E}" presName="hierChild2" presStyleCnt="0"/>
      <dgm:spPr/>
    </dgm:pt>
    <dgm:pt modelId="{A02E2063-CD59-4945-B006-78BD26657636}" type="pres">
      <dgm:prSet presAssocID="{986EEEB6-D508-4ABE-A6B8-81617157732C}" presName="hierRoot1" presStyleCnt="0"/>
      <dgm:spPr/>
    </dgm:pt>
    <dgm:pt modelId="{FFE96EF2-4071-4FA4-B305-3672943AFD68}" type="pres">
      <dgm:prSet presAssocID="{986EEEB6-D508-4ABE-A6B8-81617157732C}" presName="composite" presStyleCnt="0"/>
      <dgm:spPr/>
    </dgm:pt>
    <dgm:pt modelId="{C4CC855E-4520-4AFC-9757-C8B84829B65A}" type="pres">
      <dgm:prSet presAssocID="{986EEEB6-D508-4ABE-A6B8-81617157732C}" presName="background" presStyleLbl="node0" presStyleIdx="1" presStyleCnt="2"/>
      <dgm:spPr/>
    </dgm:pt>
    <dgm:pt modelId="{5B3B7B27-FD23-4B54-8080-73E0B22675D6}" type="pres">
      <dgm:prSet presAssocID="{986EEEB6-D508-4ABE-A6B8-81617157732C}" presName="text" presStyleLbl="fgAcc0" presStyleIdx="1" presStyleCnt="2">
        <dgm:presLayoutVars>
          <dgm:chPref val="3"/>
        </dgm:presLayoutVars>
      </dgm:prSet>
      <dgm:spPr/>
    </dgm:pt>
    <dgm:pt modelId="{B864E06F-D9C7-4190-AB74-E01CA6D7A243}" type="pres">
      <dgm:prSet presAssocID="{986EEEB6-D508-4ABE-A6B8-81617157732C}" presName="hierChild2" presStyleCnt="0"/>
      <dgm:spPr/>
    </dgm:pt>
  </dgm:ptLst>
  <dgm:cxnLst>
    <dgm:cxn modelId="{85BA4004-6A41-49E1-9867-320D2354E770}" type="presOf" srcId="{98AE3AA1-F28B-4A34-97EE-5C6D430CDE0E}" destId="{B7E5EA74-C5AD-45A0-9638-58D736587C6A}" srcOrd="0" destOrd="0" presId="urn:microsoft.com/office/officeart/2005/8/layout/hierarchy1"/>
    <dgm:cxn modelId="{046E8F15-4F1A-414F-B404-3F17CA980B1F}" type="presOf" srcId="{986EEEB6-D508-4ABE-A6B8-81617157732C}" destId="{5B3B7B27-FD23-4B54-8080-73E0B22675D6}" srcOrd="0" destOrd="0" presId="urn:microsoft.com/office/officeart/2005/8/layout/hierarchy1"/>
    <dgm:cxn modelId="{101C8831-862C-4DA4-AD47-559552CD1CDD}" srcId="{ABED4D03-2943-45BA-9D1F-B5EF661158A5}" destId="{98AE3AA1-F28B-4A34-97EE-5C6D430CDE0E}" srcOrd="0" destOrd="0" parTransId="{E30B8D6B-7DB9-4EB5-B728-99F06B83A93B}" sibTransId="{178EB004-7E12-453C-8E91-4A24B7F4B56D}"/>
    <dgm:cxn modelId="{00BFAD51-3381-4D87-BEE4-59E8BB1C32AB}" srcId="{ABED4D03-2943-45BA-9D1F-B5EF661158A5}" destId="{986EEEB6-D508-4ABE-A6B8-81617157732C}" srcOrd="1" destOrd="0" parTransId="{E1D2FCD8-8E51-4296-BAF8-11A5152A4D12}" sibTransId="{7223A49F-2666-405A-9AA1-5FEE1853A6E1}"/>
    <dgm:cxn modelId="{070E6AC3-50D4-494F-8C65-A06A4CEDDFE7}" type="presOf" srcId="{ABED4D03-2943-45BA-9D1F-B5EF661158A5}" destId="{6BBEE9A0-E32D-427B-A647-08B24FD190B6}" srcOrd="0" destOrd="0" presId="urn:microsoft.com/office/officeart/2005/8/layout/hierarchy1"/>
    <dgm:cxn modelId="{BF70146C-A79D-4D63-B961-79E5E74E76E3}" type="presParOf" srcId="{6BBEE9A0-E32D-427B-A647-08B24FD190B6}" destId="{8772E854-DBD7-44DA-8C76-CA69D065308F}" srcOrd="0" destOrd="0" presId="urn:microsoft.com/office/officeart/2005/8/layout/hierarchy1"/>
    <dgm:cxn modelId="{106B0CDB-CA80-414B-8C99-1735100E1E36}" type="presParOf" srcId="{8772E854-DBD7-44DA-8C76-CA69D065308F}" destId="{3B9A0FED-6C7E-40A7-AAE4-3E82A55270DF}" srcOrd="0" destOrd="0" presId="urn:microsoft.com/office/officeart/2005/8/layout/hierarchy1"/>
    <dgm:cxn modelId="{934C72C7-FFF0-470F-ACE9-66A78F7440BD}" type="presParOf" srcId="{3B9A0FED-6C7E-40A7-AAE4-3E82A55270DF}" destId="{9CF471F8-FAF4-4915-ABB6-0571A631D8AD}" srcOrd="0" destOrd="0" presId="urn:microsoft.com/office/officeart/2005/8/layout/hierarchy1"/>
    <dgm:cxn modelId="{55FD524D-6704-4BF4-B1EB-5147EF70236E}" type="presParOf" srcId="{3B9A0FED-6C7E-40A7-AAE4-3E82A55270DF}" destId="{B7E5EA74-C5AD-45A0-9638-58D736587C6A}" srcOrd="1" destOrd="0" presId="urn:microsoft.com/office/officeart/2005/8/layout/hierarchy1"/>
    <dgm:cxn modelId="{1C22DDF1-7E38-4DEB-9D1A-8B2AA760680A}" type="presParOf" srcId="{8772E854-DBD7-44DA-8C76-CA69D065308F}" destId="{FB5778A1-5A5F-4C8D-9A6D-19A581F79A23}" srcOrd="1" destOrd="0" presId="urn:microsoft.com/office/officeart/2005/8/layout/hierarchy1"/>
    <dgm:cxn modelId="{7EB8FED8-225D-4037-A6C5-D4B8B09209CA}" type="presParOf" srcId="{6BBEE9A0-E32D-427B-A647-08B24FD190B6}" destId="{A02E2063-CD59-4945-B006-78BD26657636}" srcOrd="1" destOrd="0" presId="urn:microsoft.com/office/officeart/2005/8/layout/hierarchy1"/>
    <dgm:cxn modelId="{A9F2C340-9C35-440F-862F-5850EB11C064}" type="presParOf" srcId="{A02E2063-CD59-4945-B006-78BD26657636}" destId="{FFE96EF2-4071-4FA4-B305-3672943AFD68}" srcOrd="0" destOrd="0" presId="urn:microsoft.com/office/officeart/2005/8/layout/hierarchy1"/>
    <dgm:cxn modelId="{3D6D1217-69BA-480E-979D-D20BFB0AD087}" type="presParOf" srcId="{FFE96EF2-4071-4FA4-B305-3672943AFD68}" destId="{C4CC855E-4520-4AFC-9757-C8B84829B65A}" srcOrd="0" destOrd="0" presId="urn:microsoft.com/office/officeart/2005/8/layout/hierarchy1"/>
    <dgm:cxn modelId="{B4085C00-8131-458C-8A2F-4F39C4CBA3E3}" type="presParOf" srcId="{FFE96EF2-4071-4FA4-B305-3672943AFD68}" destId="{5B3B7B27-FD23-4B54-8080-73E0B22675D6}" srcOrd="1" destOrd="0" presId="urn:microsoft.com/office/officeart/2005/8/layout/hierarchy1"/>
    <dgm:cxn modelId="{A15325EE-3DB5-442A-B023-BB7F9FC22D68}" type="presParOf" srcId="{A02E2063-CD59-4945-B006-78BD26657636}" destId="{B864E06F-D9C7-4190-AB74-E01CA6D7A24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82724-AD36-4499-895C-D4C067DBAF25}">
      <dsp:nvSpPr>
        <dsp:cNvPr id="0" name=""/>
        <dsp:cNvSpPr/>
      </dsp:nvSpPr>
      <dsp:spPr>
        <a:xfrm>
          <a:off x="2913" y="172523"/>
          <a:ext cx="2311680" cy="3236353"/>
        </a:xfrm>
        <a:prstGeom prst="rect">
          <a:avLst/>
        </a:prstGeom>
        <a:solidFill>
          <a:schemeClr val="lt1">
            <a:alpha val="90000"/>
            <a:tint val="40000"/>
            <a:hueOff val="0"/>
            <a:satOff val="0"/>
            <a:lumOff val="0"/>
            <a:alphaOff val="0"/>
          </a:schemeClr>
        </a:solidFill>
        <a:ln w="6350" cap="flat" cmpd="sng" algn="in">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0228" tIns="330200" rIns="180228" bIns="330200" numCol="1" spcCol="1270" anchor="t" anchorCtr="0">
          <a:noAutofit/>
        </a:bodyPr>
        <a:lstStyle/>
        <a:p>
          <a:pPr marL="0" lvl="0" indent="0" algn="l" defTabSz="844550">
            <a:lnSpc>
              <a:spcPct val="90000"/>
            </a:lnSpc>
            <a:spcBef>
              <a:spcPct val="0"/>
            </a:spcBef>
            <a:spcAft>
              <a:spcPct val="35000"/>
            </a:spcAft>
            <a:buNone/>
          </a:pPr>
          <a:r>
            <a:rPr lang="en-US" sz="1900" kern="1200"/>
            <a:t>Visualize Spills</a:t>
          </a:r>
        </a:p>
      </dsp:txBody>
      <dsp:txXfrm>
        <a:off x="2913" y="1402337"/>
        <a:ext cx="2311680" cy="1941812"/>
      </dsp:txXfrm>
    </dsp:sp>
    <dsp:sp modelId="{AB315AE9-0846-4285-A5E6-7CF2164BFA5C}">
      <dsp:nvSpPr>
        <dsp:cNvPr id="0" name=""/>
        <dsp:cNvSpPr/>
      </dsp:nvSpPr>
      <dsp:spPr>
        <a:xfrm>
          <a:off x="673301" y="496158"/>
          <a:ext cx="970906" cy="970906"/>
        </a:xfrm>
        <a:prstGeom prst="ellipse">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75696" tIns="12700" rIns="7569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15487" y="638344"/>
        <a:ext cx="686534" cy="686534"/>
      </dsp:txXfrm>
    </dsp:sp>
    <dsp:sp modelId="{BE85818E-3535-4119-8BD6-E346770C87F4}">
      <dsp:nvSpPr>
        <dsp:cNvPr id="0" name=""/>
        <dsp:cNvSpPr/>
      </dsp:nvSpPr>
      <dsp:spPr>
        <a:xfrm>
          <a:off x="2913" y="3408804"/>
          <a:ext cx="2311680" cy="72"/>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2B8B712-F0DA-477D-998D-C7CA31439C48}">
      <dsp:nvSpPr>
        <dsp:cNvPr id="0" name=""/>
        <dsp:cNvSpPr/>
      </dsp:nvSpPr>
      <dsp:spPr>
        <a:xfrm>
          <a:off x="2545762" y="172523"/>
          <a:ext cx="2311680" cy="3236353"/>
        </a:xfrm>
        <a:prstGeom prst="rect">
          <a:avLst/>
        </a:prstGeom>
        <a:solidFill>
          <a:schemeClr val="lt1">
            <a:alpha val="90000"/>
            <a:tint val="40000"/>
            <a:hueOff val="0"/>
            <a:satOff val="0"/>
            <a:lumOff val="0"/>
            <a:alphaOff val="0"/>
          </a:schemeClr>
        </a:solidFill>
        <a:ln w="6350" cap="flat" cmpd="sng" algn="in">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0228" tIns="330200" rIns="180228" bIns="330200" numCol="1" spcCol="1270" anchor="t" anchorCtr="0">
          <a:noAutofit/>
        </a:bodyPr>
        <a:lstStyle/>
        <a:p>
          <a:pPr marL="0" lvl="0" indent="0" algn="l" defTabSz="844550">
            <a:lnSpc>
              <a:spcPct val="90000"/>
            </a:lnSpc>
            <a:spcBef>
              <a:spcPct val="0"/>
            </a:spcBef>
            <a:spcAft>
              <a:spcPct val="35000"/>
            </a:spcAft>
            <a:buNone/>
          </a:pPr>
          <a:r>
            <a:rPr lang="en-US" sz="1900" kern="1200"/>
            <a:t>Analyze Zone</a:t>
          </a:r>
        </a:p>
      </dsp:txBody>
      <dsp:txXfrm>
        <a:off x="2545762" y="1402337"/>
        <a:ext cx="2311680" cy="1941812"/>
      </dsp:txXfrm>
    </dsp:sp>
    <dsp:sp modelId="{FCE0EE8D-A6FC-467E-8265-E076FFD886F8}">
      <dsp:nvSpPr>
        <dsp:cNvPr id="0" name=""/>
        <dsp:cNvSpPr/>
      </dsp:nvSpPr>
      <dsp:spPr>
        <a:xfrm>
          <a:off x="3216150" y="496158"/>
          <a:ext cx="970906" cy="970906"/>
        </a:xfrm>
        <a:prstGeom prst="ellipse">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75696" tIns="12700" rIns="7569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358336" y="638344"/>
        <a:ext cx="686534" cy="686534"/>
      </dsp:txXfrm>
    </dsp:sp>
    <dsp:sp modelId="{EF3C2765-D53E-4D54-BEC0-36FAD8B4E836}">
      <dsp:nvSpPr>
        <dsp:cNvPr id="0" name=""/>
        <dsp:cNvSpPr/>
      </dsp:nvSpPr>
      <dsp:spPr>
        <a:xfrm>
          <a:off x="2545762" y="3408804"/>
          <a:ext cx="2311680" cy="72"/>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7378F71-88CE-4908-B488-1B335E542470}">
      <dsp:nvSpPr>
        <dsp:cNvPr id="0" name=""/>
        <dsp:cNvSpPr/>
      </dsp:nvSpPr>
      <dsp:spPr>
        <a:xfrm>
          <a:off x="5088612" y="172523"/>
          <a:ext cx="2311680" cy="3236353"/>
        </a:xfrm>
        <a:prstGeom prst="rect">
          <a:avLst/>
        </a:prstGeom>
        <a:solidFill>
          <a:schemeClr val="lt1">
            <a:alpha val="90000"/>
            <a:tint val="40000"/>
            <a:hueOff val="0"/>
            <a:satOff val="0"/>
            <a:lumOff val="0"/>
            <a:alphaOff val="0"/>
          </a:schemeClr>
        </a:solidFill>
        <a:ln w="6350" cap="flat" cmpd="sng" algn="in">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0228" tIns="330200" rIns="180228" bIns="330200" numCol="1" spcCol="1270" anchor="t" anchorCtr="0">
          <a:noAutofit/>
        </a:bodyPr>
        <a:lstStyle/>
        <a:p>
          <a:pPr marL="0" lvl="0" indent="0" algn="l" defTabSz="844550">
            <a:lnSpc>
              <a:spcPct val="90000"/>
            </a:lnSpc>
            <a:spcBef>
              <a:spcPct val="0"/>
            </a:spcBef>
            <a:spcAft>
              <a:spcPct val="35000"/>
            </a:spcAft>
            <a:buNone/>
          </a:pPr>
          <a:r>
            <a:rPr lang="en-US" sz="1900" kern="1200"/>
            <a:t>Distribute Results</a:t>
          </a:r>
        </a:p>
      </dsp:txBody>
      <dsp:txXfrm>
        <a:off x="5088612" y="1402337"/>
        <a:ext cx="2311680" cy="1941812"/>
      </dsp:txXfrm>
    </dsp:sp>
    <dsp:sp modelId="{8C999658-5A25-40BD-B81D-FA6EDBA98CF3}">
      <dsp:nvSpPr>
        <dsp:cNvPr id="0" name=""/>
        <dsp:cNvSpPr/>
      </dsp:nvSpPr>
      <dsp:spPr>
        <a:xfrm>
          <a:off x="5758999" y="496158"/>
          <a:ext cx="970906" cy="970906"/>
        </a:xfrm>
        <a:prstGeom prst="ellipse">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75696" tIns="12700" rIns="75696"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5901185" y="638344"/>
        <a:ext cx="686534" cy="686534"/>
      </dsp:txXfrm>
    </dsp:sp>
    <dsp:sp modelId="{6CBA7884-5323-4479-BCFC-102D9CDDA10A}">
      <dsp:nvSpPr>
        <dsp:cNvPr id="0" name=""/>
        <dsp:cNvSpPr/>
      </dsp:nvSpPr>
      <dsp:spPr>
        <a:xfrm>
          <a:off x="5088612" y="3408804"/>
          <a:ext cx="2311680" cy="72"/>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8B16660-A957-4AD5-9FFE-01C43E72F7E2}">
      <dsp:nvSpPr>
        <dsp:cNvPr id="0" name=""/>
        <dsp:cNvSpPr/>
      </dsp:nvSpPr>
      <dsp:spPr>
        <a:xfrm>
          <a:off x="7631461" y="172523"/>
          <a:ext cx="2311680" cy="3236353"/>
        </a:xfrm>
        <a:prstGeom prst="rect">
          <a:avLst/>
        </a:prstGeom>
        <a:solidFill>
          <a:schemeClr val="lt1">
            <a:alpha val="90000"/>
            <a:tint val="40000"/>
            <a:hueOff val="0"/>
            <a:satOff val="0"/>
            <a:lumOff val="0"/>
            <a:alphaOff val="0"/>
          </a:schemeClr>
        </a:solidFill>
        <a:ln w="6350" cap="flat" cmpd="sng" algn="in">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0228" tIns="330200" rIns="180228" bIns="330200" numCol="1" spcCol="1270" anchor="t" anchorCtr="0">
          <a:noAutofit/>
        </a:bodyPr>
        <a:lstStyle/>
        <a:p>
          <a:pPr marL="0" lvl="0" indent="0" algn="l" defTabSz="844550">
            <a:lnSpc>
              <a:spcPct val="90000"/>
            </a:lnSpc>
            <a:spcBef>
              <a:spcPct val="0"/>
            </a:spcBef>
            <a:spcAft>
              <a:spcPct val="35000"/>
            </a:spcAft>
            <a:buNone/>
          </a:pPr>
          <a:r>
            <a:rPr lang="en-US" sz="1900" kern="1200"/>
            <a:t>Make Recommendations</a:t>
          </a:r>
        </a:p>
      </dsp:txBody>
      <dsp:txXfrm>
        <a:off x="7631461" y="1402337"/>
        <a:ext cx="2311680" cy="1941812"/>
      </dsp:txXfrm>
    </dsp:sp>
    <dsp:sp modelId="{4F525D41-0898-4F11-8B52-66CCF9A37E6E}">
      <dsp:nvSpPr>
        <dsp:cNvPr id="0" name=""/>
        <dsp:cNvSpPr/>
      </dsp:nvSpPr>
      <dsp:spPr>
        <a:xfrm>
          <a:off x="8301848" y="496158"/>
          <a:ext cx="970906" cy="970906"/>
        </a:xfrm>
        <a:prstGeom prst="ellipse">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75696" tIns="12700" rIns="75696"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444034" y="638344"/>
        <a:ext cx="686534" cy="686534"/>
      </dsp:txXfrm>
    </dsp:sp>
    <dsp:sp modelId="{1BF81D0C-3CB4-4E8D-92EA-297E8A7B1502}">
      <dsp:nvSpPr>
        <dsp:cNvPr id="0" name=""/>
        <dsp:cNvSpPr/>
      </dsp:nvSpPr>
      <dsp:spPr>
        <a:xfrm>
          <a:off x="7631461" y="3408804"/>
          <a:ext cx="2311680" cy="72"/>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1">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8E55F-9219-44A1-93D3-C1A4741B5AFD}">
      <dsp:nvSpPr>
        <dsp:cNvPr id="0" name=""/>
        <dsp:cNvSpPr/>
      </dsp:nvSpPr>
      <dsp:spPr>
        <a:xfrm>
          <a:off x="0" y="680"/>
          <a:ext cx="6506304" cy="0"/>
        </a:xfrm>
        <a:prstGeom prst="line">
          <a:avLst/>
        </a:prstGeom>
        <a:solidFill>
          <a:schemeClr val="lt1">
            <a:hueOff val="0"/>
            <a:satOff val="0"/>
            <a:lumOff val="0"/>
            <a:alphaOff val="0"/>
          </a:schemeClr>
        </a:solid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6BCEF6-D621-487B-B8AB-6E92B0A62E3A}">
      <dsp:nvSpPr>
        <dsp:cNvPr id="0" name=""/>
        <dsp:cNvSpPr/>
      </dsp:nvSpPr>
      <dsp:spPr>
        <a:xfrm>
          <a:off x="0" y="680"/>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Provide local community with an educational platform.</a:t>
          </a:r>
        </a:p>
      </dsp:txBody>
      <dsp:txXfrm>
        <a:off x="0" y="680"/>
        <a:ext cx="6506304" cy="1115295"/>
      </dsp:txXfrm>
    </dsp:sp>
    <dsp:sp modelId="{7379B076-563C-48BE-A686-EA29B83676EB}">
      <dsp:nvSpPr>
        <dsp:cNvPr id="0" name=""/>
        <dsp:cNvSpPr/>
      </dsp:nvSpPr>
      <dsp:spPr>
        <a:xfrm>
          <a:off x="0" y="1115976"/>
          <a:ext cx="6506304" cy="0"/>
        </a:xfrm>
        <a:prstGeom prst="line">
          <a:avLst/>
        </a:prstGeom>
        <a:solidFill>
          <a:schemeClr val="lt1">
            <a:hueOff val="0"/>
            <a:satOff val="0"/>
            <a:lumOff val="0"/>
            <a:alphaOff val="0"/>
          </a:schemeClr>
        </a:solid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7CF38-930A-43CE-9BD4-D195DD382536}">
      <dsp:nvSpPr>
        <dsp:cNvPr id="0" name=""/>
        <dsp:cNvSpPr/>
      </dsp:nvSpPr>
      <dsp:spPr>
        <a:xfrm>
          <a:off x="0" y="1115976"/>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Map are useful for remediation and protection efforts. </a:t>
          </a:r>
        </a:p>
      </dsp:txBody>
      <dsp:txXfrm>
        <a:off x="0" y="1115976"/>
        <a:ext cx="6506304" cy="1115295"/>
      </dsp:txXfrm>
    </dsp:sp>
    <dsp:sp modelId="{5F643F58-B169-41CA-B529-555E6A61BF2F}">
      <dsp:nvSpPr>
        <dsp:cNvPr id="0" name=""/>
        <dsp:cNvSpPr/>
      </dsp:nvSpPr>
      <dsp:spPr>
        <a:xfrm>
          <a:off x="0" y="2231272"/>
          <a:ext cx="6506304" cy="0"/>
        </a:xfrm>
        <a:prstGeom prst="line">
          <a:avLst/>
        </a:prstGeom>
        <a:solidFill>
          <a:schemeClr val="lt1">
            <a:hueOff val="0"/>
            <a:satOff val="0"/>
            <a:lumOff val="0"/>
            <a:alphaOff val="0"/>
          </a:schemeClr>
        </a:solid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89101C-8C01-4E27-9269-F656C5767159}">
      <dsp:nvSpPr>
        <dsp:cNvPr id="0" name=""/>
        <dsp:cNvSpPr/>
      </dsp:nvSpPr>
      <dsp:spPr>
        <a:xfrm>
          <a:off x="0" y="2231272"/>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Standard Spill Category Ranking Chart and Spill Categories gives consistency to records.</a:t>
          </a:r>
        </a:p>
      </dsp:txBody>
      <dsp:txXfrm>
        <a:off x="0" y="2231272"/>
        <a:ext cx="6506304" cy="1115295"/>
      </dsp:txXfrm>
    </dsp:sp>
    <dsp:sp modelId="{71097347-9594-46E6-9C07-6141B9416530}">
      <dsp:nvSpPr>
        <dsp:cNvPr id="0" name=""/>
        <dsp:cNvSpPr/>
      </dsp:nvSpPr>
      <dsp:spPr>
        <a:xfrm>
          <a:off x="0" y="3346567"/>
          <a:ext cx="6506304" cy="0"/>
        </a:xfrm>
        <a:prstGeom prst="line">
          <a:avLst/>
        </a:prstGeom>
        <a:solidFill>
          <a:schemeClr val="lt1">
            <a:hueOff val="0"/>
            <a:satOff val="0"/>
            <a:lumOff val="0"/>
            <a:alphaOff val="0"/>
          </a:schemeClr>
        </a:solid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6FD3D-9722-4643-BCB3-CC401402B52A}">
      <dsp:nvSpPr>
        <dsp:cNvPr id="0" name=""/>
        <dsp:cNvSpPr/>
      </dsp:nvSpPr>
      <dsp:spPr>
        <a:xfrm>
          <a:off x="0" y="3346567"/>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Basis for future analysis, DRASTIC Method </a:t>
          </a:r>
        </a:p>
      </dsp:txBody>
      <dsp:txXfrm>
        <a:off x="0" y="3346567"/>
        <a:ext cx="6506304" cy="1115295"/>
      </dsp:txXfrm>
    </dsp:sp>
    <dsp:sp modelId="{669ADF65-5EBF-5247-9876-46C7F21C7904}">
      <dsp:nvSpPr>
        <dsp:cNvPr id="0" name=""/>
        <dsp:cNvSpPr/>
      </dsp:nvSpPr>
      <dsp:spPr>
        <a:xfrm>
          <a:off x="0" y="4461863"/>
          <a:ext cx="6506304" cy="0"/>
        </a:xfrm>
        <a:prstGeom prst="line">
          <a:avLst/>
        </a:prstGeom>
        <a:solidFill>
          <a:schemeClr val="lt1">
            <a:hueOff val="0"/>
            <a:satOff val="0"/>
            <a:lumOff val="0"/>
            <a:alphaOff val="0"/>
          </a:schemeClr>
        </a:solid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C243D-5D10-7F46-BF0E-747CC99D3DEC}">
      <dsp:nvSpPr>
        <dsp:cNvPr id="0" name=""/>
        <dsp:cNvSpPr/>
      </dsp:nvSpPr>
      <dsp:spPr>
        <a:xfrm>
          <a:off x="0" y="4461863"/>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Live, publicly available sewage spill webpage</a:t>
          </a:r>
        </a:p>
      </dsp:txBody>
      <dsp:txXfrm>
        <a:off x="0" y="4461863"/>
        <a:ext cx="6506304" cy="1115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471F8-FAF4-4915-ABB6-0571A631D8AD}">
      <dsp:nvSpPr>
        <dsp:cNvPr id="0" name=""/>
        <dsp:cNvSpPr/>
      </dsp:nvSpPr>
      <dsp:spPr>
        <a:xfrm>
          <a:off x="1214" y="212740"/>
          <a:ext cx="4261554" cy="2706087"/>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B7E5EA74-C5AD-45A0-9638-58D736587C6A}">
      <dsp:nvSpPr>
        <dsp:cNvPr id="0" name=""/>
        <dsp:cNvSpPr/>
      </dsp:nvSpPr>
      <dsp:spPr>
        <a:xfrm>
          <a:off x="474720" y="662571"/>
          <a:ext cx="4261554" cy="2706087"/>
        </a:xfrm>
        <a:prstGeom prst="roundRect">
          <a:avLst>
            <a:gd name="adj" fmla="val 10000"/>
          </a:avLst>
        </a:prstGeom>
        <a:solidFill>
          <a:schemeClr val="lt1">
            <a:alpha val="90000"/>
            <a:hueOff val="0"/>
            <a:satOff val="0"/>
            <a:lumOff val="0"/>
            <a:alphaOff val="0"/>
          </a:schemeClr>
        </a:solidFill>
        <a:ln w="6350" cap="flat" cmpd="sng" algn="in">
          <a:solidFill>
            <a:schemeClr val="accent4">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baseline="0"/>
            <a:t>Most vulnerable is North West above the Balcones Escarpment.</a:t>
          </a:r>
          <a:endParaRPr lang="en-US" sz="3800" kern="1200"/>
        </a:p>
      </dsp:txBody>
      <dsp:txXfrm>
        <a:off x="553979" y="741830"/>
        <a:ext cx="4103036" cy="2547569"/>
      </dsp:txXfrm>
    </dsp:sp>
    <dsp:sp modelId="{C4CC855E-4520-4AFC-9757-C8B84829B65A}">
      <dsp:nvSpPr>
        <dsp:cNvPr id="0" name=""/>
        <dsp:cNvSpPr/>
      </dsp:nvSpPr>
      <dsp:spPr>
        <a:xfrm>
          <a:off x="5209781" y="212740"/>
          <a:ext cx="4261554" cy="2706087"/>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5B3B7B27-FD23-4B54-8080-73E0B22675D6}">
      <dsp:nvSpPr>
        <dsp:cNvPr id="0" name=""/>
        <dsp:cNvSpPr/>
      </dsp:nvSpPr>
      <dsp:spPr>
        <a:xfrm>
          <a:off x="5683287" y="662571"/>
          <a:ext cx="4261554" cy="2706087"/>
        </a:xfrm>
        <a:prstGeom prst="roundRect">
          <a:avLst>
            <a:gd name="adj" fmla="val 10000"/>
          </a:avLst>
        </a:prstGeom>
        <a:solidFill>
          <a:schemeClr val="lt1">
            <a:alpha val="90000"/>
            <a:hueOff val="0"/>
            <a:satOff val="0"/>
            <a:lumOff val="0"/>
            <a:alphaOff val="0"/>
          </a:schemeClr>
        </a:solidFill>
        <a:ln w="6350" cap="flat" cmpd="sng" algn="in">
          <a:solidFill>
            <a:schemeClr val="accent4">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baseline="0"/>
            <a:t>No severe impact on Edwards Aquifer at this time.</a:t>
          </a:r>
          <a:endParaRPr lang="en-US" sz="3800" kern="1200"/>
        </a:p>
      </dsp:txBody>
      <dsp:txXfrm>
        <a:off x="5762546" y="741830"/>
        <a:ext cx="4103036" cy="2547569"/>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10A4E-CEEA-4712-B362-082E4293922C}" type="datetimeFigureOut">
              <a:rPr lang="en-US" smtClean="0"/>
              <a:t>4/25/2018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2D7FF-E2F2-4FD5-ACF8-1BC67D039449}" type="slidenum">
              <a:rPr lang="en-US" smtClean="0"/>
              <a:t>‹#›</a:t>
            </a:fld>
            <a:endParaRPr lang="en-US"/>
          </a:p>
        </p:txBody>
      </p:sp>
    </p:spTree>
    <p:extLst>
      <p:ext uri="{BB962C8B-B14F-4D97-AF65-F5344CB8AC3E}">
        <p14:creationId xmlns:p14="http://schemas.microsoft.com/office/powerpoint/2010/main" val="332927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YOUR NAME IN THE NOTES ON THE SLIDE YOU WANT </a:t>
            </a:r>
            <a:r>
              <a:rPr lang="en-US">
                <a:sym typeface="Wingdings" panose="05000000000000000000" pitchFamily="2" charset="2"/>
              </a:rPr>
              <a:t> </a:t>
            </a:r>
            <a:endParaRPr lang="en-US">
              <a:cs typeface="Calibri"/>
            </a:endParaRPr>
          </a:p>
          <a:p>
            <a:r>
              <a:rPr lang="en-US" err="1">
                <a:cs typeface="Calibri"/>
              </a:rPr>
              <a:t>Haylea</a:t>
            </a:r>
            <a:r>
              <a:rPr lang="en-US">
                <a:cs typeface="Calibri"/>
              </a:rPr>
              <a:t> will address opening statements </a:t>
            </a:r>
          </a:p>
        </p:txBody>
      </p:sp>
      <p:sp>
        <p:nvSpPr>
          <p:cNvPr id="4" name="Slide Number Placeholder 3"/>
          <p:cNvSpPr>
            <a:spLocks noGrp="1"/>
          </p:cNvSpPr>
          <p:nvPr>
            <p:ph type="sldNum" sz="quarter" idx="10"/>
          </p:nvPr>
        </p:nvSpPr>
        <p:spPr/>
        <p:txBody>
          <a:bodyPr/>
          <a:lstStyle/>
          <a:p>
            <a:fld id="{8AC2D7FF-E2F2-4FD5-ACF8-1BC67D039449}" type="slidenum">
              <a:rPr lang="en-US" smtClean="0"/>
              <a:t>1</a:t>
            </a:fld>
            <a:endParaRPr lang="en-US"/>
          </a:p>
        </p:txBody>
      </p:sp>
    </p:spTree>
    <p:extLst>
      <p:ext uri="{BB962C8B-B14F-4D97-AF65-F5344CB8AC3E}">
        <p14:creationId xmlns:p14="http://schemas.microsoft.com/office/powerpoint/2010/main" val="3330593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 </a:t>
            </a:r>
          </a:p>
        </p:txBody>
      </p:sp>
      <p:sp>
        <p:nvSpPr>
          <p:cNvPr id="4" name="Slide Number Placeholder 3"/>
          <p:cNvSpPr>
            <a:spLocks noGrp="1"/>
          </p:cNvSpPr>
          <p:nvPr>
            <p:ph type="sldNum" sz="quarter" idx="10"/>
          </p:nvPr>
        </p:nvSpPr>
        <p:spPr/>
        <p:txBody>
          <a:bodyPr/>
          <a:lstStyle/>
          <a:p>
            <a:fld id="{8AC2D7FF-E2F2-4FD5-ACF8-1BC67D039449}" type="slidenum">
              <a:rPr lang="en-US" smtClean="0"/>
              <a:t>11</a:t>
            </a:fld>
            <a:endParaRPr lang="en-US"/>
          </a:p>
        </p:txBody>
      </p:sp>
    </p:spTree>
    <p:extLst>
      <p:ext uri="{BB962C8B-B14F-4D97-AF65-F5344CB8AC3E}">
        <p14:creationId xmlns:p14="http://schemas.microsoft.com/office/powerpoint/2010/main" val="620045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Jasi</a:t>
            </a:r>
            <a:endParaRPr lang="en-US" err="1">
              <a:cs typeface="Calibri"/>
            </a:endParaRPr>
          </a:p>
          <a:p>
            <a:pPr marL="171450" indent="-171450">
              <a:buFont typeface="Arial"/>
              <a:buChar char="•"/>
            </a:pPr>
            <a:r>
              <a:rPr lang="en-US">
                <a:cs typeface="Calibri"/>
              </a:rPr>
              <a:t>Due to problems receiving the data from TCEQ, we started mapping the sewage spills a little late in the semester. If we got the data earlier, we could've spent more time fixing some of these issues. </a:t>
            </a:r>
          </a:p>
          <a:p>
            <a:pPr marL="171450" indent="-171450">
              <a:buFont typeface="Arial"/>
              <a:buChar char="•"/>
            </a:pPr>
            <a:r>
              <a:rPr lang="en-US"/>
              <a:t>There was ~11.2%, that were unusable due to no location information, or location information we </a:t>
            </a:r>
            <a:r>
              <a:rPr lang="en-US">
                <a:cs typeface="Calibri"/>
              </a:rPr>
              <a:t>weren't able to find. </a:t>
            </a:r>
          </a:p>
          <a:p>
            <a:pPr lvl="1" indent="-171450">
              <a:buFont typeface="Arial"/>
              <a:buChar char="•"/>
            </a:pPr>
            <a:r>
              <a:rPr lang="en-US">
                <a:cs typeface="Calibri"/>
              </a:rPr>
              <a:t>For example, some locations had a WWTP named, recycling centers, whole roads or cities referenced that we were unable to put a latitude and longitude coordinate with. This would be remediated with the use of a GPS. </a:t>
            </a:r>
          </a:p>
          <a:p>
            <a:pPr marL="171450" indent="-171450">
              <a:buFont typeface="Arial"/>
              <a:buChar char="•"/>
            </a:pPr>
            <a:r>
              <a:rPr lang="en-US">
                <a:cs typeface="Calibri"/>
              </a:rPr>
              <a:t>Data descriptions and where investigators put address, causes, or actions for the spill varied. Some would have everything separated, some would have everything in one cell. </a:t>
            </a:r>
          </a:p>
          <a:p>
            <a:pPr marL="171450" indent="-171450">
              <a:buFont typeface="Arial"/>
              <a:buChar char="•"/>
            </a:pPr>
            <a:r>
              <a:rPr lang="en-US">
                <a:cs typeface="Calibri"/>
              </a:rPr>
              <a:t>Finally, this is an aesthetics issue with the data. Environmental investigators would format their entries differently. </a:t>
            </a:r>
          </a:p>
          <a:p>
            <a:pPr lvl="1" indent="-171450">
              <a:buFont typeface="Arial"/>
              <a:buChar char="•"/>
            </a:pPr>
            <a:r>
              <a:rPr lang="en-US">
                <a:cs typeface="Calibri"/>
              </a:rPr>
              <a:t>Some would use complete sentences, some would be in all caps, and there were countless typos and spelling errors. </a:t>
            </a:r>
          </a:p>
          <a:p>
            <a:endParaRPr lang="en-US">
              <a:cs typeface="Calibri"/>
            </a:endParaRPr>
          </a:p>
        </p:txBody>
      </p:sp>
      <p:sp>
        <p:nvSpPr>
          <p:cNvPr id="4" name="Slide Number Placeholder 3"/>
          <p:cNvSpPr>
            <a:spLocks noGrp="1"/>
          </p:cNvSpPr>
          <p:nvPr>
            <p:ph type="sldNum" sz="quarter" idx="10"/>
          </p:nvPr>
        </p:nvSpPr>
        <p:spPr/>
        <p:txBody>
          <a:bodyPr/>
          <a:lstStyle/>
          <a:p>
            <a:fld id="{8AC2D7FF-E2F2-4FD5-ACF8-1BC67D039449}" type="slidenum">
              <a:rPr lang="en-US" smtClean="0"/>
              <a:t>12</a:t>
            </a:fld>
            <a:endParaRPr lang="en-US"/>
          </a:p>
        </p:txBody>
      </p:sp>
    </p:spTree>
    <p:extLst>
      <p:ext uri="{BB962C8B-B14F-4D97-AF65-F5344CB8AC3E}">
        <p14:creationId xmlns:p14="http://schemas.microsoft.com/office/powerpoint/2010/main" val="426646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sz="quarter" idx="10"/>
          </p:nvPr>
        </p:nvSpPr>
        <p:spPr/>
        <p:txBody>
          <a:bodyPr/>
          <a:lstStyle/>
          <a:p>
            <a:fld id="{8AC2D7FF-E2F2-4FD5-ACF8-1BC67D039449}" type="slidenum">
              <a:rPr lang="en-US" smtClean="0"/>
              <a:t>13</a:t>
            </a:fld>
            <a:endParaRPr lang="en-US"/>
          </a:p>
        </p:txBody>
      </p:sp>
    </p:spTree>
    <p:extLst>
      <p:ext uri="{BB962C8B-B14F-4D97-AF65-F5344CB8AC3E}">
        <p14:creationId xmlns:p14="http://schemas.microsoft.com/office/powerpoint/2010/main" val="195274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Justin </a:t>
            </a:r>
          </a:p>
        </p:txBody>
      </p:sp>
      <p:sp>
        <p:nvSpPr>
          <p:cNvPr id="4" name="Slide Number Placeholder 3"/>
          <p:cNvSpPr>
            <a:spLocks noGrp="1"/>
          </p:cNvSpPr>
          <p:nvPr>
            <p:ph type="sldNum" sz="quarter" idx="10"/>
          </p:nvPr>
        </p:nvSpPr>
        <p:spPr/>
        <p:txBody>
          <a:bodyPr/>
          <a:lstStyle/>
          <a:p>
            <a:fld id="{8AC2D7FF-E2F2-4FD5-ACF8-1BC67D039449}" type="slidenum">
              <a:rPr lang="en-US" smtClean="0"/>
              <a:t>14</a:t>
            </a:fld>
            <a:endParaRPr lang="en-US"/>
          </a:p>
        </p:txBody>
      </p:sp>
    </p:spTree>
    <p:extLst>
      <p:ext uri="{BB962C8B-B14F-4D97-AF65-F5344CB8AC3E}">
        <p14:creationId xmlns:p14="http://schemas.microsoft.com/office/powerpoint/2010/main" val="2827244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Jasi</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improved and updated story map allows communities dependent upon the Edwards Aquifer to have direct access to pollution</a:t>
            </a:r>
            <a:r>
              <a:rPr lang="en-US" baseline="0"/>
              <a:t> occurrences.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map is useful for remediation, regulations, and conservation practices by GEAA</a:t>
            </a:r>
            <a:r>
              <a:rPr lang="en-US" baseline="0"/>
              <a:t> and other</a:t>
            </a:r>
            <a:r>
              <a:rPr lang="en-US"/>
              <a:t> local regulatory entities</a:t>
            </a:r>
            <a:r>
              <a:rPr lang="en-US" baseline="0"/>
              <a:t> </a:t>
            </a:r>
            <a:r>
              <a:rPr lang="en-US"/>
              <a:t>within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standardized spill category ranking chart provides for the potential susceptibility of groundwater to contaminants in the pursuit to better understand impact on the aquifer.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a:t>
            </a:r>
            <a:r>
              <a:rPr lang="en-US" baseline="0"/>
              <a:t> project also provides a basis for potential pollution analysis in this study area, and utilization of the Drastic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project has the potential to evolve into a live, publicly available sewage spill webpage, updated live by community or surveyors. </a:t>
            </a:r>
            <a:endParaRPr lang="en-US"/>
          </a:p>
          <a:p>
            <a:endParaRPr lang="en-US"/>
          </a:p>
        </p:txBody>
      </p:sp>
      <p:sp>
        <p:nvSpPr>
          <p:cNvPr id="4" name="Slide Number Placeholder 3"/>
          <p:cNvSpPr>
            <a:spLocks noGrp="1"/>
          </p:cNvSpPr>
          <p:nvPr>
            <p:ph type="sldNum" sz="quarter" idx="10"/>
          </p:nvPr>
        </p:nvSpPr>
        <p:spPr/>
        <p:txBody>
          <a:bodyPr/>
          <a:lstStyle/>
          <a:p>
            <a:fld id="{8AC2D7FF-E2F2-4FD5-ACF8-1BC67D039449}" type="slidenum">
              <a:rPr lang="en-US" smtClean="0"/>
              <a:t>15</a:t>
            </a:fld>
            <a:endParaRPr lang="en-US"/>
          </a:p>
        </p:txBody>
      </p:sp>
    </p:spTree>
    <p:extLst>
      <p:ext uri="{BB962C8B-B14F-4D97-AF65-F5344CB8AC3E}">
        <p14:creationId xmlns:p14="http://schemas.microsoft.com/office/powerpoint/2010/main" val="204686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r>
              <a:rPr lang="en-US"/>
              <a:t>This means that although there appears to be many spills within both regions, the impact on the Edwards Aquifer is not quite so detrimental. It is important to take note the effects these spills have on surface water features, but for the aquifer itself, there is not an immediate danger of it being highly polluted</a:t>
            </a:r>
          </a:p>
        </p:txBody>
      </p:sp>
      <p:sp>
        <p:nvSpPr>
          <p:cNvPr id="4" name="Slide Number Placeholder 3"/>
          <p:cNvSpPr>
            <a:spLocks noGrp="1"/>
          </p:cNvSpPr>
          <p:nvPr>
            <p:ph type="sldNum" sz="quarter" idx="10"/>
          </p:nvPr>
        </p:nvSpPr>
        <p:spPr/>
        <p:txBody>
          <a:bodyPr/>
          <a:lstStyle/>
          <a:p>
            <a:fld id="{8AC2D7FF-E2F2-4FD5-ACF8-1BC67D039449}" type="slidenum">
              <a:rPr lang="en-US" smtClean="0"/>
              <a:t>16</a:t>
            </a:fld>
            <a:endParaRPr lang="en-US"/>
          </a:p>
        </p:txBody>
      </p:sp>
    </p:spTree>
    <p:extLst>
      <p:ext uri="{BB962C8B-B14F-4D97-AF65-F5344CB8AC3E}">
        <p14:creationId xmlns:p14="http://schemas.microsoft.com/office/powerpoint/2010/main" val="944379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p:txBody>
      </p:sp>
      <p:sp>
        <p:nvSpPr>
          <p:cNvPr id="4" name="Slide Number Placeholder 3"/>
          <p:cNvSpPr>
            <a:spLocks noGrp="1"/>
          </p:cNvSpPr>
          <p:nvPr>
            <p:ph type="sldNum" sz="quarter" idx="10"/>
          </p:nvPr>
        </p:nvSpPr>
        <p:spPr/>
        <p:txBody>
          <a:bodyPr/>
          <a:lstStyle/>
          <a:p>
            <a:fld id="{8AC2D7FF-E2F2-4FD5-ACF8-1BC67D039449}" type="slidenum">
              <a:rPr lang="en-US" smtClean="0"/>
              <a:t>17</a:t>
            </a:fld>
            <a:endParaRPr lang="en-US"/>
          </a:p>
        </p:txBody>
      </p:sp>
    </p:spTree>
    <p:extLst>
      <p:ext uri="{BB962C8B-B14F-4D97-AF65-F5344CB8AC3E}">
        <p14:creationId xmlns:p14="http://schemas.microsoft.com/office/powerpoint/2010/main" val="170960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Design Suggestions welcome. </a:t>
            </a:r>
          </a:p>
          <a:p>
            <a:r>
              <a:rPr lang="en-US">
                <a:cs typeface="Calibri"/>
              </a:rPr>
              <a:t>No name claim on this slide, you may each reintroduce yourself. </a:t>
            </a:r>
          </a:p>
        </p:txBody>
      </p:sp>
      <p:sp>
        <p:nvSpPr>
          <p:cNvPr id="4" name="Slide Number Placeholder 3"/>
          <p:cNvSpPr>
            <a:spLocks noGrp="1"/>
          </p:cNvSpPr>
          <p:nvPr>
            <p:ph type="sldNum" sz="quarter" idx="10"/>
          </p:nvPr>
        </p:nvSpPr>
        <p:spPr/>
        <p:txBody>
          <a:bodyPr/>
          <a:lstStyle/>
          <a:p>
            <a:fld id="{8AC2D7FF-E2F2-4FD5-ACF8-1BC67D039449}" type="slidenum">
              <a:rPr lang="en-US" smtClean="0"/>
              <a:t>2</a:t>
            </a:fld>
            <a:endParaRPr lang="en-US"/>
          </a:p>
        </p:txBody>
      </p:sp>
    </p:spTree>
    <p:extLst>
      <p:ext uri="{BB962C8B-B14F-4D97-AF65-F5344CB8AC3E}">
        <p14:creationId xmlns:p14="http://schemas.microsoft.com/office/powerpoint/2010/main" val="383021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Haylea</a:t>
            </a:r>
          </a:p>
        </p:txBody>
      </p:sp>
      <p:sp>
        <p:nvSpPr>
          <p:cNvPr id="4" name="Slide Number Placeholder 3"/>
          <p:cNvSpPr>
            <a:spLocks noGrp="1"/>
          </p:cNvSpPr>
          <p:nvPr>
            <p:ph type="sldNum" sz="quarter" idx="10"/>
          </p:nvPr>
        </p:nvSpPr>
        <p:spPr/>
        <p:txBody>
          <a:bodyPr/>
          <a:lstStyle/>
          <a:p>
            <a:fld id="{8AC2D7FF-E2F2-4FD5-ACF8-1BC67D039449}" type="slidenum">
              <a:rPr lang="en-US" smtClean="0"/>
              <a:t>3</a:t>
            </a:fld>
            <a:endParaRPr lang="en-US"/>
          </a:p>
        </p:txBody>
      </p:sp>
    </p:spTree>
    <p:extLst>
      <p:ext uri="{BB962C8B-B14F-4D97-AF65-F5344CB8AC3E}">
        <p14:creationId xmlns:p14="http://schemas.microsoft.com/office/powerpoint/2010/main" val="78374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US"/>
              <a:t>Haylea</a:t>
            </a:r>
          </a:p>
          <a:p>
            <a:pPr marL="383540" indent="-383540"/>
            <a:r>
              <a:rPr lang="en-US"/>
              <a:t>Review objectives of the project:</a:t>
            </a:r>
          </a:p>
          <a:p>
            <a:pPr marL="383540" indent="-383540"/>
            <a:r>
              <a:rPr lang="en-US"/>
              <a:t>Update and recreate the sewage spill map from previous semesters.</a:t>
            </a:r>
          </a:p>
          <a:p>
            <a:pPr marL="383540" indent="-383540"/>
            <a:r>
              <a:rPr lang="en-US"/>
              <a:t>Create a vulnerability analysis of the ERZ</a:t>
            </a:r>
          </a:p>
          <a:p>
            <a:pPr marL="383540" indent="-383540"/>
            <a:r>
              <a:rPr lang="en-US"/>
              <a:t>And visualize the results of each of these through an interactive map that can be publicly distributed.</a:t>
            </a:r>
          </a:p>
          <a:p>
            <a:pPr marL="383540" indent="-383540"/>
            <a:endParaRPr lang="en-US"/>
          </a:p>
          <a:p>
            <a:pPr marL="383540" indent="-383540"/>
            <a:endParaRPr lang="en-US"/>
          </a:p>
          <a:p>
            <a:pPr marL="383540" indent="-383540"/>
            <a:r>
              <a:rPr lang="en-US"/>
              <a:t>Our purpose has been to analyze wastewater spills over a 6 year period</a:t>
            </a:r>
          </a:p>
          <a:p>
            <a:pPr marL="383540" indent="-383540"/>
            <a:r>
              <a:rPr lang="en-US"/>
              <a:t>We wanted to see when, where, and how damaging each spill was</a:t>
            </a:r>
          </a:p>
          <a:p>
            <a:pPr marL="383540" indent="-383540"/>
            <a:r>
              <a:rPr lang="en-US"/>
              <a:t>We are able to accurately depict the extent of the spills, as well as how extensive the damage could potentially be using the DRASTIC method</a:t>
            </a:r>
          </a:p>
          <a:p>
            <a:pPr marL="383540" indent="-383540"/>
            <a:r>
              <a:rPr lang="en-US">
                <a:solidFill>
                  <a:schemeClr val="tx1"/>
                </a:solidFill>
              </a:rPr>
              <a:t>Interactive map to help visualize results</a:t>
            </a:r>
          </a:p>
        </p:txBody>
      </p:sp>
      <p:sp>
        <p:nvSpPr>
          <p:cNvPr id="4" name="Slide Number Placeholder 3"/>
          <p:cNvSpPr>
            <a:spLocks noGrp="1"/>
          </p:cNvSpPr>
          <p:nvPr>
            <p:ph type="sldNum" sz="quarter" idx="10"/>
          </p:nvPr>
        </p:nvSpPr>
        <p:spPr/>
        <p:txBody>
          <a:bodyPr/>
          <a:lstStyle/>
          <a:p>
            <a:fld id="{8AC2D7FF-E2F2-4FD5-ACF8-1BC67D039449}" type="slidenum">
              <a:rPr lang="en-US" smtClean="0"/>
              <a:t>4</a:t>
            </a:fld>
            <a:endParaRPr lang="en-US"/>
          </a:p>
        </p:txBody>
      </p:sp>
    </p:spTree>
    <p:extLst>
      <p:ext uri="{BB962C8B-B14F-4D97-AF65-F5344CB8AC3E}">
        <p14:creationId xmlns:p14="http://schemas.microsoft.com/office/powerpoint/2010/main" val="293918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Alex- </a:t>
            </a:r>
            <a:r>
              <a:rPr lang="en-US" b="1"/>
              <a:t>The Edwards Aquifer was also named to most vulnerable aquifer to pollution in Texas by TCEQ (GEAA 2014).</a:t>
            </a:r>
          </a:p>
          <a:p>
            <a:endParaRPr lang="en-US"/>
          </a:p>
        </p:txBody>
      </p:sp>
      <p:sp>
        <p:nvSpPr>
          <p:cNvPr id="4" name="Slide Number Placeholder 3"/>
          <p:cNvSpPr>
            <a:spLocks noGrp="1"/>
          </p:cNvSpPr>
          <p:nvPr>
            <p:ph type="sldNum" sz="quarter" idx="10"/>
          </p:nvPr>
        </p:nvSpPr>
        <p:spPr/>
        <p:txBody>
          <a:bodyPr/>
          <a:lstStyle/>
          <a:p>
            <a:fld id="{8AC2D7FF-E2F2-4FD5-ACF8-1BC67D039449}" type="slidenum">
              <a:rPr lang="en-US" smtClean="0"/>
              <a:t>5</a:t>
            </a:fld>
            <a:endParaRPr lang="en-US"/>
          </a:p>
        </p:txBody>
      </p:sp>
    </p:spTree>
    <p:extLst>
      <p:ext uri="{BB962C8B-B14F-4D97-AF65-F5344CB8AC3E}">
        <p14:creationId xmlns:p14="http://schemas.microsoft.com/office/powerpoint/2010/main" val="147440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sz="quarter" idx="10"/>
          </p:nvPr>
        </p:nvSpPr>
        <p:spPr/>
        <p:txBody>
          <a:bodyPr/>
          <a:lstStyle/>
          <a:p>
            <a:fld id="{8AC2D7FF-E2F2-4FD5-ACF8-1BC67D039449}" type="slidenum">
              <a:rPr lang="en-US" smtClean="0"/>
              <a:t>6</a:t>
            </a:fld>
            <a:endParaRPr lang="en-US"/>
          </a:p>
        </p:txBody>
      </p:sp>
    </p:spTree>
    <p:extLst>
      <p:ext uri="{BB962C8B-B14F-4D97-AF65-F5344CB8AC3E}">
        <p14:creationId xmlns:p14="http://schemas.microsoft.com/office/powerpoint/2010/main" val="64773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Haylea. Talk about how the data was acquired. </a:t>
            </a:r>
          </a:p>
        </p:txBody>
      </p:sp>
      <p:sp>
        <p:nvSpPr>
          <p:cNvPr id="4" name="Slide Number Placeholder 3"/>
          <p:cNvSpPr>
            <a:spLocks noGrp="1"/>
          </p:cNvSpPr>
          <p:nvPr>
            <p:ph type="sldNum" sz="quarter" idx="10"/>
          </p:nvPr>
        </p:nvSpPr>
        <p:spPr/>
        <p:txBody>
          <a:bodyPr/>
          <a:lstStyle/>
          <a:p>
            <a:fld id="{8AC2D7FF-E2F2-4FD5-ACF8-1BC67D039449}" type="slidenum">
              <a:rPr lang="en-US" smtClean="0"/>
              <a:t>7</a:t>
            </a:fld>
            <a:endParaRPr lang="en-US"/>
          </a:p>
        </p:txBody>
      </p:sp>
    </p:spTree>
    <p:extLst>
      <p:ext uri="{BB962C8B-B14F-4D97-AF65-F5344CB8AC3E}">
        <p14:creationId xmlns:p14="http://schemas.microsoft.com/office/powerpoint/2010/main" val="359787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err="1"/>
              <a:t>Jasi</a:t>
            </a:r>
            <a:endParaRPr lang="en-US"/>
          </a:p>
          <a:p>
            <a:pPr algn="just"/>
            <a:r>
              <a:rPr lang="en-US"/>
              <a:t>The excel document received from TCEQ consisted of 3,094 spill incidents. There was major inconsistencies in data entry between employees, which we will detail for you in a few slides. Due to these inconsistencies, the data underwent several stages of sorting, cleaning, and batch geocoding before it could be projected:</a:t>
            </a:r>
          </a:p>
          <a:p>
            <a:pPr marL="457200"/>
            <a:r>
              <a:rPr lang="en-US"/>
              <a:t>•Records were sorted by years and assigned to group members </a:t>
            </a:r>
            <a:endParaRPr lang="en-US">
              <a:cs typeface="Calibri"/>
            </a:endParaRPr>
          </a:p>
          <a:p>
            <a:pPr marL="457200"/>
            <a:r>
              <a:rPr lang="en-US"/>
              <a:t>•Created a new address column and separated out addresses or relative locations </a:t>
            </a:r>
            <a:endParaRPr lang="en-US">
              <a:cs typeface="Calibri"/>
            </a:endParaRPr>
          </a:p>
          <a:p>
            <a:pPr marL="457200"/>
            <a:r>
              <a:rPr lang="en-US"/>
              <a:t>•</a:t>
            </a:r>
            <a:r>
              <a:rPr lang="en-US" i="1" err="1"/>
              <a:t>Doogal</a:t>
            </a:r>
            <a:r>
              <a:rPr lang="en-US" i="1"/>
              <a:t> Batch Geocoder </a:t>
            </a:r>
            <a:r>
              <a:rPr lang="en-US"/>
              <a:t>to acquire latitude and longitude </a:t>
            </a:r>
            <a:endParaRPr lang="en-US">
              <a:cs typeface="Calibri"/>
            </a:endParaRPr>
          </a:p>
          <a:p>
            <a:pPr marL="457200"/>
            <a:r>
              <a:rPr lang="en-US"/>
              <a:t>•Created and filled in cause, remediation, and description fields</a:t>
            </a:r>
            <a:r>
              <a:rPr lang="en-US">
                <a:cs typeface="Calibri"/>
              </a:rPr>
              <a:t>. (mostly consisting of extra information that wasn't covered previously, like where the spill went – into a creek or soaked into the ground)</a:t>
            </a:r>
          </a:p>
          <a:p>
            <a:pPr marL="438150"/>
            <a:r>
              <a:rPr lang="en-US"/>
              <a:t>•Displayed in ArcMap desktop app and ArcGIS </a:t>
            </a:r>
            <a:r>
              <a:rPr lang="en-US" err="1"/>
              <a:t>Online’s</a:t>
            </a:r>
            <a:r>
              <a:rPr lang="en-US"/>
              <a:t> Interactive Story Map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8AC2D7FF-E2F2-4FD5-ACF8-1BC67D039449}" type="slidenum">
              <a:rPr lang="en-US" smtClean="0"/>
              <a:t>8</a:t>
            </a:fld>
            <a:endParaRPr lang="en-US"/>
          </a:p>
        </p:txBody>
      </p:sp>
    </p:spTree>
    <p:extLst>
      <p:ext uri="{BB962C8B-B14F-4D97-AF65-F5344CB8AC3E}">
        <p14:creationId xmlns:p14="http://schemas.microsoft.com/office/powerpoint/2010/main" val="163746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 All you. You don’t have to keep the chart</a:t>
            </a:r>
          </a:p>
        </p:txBody>
      </p:sp>
      <p:sp>
        <p:nvSpPr>
          <p:cNvPr id="4" name="Slide Number Placeholder 3"/>
          <p:cNvSpPr>
            <a:spLocks noGrp="1"/>
          </p:cNvSpPr>
          <p:nvPr>
            <p:ph type="sldNum" sz="quarter" idx="10"/>
          </p:nvPr>
        </p:nvSpPr>
        <p:spPr/>
        <p:txBody>
          <a:bodyPr/>
          <a:lstStyle/>
          <a:p>
            <a:fld id="{8AC2D7FF-E2F2-4FD5-ACF8-1BC67D039449}" type="slidenum">
              <a:rPr lang="en-US" smtClean="0"/>
              <a:t>9</a:t>
            </a:fld>
            <a:endParaRPr lang="en-US"/>
          </a:p>
        </p:txBody>
      </p:sp>
    </p:spTree>
    <p:extLst>
      <p:ext uri="{BB962C8B-B14F-4D97-AF65-F5344CB8AC3E}">
        <p14:creationId xmlns:p14="http://schemas.microsoft.com/office/powerpoint/2010/main" val="279510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7838D00-981E-445D-A41A-8A0ABA1E48AF}" type="datetime1">
              <a:rPr lang="en-US" smtClean="0"/>
              <a:t>4/25/2018</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104C553-0503-4548-827F-DDA0059452CE}"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39256669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B5AC7-539C-4CBF-A42A-078DFA16F898}" type="datetime1">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288015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A9B3A7-4D95-470B-A1A7-E7415270EBE7}" type="datetime1">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108366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A1937-24B8-44BB-98C7-4091B7EBFA4F}" type="datetime1">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258453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D9D43B9-23B3-4A27-A962-83C3208A2688}" type="datetime1">
              <a:rPr lang="en-US" smtClean="0"/>
              <a:t>4/25/2018</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104C553-0503-4548-827F-DDA0059452C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422405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535BBC-347A-4463-9E73-169B9C7DD07A}" type="datetime1">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419252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1F40DD-3C5A-43C9-A76A-FAA35938022F}" type="datetime1">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103190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DAA7CC-B1A0-462F-B459-E22082CC6722}" type="datetime1">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319011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110AF-2928-45D1-826D-64A3438E9AC1}" type="datetime1">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4C553-0503-4548-827F-DDA0059452CE}" type="slidenum">
              <a:rPr lang="en-US" smtClean="0"/>
              <a:t>‹#›</a:t>
            </a:fld>
            <a:endParaRPr lang="en-US"/>
          </a:p>
        </p:txBody>
      </p:sp>
    </p:spTree>
    <p:extLst>
      <p:ext uri="{BB962C8B-B14F-4D97-AF65-F5344CB8AC3E}">
        <p14:creationId xmlns:p14="http://schemas.microsoft.com/office/powerpoint/2010/main" val="99182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E6EC769-6E02-4EF7-A343-BF6438820637}" type="datetime1">
              <a:rPr lang="en-US" smtClean="0"/>
              <a:t>4/25/2018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104C553-0503-4548-827F-DDA0059452C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212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A06A97D-E953-418A-8760-9493013F85BD}" type="datetime1">
              <a:rPr lang="en-US" smtClean="0"/>
              <a:t>4/25/2018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104C553-0503-4548-827F-DDA0059452C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619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126C635-6131-4846-B82E-4678F468EF4E}" type="datetime1">
              <a:rPr lang="en-US" smtClean="0"/>
              <a:t>4/25/2018</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104C553-0503-4548-827F-DDA0059452C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618384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na01.safelinks.protection.outlook.com/?url=https://www.arcgis.com/apps/MapSeries/index.html?appid=53dc9a37b618420f9dafba52a56010d7&amp;data=02|01|art88@txstate.edu|f7402981527b4e7d35eb08d5aa067863|b19c134a14c94d4caf65c420f94c8cbb|0|0|636601867121087943&amp;sdata=vs+dR02vPWsxHHpcb90wqO37NQVfYvkjpQXTVFhiM1w=&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7AF-1D50-4535-87D0-F42D5BD42A63}"/>
              </a:ext>
            </a:extLst>
          </p:cNvPr>
          <p:cNvSpPr>
            <a:spLocks noGrp="1"/>
          </p:cNvSpPr>
          <p:nvPr>
            <p:ph type="ctrTitle"/>
          </p:nvPr>
        </p:nvSpPr>
        <p:spPr>
          <a:xfrm>
            <a:off x="2616275" y="2288636"/>
            <a:ext cx="6959446" cy="1662475"/>
          </a:xfrm>
        </p:spPr>
        <p:txBody>
          <a:bodyPr>
            <a:normAutofit fontScale="90000"/>
          </a:bodyPr>
          <a:lstStyle/>
          <a:p>
            <a:r>
              <a:rPr lang="en-US" sz="3400" b="1"/>
              <a:t>Vulnerability Analysis and Visualization of Sewage Spills in Edwards Aquifer TCEQ Regions 11 and 13 from 2012 to 2017</a:t>
            </a:r>
            <a:endParaRPr lang="en-US" sz="3400"/>
          </a:p>
        </p:txBody>
      </p:sp>
      <p:sp>
        <p:nvSpPr>
          <p:cNvPr id="3" name="Subtitle 2">
            <a:extLst>
              <a:ext uri="{FF2B5EF4-FFF2-40B4-BE49-F238E27FC236}">
                <a16:creationId xmlns:a16="http://schemas.microsoft.com/office/drawing/2014/main" id="{E179401C-9C5C-41A0-91BC-492DA5F820E5}"/>
              </a:ext>
            </a:extLst>
          </p:cNvPr>
          <p:cNvSpPr>
            <a:spLocks noGrp="1"/>
          </p:cNvSpPr>
          <p:nvPr>
            <p:ph type="subTitle" idx="1"/>
          </p:nvPr>
        </p:nvSpPr>
        <p:spPr>
          <a:xfrm>
            <a:off x="3388936" y="4255911"/>
            <a:ext cx="5414125" cy="1030166"/>
          </a:xfrm>
        </p:spPr>
        <p:txBody>
          <a:bodyPr>
            <a:normAutofit/>
          </a:bodyPr>
          <a:lstStyle/>
          <a:p>
            <a:r>
              <a:rPr lang="en-US" sz="2000"/>
              <a:t>Prepared for:</a:t>
            </a:r>
          </a:p>
          <a:p>
            <a:r>
              <a:rPr lang="en-US" sz="2000"/>
              <a:t>The Greater Edwards Aquifer Alliance</a:t>
            </a:r>
          </a:p>
          <a:p>
            <a:endParaRPr lang="en-US" sz="2000"/>
          </a:p>
          <a:p>
            <a:endParaRPr lang="en-US" sz="2000"/>
          </a:p>
          <a:p>
            <a:endParaRPr lang="en-US" sz="2000"/>
          </a:p>
          <a:p>
            <a:endParaRPr lang="en-US" sz="2000"/>
          </a:p>
        </p:txBody>
      </p:sp>
      <p:sp>
        <p:nvSpPr>
          <p:cNvPr id="4" name="Slide Number Placeholder 3">
            <a:extLst>
              <a:ext uri="{FF2B5EF4-FFF2-40B4-BE49-F238E27FC236}">
                <a16:creationId xmlns:a16="http://schemas.microsoft.com/office/drawing/2014/main" id="{6057A92E-E95C-47EC-9ECC-280B3F734353}"/>
              </a:ext>
            </a:extLst>
          </p:cNvPr>
          <p:cNvSpPr>
            <a:spLocks noGrp="1"/>
          </p:cNvSpPr>
          <p:nvPr>
            <p:ph type="sldNum" sz="quarter" idx="12"/>
          </p:nvPr>
        </p:nvSpPr>
        <p:spPr>
          <a:xfrm>
            <a:off x="10282746" y="6294136"/>
            <a:ext cx="1596292" cy="404614"/>
          </a:xfrm>
        </p:spPr>
        <p:txBody>
          <a:bodyPr/>
          <a:lstStyle/>
          <a:p>
            <a:fld id="{6104C553-0503-4548-827F-DDA0059452CE}" type="slidenum">
              <a:rPr lang="en-US" sz="2400" smtClean="0"/>
              <a:t>1</a:t>
            </a:fld>
            <a:endParaRPr lang="en-US" sz="2400"/>
          </a:p>
        </p:txBody>
      </p:sp>
    </p:spTree>
    <p:extLst>
      <p:ext uri="{BB962C8B-B14F-4D97-AF65-F5344CB8AC3E}">
        <p14:creationId xmlns:p14="http://schemas.microsoft.com/office/powerpoint/2010/main" val="247077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4B3B-FA56-4E95-87B2-CF6E52AEB1D9}"/>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AFBA59C7-4A20-48D5-8E6B-CE8F36C3A5F7}"/>
              </a:ext>
            </a:extLst>
          </p:cNvPr>
          <p:cNvSpPr>
            <a:spLocks noGrp="1"/>
          </p:cNvSpPr>
          <p:nvPr>
            <p:ph idx="1"/>
          </p:nvPr>
        </p:nvSpPr>
        <p:spPr/>
        <p:txBody>
          <a:bodyPr vert="horz" lIns="91440" tIns="45720" rIns="91440" bIns="45720" rtlCol="0" anchor="t">
            <a:normAutofit/>
          </a:bodyPr>
          <a:lstStyle/>
          <a:p>
            <a:pPr marL="383540" indent="-383540"/>
            <a:r>
              <a:rPr lang="en-US"/>
              <a:t>The DRASTIC model is not a mathematical model for computing groundwater flow, but a tool for predicting relative vulnerability intrinsic to regional characteristics.</a:t>
            </a:r>
          </a:p>
          <a:p>
            <a:pPr marL="383540" indent="-383540"/>
            <a:r>
              <a:rPr lang="en-US"/>
              <a:t>Vulnerability indexes generated through DRASTIC modeling carry some degree of ambiguity.</a:t>
            </a:r>
          </a:p>
          <a:p>
            <a:pPr marL="383540" indent="-383540"/>
            <a:r>
              <a:rPr lang="en-US"/>
              <a:t>Results of this type of study can be used in managing groundwater resources by:</a:t>
            </a:r>
          </a:p>
          <a:p>
            <a:pPr lvl="1" indent="-383540"/>
            <a:r>
              <a:rPr lang="en-US"/>
              <a:t>Local agencies </a:t>
            </a:r>
          </a:p>
          <a:p>
            <a:pPr lvl="1" indent="-383540"/>
            <a:r>
              <a:rPr lang="en-US"/>
              <a:t>Natural resources protection plans</a:t>
            </a:r>
          </a:p>
          <a:p>
            <a:pPr lvl="1" indent="-383540"/>
            <a:r>
              <a:rPr lang="en-US"/>
              <a:t>Policy makers</a:t>
            </a:r>
          </a:p>
          <a:p>
            <a:pPr lvl="1" indent="-383540"/>
            <a:r>
              <a:rPr lang="en-US"/>
              <a:t>As a screening tool prior to more in-depth studies</a:t>
            </a:r>
          </a:p>
          <a:p>
            <a:pPr lvl="1" indent="-383540"/>
            <a:endParaRPr lang="en-US"/>
          </a:p>
        </p:txBody>
      </p:sp>
      <p:sp>
        <p:nvSpPr>
          <p:cNvPr id="4" name="Slide Number Placeholder 3">
            <a:extLst>
              <a:ext uri="{FF2B5EF4-FFF2-40B4-BE49-F238E27FC236}">
                <a16:creationId xmlns:a16="http://schemas.microsoft.com/office/drawing/2014/main" id="{4ADD593D-6AB1-4CC1-B995-0B89BF04A77D}"/>
              </a:ext>
            </a:extLst>
          </p:cNvPr>
          <p:cNvSpPr>
            <a:spLocks noGrp="1"/>
          </p:cNvSpPr>
          <p:nvPr>
            <p:ph type="sldNum" sz="quarter" idx="12"/>
          </p:nvPr>
        </p:nvSpPr>
        <p:spPr>
          <a:xfrm>
            <a:off x="10256847" y="6283863"/>
            <a:ext cx="1596292" cy="404614"/>
          </a:xfrm>
        </p:spPr>
        <p:txBody>
          <a:bodyPr/>
          <a:lstStyle/>
          <a:p>
            <a:fld id="{6104C553-0503-4548-827F-DDA0059452CE}" type="slidenum">
              <a:rPr lang="en-US" sz="2400" smtClean="0"/>
              <a:t>10</a:t>
            </a:fld>
            <a:endParaRPr lang="en-US" sz="2400"/>
          </a:p>
        </p:txBody>
      </p:sp>
    </p:spTree>
    <p:extLst>
      <p:ext uri="{BB962C8B-B14F-4D97-AF65-F5344CB8AC3E}">
        <p14:creationId xmlns:p14="http://schemas.microsoft.com/office/powerpoint/2010/main" val="45870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title="Side bar">
            <a:extLst>
              <a:ext uri="{FF2B5EF4-FFF2-40B4-BE49-F238E27FC236}">
                <a16:creationId xmlns:a16="http://schemas.microsoft.com/office/drawing/2014/main" id="{B9F89C22-0475-4427-B7C8-0269AD40E3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Content Placeholder 3">
            <a:extLst>
              <a:ext uri="{FF2B5EF4-FFF2-40B4-BE49-F238E27FC236}">
                <a16:creationId xmlns:a16="http://schemas.microsoft.com/office/drawing/2014/main" id="{45181C33-3D3D-4B3B-BC48-98B80BB030A4}"/>
              </a:ext>
            </a:extLst>
          </p:cNvPr>
          <p:cNvPicPr>
            <a:picLocks noGrp="1" noChangeAspect="1"/>
          </p:cNvPicPr>
          <p:nvPr>
            <p:ph idx="1"/>
          </p:nvPr>
        </p:nvPicPr>
        <p:blipFill>
          <a:blip r:embed="rId3"/>
          <a:stretch>
            <a:fillRect/>
          </a:stretch>
        </p:blipFill>
        <p:spPr>
          <a:xfrm>
            <a:off x="3110785" y="87061"/>
            <a:ext cx="8483667" cy="655363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4E25513-7E36-4F41-9241-52764F2F332E}"/>
              </a:ext>
            </a:extLst>
          </p:cNvPr>
          <p:cNvSpPr>
            <a:spLocks noGrp="1"/>
          </p:cNvSpPr>
          <p:nvPr>
            <p:ph type="title"/>
          </p:nvPr>
        </p:nvSpPr>
        <p:spPr>
          <a:xfrm>
            <a:off x="849238" y="2693551"/>
            <a:ext cx="10493524" cy="1485900"/>
          </a:xfrm>
        </p:spPr>
        <p:txBody>
          <a:bodyPr vert="horz" lIns="91440" tIns="45720" rIns="91440" bIns="45720" rtlCol="0">
            <a:normAutofit/>
          </a:bodyPr>
          <a:lstStyle/>
          <a:p>
            <a:r>
              <a:rPr lang="en-US" cap="all"/>
              <a:t>DRASTIC </a:t>
            </a:r>
            <a:br>
              <a:rPr lang="en-US" cap="all"/>
            </a:br>
            <a:r>
              <a:rPr lang="en-US" cap="all"/>
              <a:t>Results</a:t>
            </a:r>
          </a:p>
        </p:txBody>
      </p:sp>
      <p:sp>
        <p:nvSpPr>
          <p:cNvPr id="3" name="Slide Number Placeholder 2">
            <a:extLst>
              <a:ext uri="{FF2B5EF4-FFF2-40B4-BE49-F238E27FC236}">
                <a16:creationId xmlns:a16="http://schemas.microsoft.com/office/drawing/2014/main" id="{B8949605-0223-4E4F-81EE-CA60B74C8F2F}"/>
              </a:ext>
            </a:extLst>
          </p:cNvPr>
          <p:cNvSpPr>
            <a:spLocks noGrp="1"/>
          </p:cNvSpPr>
          <p:nvPr>
            <p:ph type="sldNum" sz="quarter" idx="12"/>
          </p:nvPr>
        </p:nvSpPr>
        <p:spPr>
          <a:xfrm>
            <a:off x="10544616" y="6366325"/>
            <a:ext cx="1596292" cy="404614"/>
          </a:xfrm>
        </p:spPr>
        <p:txBody>
          <a:bodyPr/>
          <a:lstStyle/>
          <a:p>
            <a:fld id="{6104C553-0503-4548-827F-DDA0059452CE}" type="slidenum">
              <a:rPr lang="en-US" sz="2400" smtClean="0"/>
              <a:t>11</a:t>
            </a:fld>
            <a:endParaRPr lang="en-US" sz="2400"/>
          </a:p>
        </p:txBody>
      </p:sp>
    </p:spTree>
    <p:extLst>
      <p:ext uri="{BB962C8B-B14F-4D97-AF65-F5344CB8AC3E}">
        <p14:creationId xmlns:p14="http://schemas.microsoft.com/office/powerpoint/2010/main" val="374044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8" title="Side bar">
            <a:extLst>
              <a:ext uri="{FF2B5EF4-FFF2-40B4-BE49-F238E27FC236}">
                <a16:creationId xmlns:a16="http://schemas.microsoft.com/office/drawing/2014/main" id="{B9F89C22-0475-4427-B7C8-0269AD40E3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screenshot of a cell phone&#10;&#10;Description generated with very high confidence">
            <a:extLst>
              <a:ext uri="{FF2B5EF4-FFF2-40B4-BE49-F238E27FC236}">
                <a16:creationId xmlns:a16="http://schemas.microsoft.com/office/drawing/2014/main" id="{37B0FE34-8B4E-4EDF-96D1-E4EB1EDAF30C}"/>
              </a:ext>
            </a:extLst>
          </p:cNvPr>
          <p:cNvPicPr>
            <a:picLocks noChangeAspect="1"/>
          </p:cNvPicPr>
          <p:nvPr/>
        </p:nvPicPr>
        <p:blipFill>
          <a:blip r:embed="rId3"/>
          <a:stretch>
            <a:fillRect/>
          </a:stretch>
        </p:blipFill>
        <p:spPr>
          <a:xfrm>
            <a:off x="5937187" y="2201721"/>
            <a:ext cx="5694916" cy="3393946"/>
          </a:xfrm>
          <a:prstGeom prst="rect">
            <a:avLst/>
          </a:prstGeom>
        </p:spPr>
      </p:pic>
      <p:sp>
        <p:nvSpPr>
          <p:cNvPr id="2" name="Title 1">
            <a:extLst>
              <a:ext uri="{FF2B5EF4-FFF2-40B4-BE49-F238E27FC236}">
                <a16:creationId xmlns:a16="http://schemas.microsoft.com/office/drawing/2014/main" id="{D6315176-2F9C-4445-94D5-62D849965469}"/>
              </a:ext>
            </a:extLst>
          </p:cNvPr>
          <p:cNvSpPr>
            <a:spLocks noGrp="1"/>
          </p:cNvSpPr>
          <p:nvPr>
            <p:ph type="title"/>
          </p:nvPr>
        </p:nvSpPr>
        <p:spPr>
          <a:xfrm>
            <a:off x="1023562" y="685800"/>
            <a:ext cx="10493524" cy="1485900"/>
          </a:xfrm>
        </p:spPr>
        <p:txBody>
          <a:bodyPr>
            <a:normAutofit/>
          </a:bodyPr>
          <a:lstStyle/>
          <a:p>
            <a:pPr>
              <a:spcBef>
                <a:spcPts val="1000"/>
              </a:spcBef>
              <a:spcAft>
                <a:spcPts val="200"/>
              </a:spcAft>
            </a:pPr>
            <a:r>
              <a:rPr lang="en-US"/>
              <a:t>Data Quality Issues</a:t>
            </a:r>
          </a:p>
        </p:txBody>
      </p:sp>
      <p:sp>
        <p:nvSpPr>
          <p:cNvPr id="3" name="Content Placeholder 2">
            <a:extLst>
              <a:ext uri="{FF2B5EF4-FFF2-40B4-BE49-F238E27FC236}">
                <a16:creationId xmlns:a16="http://schemas.microsoft.com/office/drawing/2014/main" id="{7A071D5E-4859-435A-B749-6DAA4A71E142}"/>
              </a:ext>
            </a:extLst>
          </p:cNvPr>
          <p:cNvSpPr>
            <a:spLocks noGrp="1"/>
          </p:cNvSpPr>
          <p:nvPr>
            <p:ph idx="1"/>
          </p:nvPr>
        </p:nvSpPr>
        <p:spPr>
          <a:xfrm>
            <a:off x="1023562" y="2286000"/>
            <a:ext cx="5072437" cy="3581400"/>
          </a:xfrm>
        </p:spPr>
        <p:txBody>
          <a:bodyPr vert="horz" lIns="91440" tIns="45720" rIns="91440" bIns="45720" rtlCol="0">
            <a:normAutofit/>
          </a:bodyPr>
          <a:lstStyle/>
          <a:p>
            <a:pPr marL="383540" indent="-383540"/>
            <a:r>
              <a:rPr lang="en-US" sz="1800"/>
              <a:t>Time frame of retrieving data</a:t>
            </a:r>
          </a:p>
          <a:p>
            <a:pPr marL="383540" indent="-383540"/>
            <a:r>
              <a:rPr lang="en-US" sz="1800"/>
              <a:t>Spill Events lacked GPS coordinates</a:t>
            </a:r>
          </a:p>
          <a:p>
            <a:pPr lvl="1" indent="-383540"/>
            <a:r>
              <a:rPr lang="en-US" sz="1800" i="0"/>
              <a:t>Relative locations</a:t>
            </a:r>
          </a:p>
          <a:p>
            <a:pPr lvl="1" indent="-383540"/>
            <a:r>
              <a:rPr lang="en-US" sz="1800" i="0"/>
              <a:t>WWTP, recycling centers, I-35</a:t>
            </a:r>
          </a:p>
          <a:p>
            <a:pPr marL="383540" indent="-383540"/>
            <a:r>
              <a:rPr lang="en-US" sz="1800"/>
              <a:t>Inconsistency with data descriptions</a:t>
            </a:r>
          </a:p>
          <a:p>
            <a:pPr marL="383540" indent="-383540"/>
            <a:r>
              <a:rPr lang="en-US" sz="1800"/>
              <a:t>Inconsistency with formatting </a:t>
            </a:r>
            <a:endParaRPr lang="en-US" sz="1800" i="0"/>
          </a:p>
          <a:p>
            <a:pPr lvl="1" indent="-383540"/>
            <a:r>
              <a:rPr lang="en-US" sz="1800" i="0"/>
              <a:t>Complete sentences, all caps, all lowercase, misspellings</a:t>
            </a:r>
          </a:p>
          <a:p>
            <a:pPr lvl="1" indent="-383540"/>
            <a:endParaRPr lang="en-US" sz="1800" i="0"/>
          </a:p>
          <a:p>
            <a:pPr marL="0" indent="0">
              <a:buNone/>
            </a:pPr>
            <a:endParaRPr lang="en-US" sz="1800"/>
          </a:p>
          <a:p>
            <a:pPr marL="383540" indent="-383540"/>
            <a:endParaRPr lang="en-US" sz="1800"/>
          </a:p>
        </p:txBody>
      </p:sp>
      <p:sp>
        <p:nvSpPr>
          <p:cNvPr id="5" name="Slide Number Placeholder 4">
            <a:extLst>
              <a:ext uri="{FF2B5EF4-FFF2-40B4-BE49-F238E27FC236}">
                <a16:creationId xmlns:a16="http://schemas.microsoft.com/office/drawing/2014/main" id="{24A9B97D-3D65-4AEE-9BFB-9DF33EC87382}"/>
              </a:ext>
            </a:extLst>
          </p:cNvPr>
          <p:cNvSpPr>
            <a:spLocks noGrp="1"/>
          </p:cNvSpPr>
          <p:nvPr>
            <p:ph type="sldNum" sz="quarter" idx="12"/>
          </p:nvPr>
        </p:nvSpPr>
        <p:spPr>
          <a:xfrm>
            <a:off x="10289532" y="6304410"/>
            <a:ext cx="1596292" cy="404614"/>
          </a:xfrm>
        </p:spPr>
        <p:txBody>
          <a:bodyPr/>
          <a:lstStyle/>
          <a:p>
            <a:fld id="{6104C553-0503-4548-827F-DDA0059452CE}" type="slidenum">
              <a:rPr lang="en-US" sz="2400" smtClean="0"/>
              <a:t>12</a:t>
            </a:fld>
            <a:endParaRPr lang="en-US" sz="2400"/>
          </a:p>
        </p:txBody>
      </p:sp>
    </p:spTree>
    <p:extLst>
      <p:ext uri="{BB962C8B-B14F-4D97-AF65-F5344CB8AC3E}">
        <p14:creationId xmlns:p14="http://schemas.microsoft.com/office/powerpoint/2010/main" val="220471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FC75-16C3-4DFA-8FD7-D36E4951B31D}"/>
              </a:ext>
            </a:extLst>
          </p:cNvPr>
          <p:cNvSpPr>
            <a:spLocks noGrp="1"/>
          </p:cNvSpPr>
          <p:nvPr>
            <p:ph type="title"/>
          </p:nvPr>
        </p:nvSpPr>
        <p:spPr>
          <a:xfrm>
            <a:off x="1371600" y="362243"/>
            <a:ext cx="9601200" cy="1485900"/>
          </a:xfrm>
        </p:spPr>
        <p:txBody>
          <a:bodyPr/>
          <a:lstStyle/>
          <a:p>
            <a:r>
              <a:rPr lang="en-US"/>
              <a:t>Recommendations Continued</a:t>
            </a:r>
          </a:p>
        </p:txBody>
      </p:sp>
      <p:graphicFrame>
        <p:nvGraphicFramePr>
          <p:cNvPr id="8" name="Content Placeholder 7">
            <a:extLst>
              <a:ext uri="{FF2B5EF4-FFF2-40B4-BE49-F238E27FC236}">
                <a16:creationId xmlns:a16="http://schemas.microsoft.com/office/drawing/2014/main" id="{EA6522B5-FAF6-4D6A-BC64-8F71B16568C6}"/>
              </a:ext>
            </a:extLst>
          </p:cNvPr>
          <p:cNvGraphicFramePr>
            <a:graphicFrameLocks noGrp="1"/>
          </p:cNvGraphicFramePr>
          <p:nvPr>
            <p:ph idx="1"/>
            <p:extLst>
              <p:ext uri="{D42A27DB-BD31-4B8C-83A1-F6EECF244321}">
                <p14:modId xmlns:p14="http://schemas.microsoft.com/office/powerpoint/2010/main" val="802015850"/>
              </p:ext>
            </p:extLst>
          </p:nvPr>
        </p:nvGraphicFramePr>
        <p:xfrm>
          <a:off x="1106129" y="1646903"/>
          <a:ext cx="3459085" cy="4891359"/>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3459085">
                  <a:extLst>
                    <a:ext uri="{9D8B030D-6E8A-4147-A177-3AD203B41FA5}">
                      <a16:colId xmlns:a16="http://schemas.microsoft.com/office/drawing/2014/main" val="2512545684"/>
                    </a:ext>
                  </a:extLst>
                </a:gridCol>
              </a:tblGrid>
              <a:tr h="424250">
                <a:tc>
                  <a:txBody>
                    <a:bodyPr/>
                    <a:lstStyle/>
                    <a:p>
                      <a:pPr marL="0" marR="0" indent="0">
                        <a:spcBef>
                          <a:spcPts val="0"/>
                        </a:spcBef>
                        <a:spcAft>
                          <a:spcPts val="0"/>
                        </a:spcAft>
                      </a:pPr>
                      <a:r>
                        <a:rPr lang="en-US" sz="1800">
                          <a:effectLst/>
                          <a:latin typeface="Arial"/>
                          <a:ea typeface="Calibri" panose="020F0502020204030204" pitchFamily="34" charset="0"/>
                          <a:cs typeface="Arial"/>
                        </a:rPr>
                        <a:t>Spill Cause</a:t>
                      </a:r>
                    </a:p>
                  </a:txBody>
                  <a:tcPr marL="61158" marR="61158" marT="61158" marB="61158"/>
                </a:tc>
                <a:extLst>
                  <a:ext uri="{0D108BD9-81ED-4DB2-BD59-A6C34878D82A}">
                    <a16:rowId xmlns:a16="http://schemas.microsoft.com/office/drawing/2014/main" val="2229688353"/>
                  </a:ext>
                </a:extLst>
              </a:tr>
              <a:tr h="361860">
                <a:tc>
                  <a:txBody>
                    <a:bodyPr/>
                    <a:lstStyle/>
                    <a:p>
                      <a:pPr marL="0" marR="0" indent="0">
                        <a:spcBef>
                          <a:spcPts val="0"/>
                        </a:spcBef>
                        <a:spcAft>
                          <a:spcPts val="0"/>
                        </a:spcAft>
                      </a:pPr>
                      <a:r>
                        <a:rPr lang="en-US" sz="1400">
                          <a:effectLst/>
                          <a:latin typeface="Arial"/>
                          <a:cs typeface="Arial"/>
                        </a:rPr>
                        <a:t>Human Error</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3084259098"/>
                  </a:ext>
                </a:extLst>
              </a:tr>
              <a:tr h="349383">
                <a:tc>
                  <a:txBody>
                    <a:bodyPr/>
                    <a:lstStyle/>
                    <a:p>
                      <a:pPr marL="0" marR="0" indent="0">
                        <a:spcBef>
                          <a:spcPts val="0"/>
                        </a:spcBef>
                        <a:spcAft>
                          <a:spcPts val="0"/>
                        </a:spcAft>
                      </a:pPr>
                      <a:r>
                        <a:rPr lang="en-US" sz="1400">
                          <a:effectLst/>
                          <a:latin typeface="Arial"/>
                          <a:cs typeface="Arial"/>
                        </a:rPr>
                        <a:t>Pipe Break</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1306071983"/>
                  </a:ext>
                </a:extLst>
              </a:tr>
              <a:tr h="349383">
                <a:tc>
                  <a:txBody>
                    <a:bodyPr/>
                    <a:lstStyle/>
                    <a:p>
                      <a:pPr marL="0" marR="0" indent="0">
                        <a:spcBef>
                          <a:spcPts val="0"/>
                        </a:spcBef>
                        <a:spcAft>
                          <a:spcPts val="0"/>
                        </a:spcAft>
                      </a:pPr>
                      <a:r>
                        <a:rPr lang="en-US" sz="1400">
                          <a:effectLst/>
                          <a:latin typeface="Arial"/>
                          <a:cs typeface="Arial"/>
                        </a:rPr>
                        <a:t>Pipe Leak</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3839450454"/>
                  </a:ext>
                </a:extLst>
              </a:tr>
              <a:tr h="436729">
                <a:tc>
                  <a:txBody>
                    <a:bodyPr/>
                    <a:lstStyle/>
                    <a:p>
                      <a:pPr marL="0" marR="0" indent="0">
                        <a:spcBef>
                          <a:spcPts val="0"/>
                        </a:spcBef>
                        <a:spcAft>
                          <a:spcPts val="0"/>
                        </a:spcAft>
                      </a:pPr>
                      <a:r>
                        <a:rPr lang="en-US" sz="1400">
                          <a:effectLst/>
                          <a:latin typeface="Arial"/>
                          <a:cs typeface="Arial"/>
                        </a:rPr>
                        <a:t>Clogged Pipe (include material)</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1159716517"/>
                  </a:ext>
                </a:extLst>
              </a:tr>
              <a:tr h="349383">
                <a:tc>
                  <a:txBody>
                    <a:bodyPr/>
                    <a:lstStyle/>
                    <a:p>
                      <a:pPr marL="0" marR="0" indent="0">
                        <a:spcBef>
                          <a:spcPts val="0"/>
                        </a:spcBef>
                        <a:spcAft>
                          <a:spcPts val="0"/>
                        </a:spcAft>
                      </a:pPr>
                      <a:r>
                        <a:rPr lang="en-US" sz="1400">
                          <a:effectLst/>
                          <a:latin typeface="Arial"/>
                          <a:cs typeface="Arial"/>
                        </a:rPr>
                        <a:t>Equipment Malfunction</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1048130988"/>
                  </a:ext>
                </a:extLst>
              </a:tr>
              <a:tr h="349383">
                <a:tc>
                  <a:txBody>
                    <a:bodyPr/>
                    <a:lstStyle/>
                    <a:p>
                      <a:pPr marL="0" marR="0" indent="0">
                        <a:spcBef>
                          <a:spcPts val="0"/>
                        </a:spcBef>
                        <a:spcAft>
                          <a:spcPts val="0"/>
                        </a:spcAft>
                      </a:pPr>
                      <a:r>
                        <a:rPr lang="en-US" sz="1400">
                          <a:effectLst/>
                          <a:latin typeface="Arial"/>
                          <a:cs typeface="Arial"/>
                        </a:rPr>
                        <a:t>Debris Buildup</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2461575641"/>
                  </a:ext>
                </a:extLst>
              </a:tr>
              <a:tr h="561507">
                <a:tc>
                  <a:txBody>
                    <a:bodyPr/>
                    <a:lstStyle/>
                    <a:p>
                      <a:pPr marL="0" marR="0" indent="0">
                        <a:spcBef>
                          <a:spcPts val="0"/>
                        </a:spcBef>
                        <a:spcAft>
                          <a:spcPts val="0"/>
                        </a:spcAft>
                      </a:pPr>
                      <a:r>
                        <a:rPr lang="en-US" sz="1400">
                          <a:effectLst/>
                          <a:latin typeface="Arial"/>
                          <a:cs typeface="Arial"/>
                        </a:rPr>
                        <a:t>Infiltration &amp; Inflow to Surface Water Features</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4019320810"/>
                  </a:ext>
                </a:extLst>
              </a:tr>
              <a:tr h="349383">
                <a:tc>
                  <a:txBody>
                    <a:bodyPr/>
                    <a:lstStyle/>
                    <a:p>
                      <a:pPr marL="0" marR="0" indent="0">
                        <a:spcBef>
                          <a:spcPts val="0"/>
                        </a:spcBef>
                        <a:spcAft>
                          <a:spcPts val="0"/>
                        </a:spcAft>
                      </a:pPr>
                      <a:r>
                        <a:rPr lang="en-US" sz="1400">
                          <a:effectLst/>
                          <a:latin typeface="Arial"/>
                          <a:cs typeface="Arial"/>
                        </a:rPr>
                        <a:t>Construction</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3257552487"/>
                  </a:ext>
                </a:extLst>
              </a:tr>
              <a:tr h="349383">
                <a:tc>
                  <a:txBody>
                    <a:bodyPr/>
                    <a:lstStyle/>
                    <a:p>
                      <a:pPr marL="0" marR="0" indent="0">
                        <a:spcBef>
                          <a:spcPts val="0"/>
                        </a:spcBef>
                        <a:spcAft>
                          <a:spcPts val="0"/>
                        </a:spcAft>
                      </a:pPr>
                      <a:r>
                        <a:rPr lang="en-US" sz="1400">
                          <a:effectLst/>
                          <a:latin typeface="Arial"/>
                          <a:cs typeface="Arial"/>
                        </a:rPr>
                        <a:t>Grease Buildup</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495225330"/>
                  </a:ext>
                </a:extLst>
              </a:tr>
              <a:tr h="661332">
                <a:tc>
                  <a:txBody>
                    <a:bodyPr/>
                    <a:lstStyle/>
                    <a:p>
                      <a:pPr marL="0" marR="0" indent="0">
                        <a:spcBef>
                          <a:spcPts val="0"/>
                        </a:spcBef>
                        <a:spcAft>
                          <a:spcPts val="0"/>
                        </a:spcAft>
                      </a:pPr>
                      <a:r>
                        <a:rPr lang="en-US" sz="1400">
                          <a:effectLst/>
                          <a:latin typeface="Arial"/>
                          <a:cs typeface="Arial"/>
                        </a:rPr>
                        <a:t>Excessive Rain Conditions &amp; Flooding Causing Sewage Overflow</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2707739512"/>
                  </a:ext>
                </a:extLst>
              </a:tr>
              <a:tr h="349383">
                <a:tc>
                  <a:txBody>
                    <a:bodyPr/>
                    <a:lstStyle/>
                    <a:p>
                      <a:pPr marL="0" marR="0" indent="0">
                        <a:spcBef>
                          <a:spcPts val="0"/>
                        </a:spcBef>
                        <a:spcAft>
                          <a:spcPts val="0"/>
                        </a:spcAft>
                      </a:pPr>
                      <a:r>
                        <a:rPr lang="en-US" sz="1400">
                          <a:effectLst/>
                          <a:latin typeface="Arial"/>
                          <a:cs typeface="Arial"/>
                        </a:rPr>
                        <a:t>Other</a:t>
                      </a:r>
                      <a:endParaRPr lang="en-US" sz="1400">
                        <a:effectLst/>
                        <a:latin typeface="Arial"/>
                        <a:ea typeface="Calibri" panose="020F0502020204030204" pitchFamily="34" charset="0"/>
                        <a:cs typeface="Arial"/>
                      </a:endParaRPr>
                    </a:p>
                  </a:txBody>
                  <a:tcPr marL="61158" marR="61158" marT="61158" marB="61158"/>
                </a:tc>
                <a:extLst>
                  <a:ext uri="{0D108BD9-81ED-4DB2-BD59-A6C34878D82A}">
                    <a16:rowId xmlns:a16="http://schemas.microsoft.com/office/drawing/2014/main" val="2647163483"/>
                  </a:ext>
                </a:extLst>
              </a:tr>
            </a:tbl>
          </a:graphicData>
        </a:graphic>
      </p:graphicFrame>
      <p:graphicFrame>
        <p:nvGraphicFramePr>
          <p:cNvPr id="9" name="Table 8">
            <a:extLst>
              <a:ext uri="{FF2B5EF4-FFF2-40B4-BE49-F238E27FC236}">
                <a16:creationId xmlns:a16="http://schemas.microsoft.com/office/drawing/2014/main" id="{94A7A2FA-FA90-4C18-BCCA-2CB88D565ABA}"/>
              </a:ext>
            </a:extLst>
          </p:cNvPr>
          <p:cNvGraphicFramePr>
            <a:graphicFrameLocks noGrp="1"/>
          </p:cNvGraphicFramePr>
          <p:nvPr>
            <p:extLst>
              <p:ext uri="{D42A27DB-BD31-4B8C-83A1-F6EECF244321}">
                <p14:modId xmlns:p14="http://schemas.microsoft.com/office/powerpoint/2010/main" val="3634184713"/>
              </p:ext>
            </p:extLst>
          </p:nvPr>
        </p:nvGraphicFramePr>
        <p:xfrm>
          <a:off x="4965290" y="1646903"/>
          <a:ext cx="6283452" cy="4842192"/>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047242">
                  <a:extLst>
                    <a:ext uri="{9D8B030D-6E8A-4147-A177-3AD203B41FA5}">
                      <a16:colId xmlns:a16="http://schemas.microsoft.com/office/drawing/2014/main" val="1609608656"/>
                    </a:ext>
                  </a:extLst>
                </a:gridCol>
                <a:gridCol w="1047242">
                  <a:extLst>
                    <a:ext uri="{9D8B030D-6E8A-4147-A177-3AD203B41FA5}">
                      <a16:colId xmlns:a16="http://schemas.microsoft.com/office/drawing/2014/main" val="2215007239"/>
                    </a:ext>
                  </a:extLst>
                </a:gridCol>
                <a:gridCol w="1047242">
                  <a:extLst>
                    <a:ext uri="{9D8B030D-6E8A-4147-A177-3AD203B41FA5}">
                      <a16:colId xmlns:a16="http://schemas.microsoft.com/office/drawing/2014/main" val="4234400159"/>
                    </a:ext>
                  </a:extLst>
                </a:gridCol>
                <a:gridCol w="1047242">
                  <a:extLst>
                    <a:ext uri="{9D8B030D-6E8A-4147-A177-3AD203B41FA5}">
                      <a16:colId xmlns:a16="http://schemas.microsoft.com/office/drawing/2014/main" val="908620339"/>
                    </a:ext>
                  </a:extLst>
                </a:gridCol>
                <a:gridCol w="1047242">
                  <a:extLst>
                    <a:ext uri="{9D8B030D-6E8A-4147-A177-3AD203B41FA5}">
                      <a16:colId xmlns:a16="http://schemas.microsoft.com/office/drawing/2014/main" val="2773778375"/>
                    </a:ext>
                  </a:extLst>
                </a:gridCol>
                <a:gridCol w="1047242">
                  <a:extLst>
                    <a:ext uri="{9D8B030D-6E8A-4147-A177-3AD203B41FA5}">
                      <a16:colId xmlns:a16="http://schemas.microsoft.com/office/drawing/2014/main" val="2954879285"/>
                    </a:ext>
                  </a:extLst>
                </a:gridCol>
              </a:tblGrid>
              <a:tr h="399356">
                <a:tc>
                  <a:txBody>
                    <a:bodyPr/>
                    <a:lstStyle/>
                    <a:p>
                      <a:pPr marL="0" marR="0" indent="0">
                        <a:spcBef>
                          <a:spcPts val="0"/>
                        </a:spcBef>
                        <a:spcAft>
                          <a:spcPts val="0"/>
                        </a:spcAft>
                      </a:pP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51934" marR="51934" marT="51934" marB="51934"/>
                </a:tc>
                <a:tc>
                  <a:txBody>
                    <a:bodyPr/>
                    <a:lstStyle/>
                    <a:p>
                      <a:pPr marL="0" marR="0" indent="0">
                        <a:spcBef>
                          <a:spcPts val="0"/>
                        </a:spcBef>
                        <a:spcAft>
                          <a:spcPts val="0"/>
                        </a:spcAft>
                      </a:pPr>
                      <a:r>
                        <a:rPr lang="en-US" sz="1600">
                          <a:effectLst/>
                          <a:latin typeface="Arial"/>
                          <a:cs typeface="Arial"/>
                        </a:rPr>
                        <a:t>Cat. 1</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Cat. 2</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Cat. 3</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Cat. 4</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Cat. 5</a:t>
                      </a:r>
                      <a:endParaRPr lang="en-US" sz="1600">
                        <a:effectLst/>
                        <a:latin typeface="Arial"/>
                        <a:ea typeface="Calibri" panose="020F0502020204030204" pitchFamily="34" charset="0"/>
                        <a:cs typeface="Arial"/>
                      </a:endParaRPr>
                    </a:p>
                  </a:txBody>
                  <a:tcPr marL="51934" marR="51934" marT="51934" marB="51934"/>
                </a:tc>
                <a:extLst>
                  <a:ext uri="{0D108BD9-81ED-4DB2-BD59-A6C34878D82A}">
                    <a16:rowId xmlns:a16="http://schemas.microsoft.com/office/drawing/2014/main" val="1079426035"/>
                  </a:ext>
                </a:extLst>
              </a:tr>
              <a:tr h="648954">
                <a:tc>
                  <a:txBody>
                    <a:bodyPr/>
                    <a:lstStyle/>
                    <a:p>
                      <a:pPr marL="0" marR="0" indent="0">
                        <a:spcBef>
                          <a:spcPts val="0"/>
                        </a:spcBef>
                        <a:spcAft>
                          <a:spcPts val="0"/>
                        </a:spcAft>
                      </a:pPr>
                      <a:r>
                        <a:rPr lang="en-US" sz="1400">
                          <a:effectLst/>
                          <a:latin typeface="Arial"/>
                          <a:cs typeface="Arial"/>
                        </a:rPr>
                        <a:t>Duration</a:t>
                      </a:r>
                      <a:endParaRPr lang="en-US" sz="14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24 Hours</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38 Hours</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72 Hours</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5 Days</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7 Days or more</a:t>
                      </a:r>
                      <a:endParaRPr lang="en-US" sz="1600">
                        <a:effectLst/>
                        <a:latin typeface="Arial"/>
                        <a:ea typeface="Calibri" panose="020F0502020204030204" pitchFamily="34" charset="0"/>
                        <a:cs typeface="Arial"/>
                      </a:endParaRPr>
                    </a:p>
                  </a:txBody>
                  <a:tcPr marL="51934" marR="51934" marT="51934" marB="51934"/>
                </a:tc>
                <a:extLst>
                  <a:ext uri="{0D108BD9-81ED-4DB2-BD59-A6C34878D82A}">
                    <a16:rowId xmlns:a16="http://schemas.microsoft.com/office/drawing/2014/main" val="4212567609"/>
                  </a:ext>
                </a:extLst>
              </a:tr>
              <a:tr h="898551">
                <a:tc>
                  <a:txBody>
                    <a:bodyPr/>
                    <a:lstStyle/>
                    <a:p>
                      <a:pPr marL="0" marR="0" indent="0">
                        <a:spcBef>
                          <a:spcPts val="0"/>
                        </a:spcBef>
                        <a:spcAft>
                          <a:spcPts val="0"/>
                        </a:spcAft>
                      </a:pPr>
                      <a:r>
                        <a:rPr lang="en-US" sz="1400">
                          <a:effectLst/>
                          <a:latin typeface="Arial"/>
                          <a:cs typeface="Arial"/>
                        </a:rPr>
                        <a:t>Volume (Gal)</a:t>
                      </a:r>
                      <a:endParaRPr lang="en-US" sz="14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&lt;100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up to 2,000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Up to 10,000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20,000 to 50,000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50,000+</a:t>
                      </a:r>
                      <a:endParaRPr lang="en-US" sz="1600">
                        <a:effectLst/>
                        <a:latin typeface="Arial"/>
                        <a:ea typeface="Calibri" panose="020F0502020204030204" pitchFamily="34" charset="0"/>
                        <a:cs typeface="Arial"/>
                      </a:endParaRPr>
                    </a:p>
                  </a:txBody>
                  <a:tcPr marL="51934" marR="51934" marT="51934" marB="51934"/>
                </a:tc>
                <a:extLst>
                  <a:ext uri="{0D108BD9-81ED-4DB2-BD59-A6C34878D82A}">
                    <a16:rowId xmlns:a16="http://schemas.microsoft.com/office/drawing/2014/main" val="3500239567"/>
                  </a:ext>
                </a:extLst>
              </a:tr>
              <a:tr h="1272945">
                <a:tc>
                  <a:txBody>
                    <a:bodyPr/>
                    <a:lstStyle/>
                    <a:p>
                      <a:pPr marL="0" marR="0" indent="0">
                        <a:spcBef>
                          <a:spcPts val="0"/>
                        </a:spcBef>
                        <a:spcAft>
                          <a:spcPts val="0"/>
                        </a:spcAft>
                      </a:pPr>
                      <a:r>
                        <a:rPr lang="en-US" sz="1400">
                          <a:effectLst/>
                          <a:latin typeface="Arial"/>
                          <a:cs typeface="Arial"/>
                        </a:rPr>
                        <a:t>Surface Water Features Proximity (Ft)</a:t>
                      </a:r>
                      <a:endParaRPr lang="en-US" sz="14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100+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99-75</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74-50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49-25</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&lt;25</a:t>
                      </a:r>
                      <a:endParaRPr lang="en-US" sz="1600">
                        <a:effectLst/>
                        <a:latin typeface="Arial"/>
                        <a:ea typeface="Calibri" panose="020F0502020204030204" pitchFamily="34" charset="0"/>
                        <a:cs typeface="Arial"/>
                      </a:endParaRPr>
                    </a:p>
                  </a:txBody>
                  <a:tcPr marL="51934" marR="51934" marT="51934" marB="51934"/>
                </a:tc>
                <a:extLst>
                  <a:ext uri="{0D108BD9-81ED-4DB2-BD59-A6C34878D82A}">
                    <a16:rowId xmlns:a16="http://schemas.microsoft.com/office/drawing/2014/main" val="377251565"/>
                  </a:ext>
                </a:extLst>
              </a:tr>
              <a:tr h="811193">
                <a:tc>
                  <a:txBody>
                    <a:bodyPr/>
                    <a:lstStyle/>
                    <a:p>
                      <a:pPr marL="0" marR="0" indent="0">
                        <a:spcBef>
                          <a:spcPts val="0"/>
                        </a:spcBef>
                        <a:spcAft>
                          <a:spcPts val="0"/>
                        </a:spcAft>
                      </a:pPr>
                      <a:r>
                        <a:rPr lang="en-US" sz="1400">
                          <a:effectLst/>
                          <a:latin typeface="Arial"/>
                          <a:cs typeface="Arial"/>
                        </a:rPr>
                        <a:t>EAZ Proximity (Ft)</a:t>
                      </a:r>
                      <a:endParaRPr lang="en-US" sz="14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100+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99-75</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74-50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49-25</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&lt;25</a:t>
                      </a:r>
                      <a:endParaRPr lang="en-US" sz="1600">
                        <a:effectLst/>
                        <a:latin typeface="Arial"/>
                        <a:ea typeface="Calibri" panose="020F0502020204030204" pitchFamily="34" charset="0"/>
                        <a:cs typeface="Arial"/>
                      </a:endParaRPr>
                    </a:p>
                  </a:txBody>
                  <a:tcPr marL="51934" marR="51934" marT="51934" marB="51934"/>
                </a:tc>
                <a:extLst>
                  <a:ext uri="{0D108BD9-81ED-4DB2-BD59-A6C34878D82A}">
                    <a16:rowId xmlns:a16="http://schemas.microsoft.com/office/drawing/2014/main" val="1316038562"/>
                  </a:ext>
                </a:extLst>
              </a:tr>
              <a:tr h="811193">
                <a:tc>
                  <a:txBody>
                    <a:bodyPr/>
                    <a:lstStyle/>
                    <a:p>
                      <a:pPr marL="0" marR="0" indent="0">
                        <a:spcBef>
                          <a:spcPts val="0"/>
                        </a:spcBef>
                        <a:spcAft>
                          <a:spcPts val="0"/>
                        </a:spcAft>
                      </a:pPr>
                      <a:r>
                        <a:rPr lang="en-US" sz="1400">
                          <a:effectLst/>
                          <a:latin typeface="Arial"/>
                          <a:cs typeface="Arial"/>
                        </a:rPr>
                        <a:t>Well Proximity (Ft)</a:t>
                      </a:r>
                      <a:endParaRPr lang="en-US" sz="14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100+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99-75</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74-50</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49-25</a:t>
                      </a:r>
                      <a:endParaRPr lang="en-US" sz="1600">
                        <a:effectLst/>
                        <a:latin typeface="Arial"/>
                        <a:ea typeface="Calibri" panose="020F0502020204030204" pitchFamily="34" charset="0"/>
                        <a:cs typeface="Arial"/>
                      </a:endParaRPr>
                    </a:p>
                  </a:txBody>
                  <a:tcPr marL="51934" marR="51934" marT="51934" marB="51934"/>
                </a:tc>
                <a:tc>
                  <a:txBody>
                    <a:bodyPr/>
                    <a:lstStyle/>
                    <a:p>
                      <a:pPr marL="0" marR="0" indent="0">
                        <a:spcBef>
                          <a:spcPts val="0"/>
                        </a:spcBef>
                        <a:spcAft>
                          <a:spcPts val="0"/>
                        </a:spcAft>
                      </a:pPr>
                      <a:r>
                        <a:rPr lang="en-US" sz="1600">
                          <a:effectLst/>
                          <a:latin typeface="Arial"/>
                          <a:cs typeface="Arial"/>
                        </a:rPr>
                        <a:t>&lt;25</a:t>
                      </a:r>
                      <a:endParaRPr lang="en-US" sz="1600">
                        <a:effectLst/>
                        <a:latin typeface="Arial"/>
                        <a:ea typeface="Calibri" panose="020F0502020204030204" pitchFamily="34" charset="0"/>
                        <a:cs typeface="Arial"/>
                      </a:endParaRPr>
                    </a:p>
                  </a:txBody>
                  <a:tcPr marL="51934" marR="51934" marT="51934" marB="51934"/>
                </a:tc>
                <a:extLst>
                  <a:ext uri="{0D108BD9-81ED-4DB2-BD59-A6C34878D82A}">
                    <a16:rowId xmlns:a16="http://schemas.microsoft.com/office/drawing/2014/main" val="590490230"/>
                  </a:ext>
                </a:extLst>
              </a:tr>
            </a:tbl>
          </a:graphicData>
        </a:graphic>
      </p:graphicFrame>
      <p:sp>
        <p:nvSpPr>
          <p:cNvPr id="6" name="TextBox 5">
            <a:extLst>
              <a:ext uri="{FF2B5EF4-FFF2-40B4-BE49-F238E27FC236}">
                <a16:creationId xmlns:a16="http://schemas.microsoft.com/office/drawing/2014/main" id="{61E7B1E4-D792-4478-9B26-C4A7EC1E3C0E}"/>
              </a:ext>
            </a:extLst>
          </p:cNvPr>
          <p:cNvSpPr txBox="1"/>
          <p:nvPr/>
        </p:nvSpPr>
        <p:spPr>
          <a:xfrm>
            <a:off x="6371295" y="1061883"/>
            <a:ext cx="4193458" cy="369332"/>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Spill Event Category Ranking System</a:t>
            </a:r>
          </a:p>
        </p:txBody>
      </p:sp>
      <p:sp>
        <p:nvSpPr>
          <p:cNvPr id="7" name="TextBox 6">
            <a:extLst>
              <a:ext uri="{FF2B5EF4-FFF2-40B4-BE49-F238E27FC236}">
                <a16:creationId xmlns:a16="http://schemas.microsoft.com/office/drawing/2014/main" id="{3E1D9B0C-B3A2-4540-B39F-87E432952EF5}"/>
              </a:ext>
            </a:extLst>
          </p:cNvPr>
          <p:cNvSpPr txBox="1"/>
          <p:nvPr/>
        </p:nvSpPr>
        <p:spPr>
          <a:xfrm>
            <a:off x="1233947" y="1061884"/>
            <a:ext cx="2743200" cy="369332"/>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Cause Code List</a:t>
            </a:r>
          </a:p>
        </p:txBody>
      </p:sp>
      <p:sp>
        <p:nvSpPr>
          <p:cNvPr id="3" name="Slide Number Placeholder 2">
            <a:extLst>
              <a:ext uri="{FF2B5EF4-FFF2-40B4-BE49-F238E27FC236}">
                <a16:creationId xmlns:a16="http://schemas.microsoft.com/office/drawing/2014/main" id="{EFC59ECB-5A95-4682-89F5-A017D7344878}"/>
              </a:ext>
            </a:extLst>
          </p:cNvPr>
          <p:cNvSpPr>
            <a:spLocks noGrp="1"/>
          </p:cNvSpPr>
          <p:nvPr>
            <p:ph type="sldNum" sz="quarter" idx="12"/>
          </p:nvPr>
        </p:nvSpPr>
        <p:spPr>
          <a:xfrm>
            <a:off x="10335765" y="6300169"/>
            <a:ext cx="1596292" cy="404614"/>
          </a:xfrm>
        </p:spPr>
        <p:txBody>
          <a:bodyPr/>
          <a:lstStyle/>
          <a:p>
            <a:fld id="{6104C553-0503-4548-827F-DDA0059452CE}" type="slidenum">
              <a:rPr lang="en-US" sz="2400" smtClean="0"/>
              <a:t>13</a:t>
            </a:fld>
            <a:endParaRPr lang="en-US" sz="2400"/>
          </a:p>
        </p:txBody>
      </p:sp>
    </p:spTree>
    <p:extLst>
      <p:ext uri="{BB962C8B-B14F-4D97-AF65-F5344CB8AC3E}">
        <p14:creationId xmlns:p14="http://schemas.microsoft.com/office/powerpoint/2010/main" val="48112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6E82-7B35-4F78-B555-2EC530DC3514}"/>
              </a:ext>
            </a:extLst>
          </p:cNvPr>
          <p:cNvSpPr>
            <a:spLocks noGrp="1"/>
          </p:cNvSpPr>
          <p:nvPr>
            <p:ph type="title"/>
          </p:nvPr>
        </p:nvSpPr>
        <p:spPr/>
        <p:txBody>
          <a:bodyPr/>
          <a:lstStyle/>
          <a:p>
            <a:pPr algn="ctr"/>
            <a:r>
              <a:rPr lang="en-US"/>
              <a:t>Survey 1,2,3 and Collector App</a:t>
            </a:r>
            <a:endParaRPr lang="en-US">
              <a:solidFill>
                <a:schemeClr val="tx1"/>
              </a:solidFill>
            </a:endParaRPr>
          </a:p>
        </p:txBody>
      </p:sp>
      <p:sp>
        <p:nvSpPr>
          <p:cNvPr id="3" name="Content Placeholder 2">
            <a:extLst>
              <a:ext uri="{FF2B5EF4-FFF2-40B4-BE49-F238E27FC236}">
                <a16:creationId xmlns:a16="http://schemas.microsoft.com/office/drawing/2014/main" id="{9A56942F-E1A0-4DB8-874F-4882B2905E1F}"/>
              </a:ext>
            </a:extLst>
          </p:cNvPr>
          <p:cNvSpPr>
            <a:spLocks noGrp="1"/>
          </p:cNvSpPr>
          <p:nvPr>
            <p:ph idx="1"/>
          </p:nvPr>
        </p:nvSpPr>
        <p:spPr>
          <a:xfrm>
            <a:off x="1600200" y="1382486"/>
            <a:ext cx="9601200" cy="3548743"/>
          </a:xfrm>
        </p:spPr>
        <p:txBody>
          <a:bodyPr vert="horz" lIns="91440" tIns="45720" rIns="91440" bIns="45720" rtlCol="0" anchor="t">
            <a:normAutofit/>
          </a:bodyPr>
          <a:lstStyle/>
          <a:p>
            <a:pPr marL="383540" indent="-383540"/>
            <a:r>
              <a:rPr lang="en-US"/>
              <a:t>Survey 1,2,3 and the Collector app are available for iOS and Android</a:t>
            </a:r>
          </a:p>
          <a:p>
            <a:pPr marL="384175" indent="-383540"/>
            <a:r>
              <a:rPr lang="en-US"/>
              <a:t>Survey 1,2,3 is a part of the ArcGIS Enterprise suite included in the local government solutions provided by ESRI</a:t>
            </a:r>
            <a:r>
              <a:rPr lang="en-US">
                <a:solidFill>
                  <a:srgbClr val="191B0E"/>
                </a:solidFill>
              </a:rPr>
              <a:t> and the Collector App is available with ArcGIS Online</a:t>
            </a:r>
            <a:endParaRPr lang="en-US">
              <a:solidFill>
                <a:schemeClr val="tx1"/>
              </a:solidFill>
            </a:endParaRPr>
          </a:p>
          <a:p>
            <a:pPr marL="384175" indent="-383540"/>
            <a:r>
              <a:rPr lang="en-US"/>
              <a:t>Both apps are able to take images and geographical location data and combine them all into one file</a:t>
            </a:r>
            <a:endParaRPr lang="en-US">
              <a:solidFill>
                <a:schemeClr val="tx1"/>
              </a:solidFill>
            </a:endParaRPr>
          </a:p>
          <a:p>
            <a:pPr marL="383540" indent="-383540"/>
            <a:endParaRPr lang="en-US">
              <a:solidFill>
                <a:srgbClr val="191B0E"/>
              </a:solidFill>
            </a:endParaRPr>
          </a:p>
        </p:txBody>
      </p:sp>
      <p:pic>
        <p:nvPicPr>
          <p:cNvPr id="5" name="Picture 4" descr="A screenshot of a cell phone&#10;&#10;Description generated with very high confidence">
            <a:extLst>
              <a:ext uri="{FF2B5EF4-FFF2-40B4-BE49-F238E27FC236}">
                <a16:creationId xmlns:a16="http://schemas.microsoft.com/office/drawing/2014/main" id="{862CD0F3-D197-426C-B35A-9BFE1C0E20D1}"/>
              </a:ext>
            </a:extLst>
          </p:cNvPr>
          <p:cNvPicPr>
            <a:picLocks noChangeAspect="1"/>
          </p:cNvPicPr>
          <p:nvPr/>
        </p:nvPicPr>
        <p:blipFill>
          <a:blip r:embed="rId3"/>
          <a:stretch>
            <a:fillRect/>
          </a:stretch>
        </p:blipFill>
        <p:spPr>
          <a:xfrm>
            <a:off x="941768" y="3473955"/>
            <a:ext cx="3112185" cy="2181714"/>
          </a:xfrm>
          <a:prstGeom prst="rect">
            <a:avLst/>
          </a:prstGeom>
        </p:spPr>
      </p:pic>
      <p:pic>
        <p:nvPicPr>
          <p:cNvPr id="7" name="Picture 6" descr="A picture containing screenshot&#10;&#10;Description generated with very high confidence">
            <a:extLst>
              <a:ext uri="{FF2B5EF4-FFF2-40B4-BE49-F238E27FC236}">
                <a16:creationId xmlns:a16="http://schemas.microsoft.com/office/drawing/2014/main" id="{506D6511-8D1A-40C8-B12C-72C464C2A2D9}"/>
              </a:ext>
            </a:extLst>
          </p:cNvPr>
          <p:cNvPicPr>
            <a:picLocks noChangeAspect="1"/>
          </p:cNvPicPr>
          <p:nvPr/>
        </p:nvPicPr>
        <p:blipFill>
          <a:blip r:embed="rId4"/>
          <a:stretch>
            <a:fillRect/>
          </a:stretch>
        </p:blipFill>
        <p:spPr>
          <a:xfrm>
            <a:off x="7959917" y="3475768"/>
            <a:ext cx="3955416" cy="2187534"/>
          </a:xfrm>
          <a:prstGeom prst="rect">
            <a:avLst/>
          </a:prstGeom>
        </p:spPr>
      </p:pic>
      <p:pic>
        <p:nvPicPr>
          <p:cNvPr id="9" name="Picture 8" descr="A screenshot of a computer&#10;&#10;Description generated with very high confidence">
            <a:extLst>
              <a:ext uri="{FF2B5EF4-FFF2-40B4-BE49-F238E27FC236}">
                <a16:creationId xmlns:a16="http://schemas.microsoft.com/office/drawing/2014/main" id="{B382A6B2-8464-45E8-9A0F-C3780156B5C4}"/>
              </a:ext>
            </a:extLst>
          </p:cNvPr>
          <p:cNvPicPr>
            <a:picLocks noChangeAspect="1"/>
          </p:cNvPicPr>
          <p:nvPr/>
        </p:nvPicPr>
        <p:blipFill>
          <a:blip r:embed="rId5"/>
          <a:stretch>
            <a:fillRect/>
          </a:stretch>
        </p:blipFill>
        <p:spPr>
          <a:xfrm>
            <a:off x="4625606" y="4931538"/>
            <a:ext cx="2743200" cy="1653187"/>
          </a:xfrm>
          <a:prstGeom prst="rect">
            <a:avLst/>
          </a:prstGeom>
        </p:spPr>
      </p:pic>
      <p:sp>
        <p:nvSpPr>
          <p:cNvPr id="4" name="Slide Number Placeholder 3">
            <a:extLst>
              <a:ext uri="{FF2B5EF4-FFF2-40B4-BE49-F238E27FC236}">
                <a16:creationId xmlns:a16="http://schemas.microsoft.com/office/drawing/2014/main" id="{1E11E6AD-51CD-4336-8C95-1BD721EB22B3}"/>
              </a:ext>
            </a:extLst>
          </p:cNvPr>
          <p:cNvSpPr>
            <a:spLocks noGrp="1"/>
          </p:cNvSpPr>
          <p:nvPr>
            <p:ph type="sldNum" sz="quarter" idx="12"/>
          </p:nvPr>
        </p:nvSpPr>
        <p:spPr>
          <a:xfrm>
            <a:off x="10268983" y="6309548"/>
            <a:ext cx="1596292" cy="404614"/>
          </a:xfrm>
        </p:spPr>
        <p:txBody>
          <a:bodyPr/>
          <a:lstStyle/>
          <a:p>
            <a:fld id="{6104C553-0503-4548-827F-DDA0059452CE}" type="slidenum">
              <a:rPr lang="en-US" sz="2400" smtClean="0"/>
              <a:t>14</a:t>
            </a:fld>
            <a:endParaRPr lang="en-US" sz="2400"/>
          </a:p>
        </p:txBody>
      </p:sp>
    </p:spTree>
    <p:extLst>
      <p:ext uri="{BB962C8B-B14F-4D97-AF65-F5344CB8AC3E}">
        <p14:creationId xmlns:p14="http://schemas.microsoft.com/office/powerpoint/2010/main" val="3156389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5970E-CB6A-4FF8-A12A-14FF900D1348}"/>
              </a:ext>
            </a:extLst>
          </p:cNvPr>
          <p:cNvSpPr>
            <a:spLocks noGrp="1"/>
          </p:cNvSpPr>
          <p:nvPr>
            <p:ph type="title"/>
          </p:nvPr>
        </p:nvSpPr>
        <p:spPr>
          <a:xfrm>
            <a:off x="640080" y="639704"/>
            <a:ext cx="3299579" cy="5577840"/>
          </a:xfrm>
        </p:spPr>
        <p:txBody>
          <a:bodyPr anchor="ctr">
            <a:normAutofit/>
          </a:bodyPr>
          <a:lstStyle/>
          <a:p>
            <a:pPr algn="ctr">
              <a:spcBef>
                <a:spcPts val="1000"/>
              </a:spcBef>
              <a:spcAft>
                <a:spcPts val="200"/>
              </a:spcAft>
            </a:pPr>
            <a:r>
              <a:rPr lang="en-US"/>
              <a:t>Implications</a:t>
            </a:r>
          </a:p>
        </p:txBody>
      </p:sp>
      <p:graphicFrame>
        <p:nvGraphicFramePr>
          <p:cNvPr id="5" name="Content Placeholder 2">
            <a:extLst>
              <a:ext uri="{FF2B5EF4-FFF2-40B4-BE49-F238E27FC236}">
                <a16:creationId xmlns:a16="http://schemas.microsoft.com/office/drawing/2014/main" id="{2526F883-1A79-44AE-A4D1-0C2DC14636EF}"/>
              </a:ext>
            </a:extLst>
          </p:cNvPr>
          <p:cNvGraphicFramePr>
            <a:graphicFrameLocks noGrp="1"/>
          </p:cNvGraphicFramePr>
          <p:nvPr>
            <p:ph idx="1"/>
            <p:extLst>
              <p:ext uri="{D42A27DB-BD31-4B8C-83A1-F6EECF244321}">
                <p14:modId xmlns:p14="http://schemas.microsoft.com/office/powerpoint/2010/main" val="1085615922"/>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3EC9F9C-513C-42F1-90E5-125E4DF31876}"/>
              </a:ext>
            </a:extLst>
          </p:cNvPr>
          <p:cNvSpPr>
            <a:spLocks noGrp="1"/>
          </p:cNvSpPr>
          <p:nvPr>
            <p:ph type="sldNum" sz="quarter" idx="12"/>
          </p:nvPr>
        </p:nvSpPr>
        <p:spPr>
          <a:xfrm>
            <a:off x="10340903" y="6335465"/>
            <a:ext cx="1596292" cy="404614"/>
          </a:xfrm>
        </p:spPr>
        <p:txBody>
          <a:bodyPr/>
          <a:lstStyle/>
          <a:p>
            <a:fld id="{6104C553-0503-4548-827F-DDA0059452CE}" type="slidenum">
              <a:rPr lang="en-US" sz="2400" smtClean="0"/>
              <a:t>15</a:t>
            </a:fld>
            <a:endParaRPr lang="en-US" sz="2400"/>
          </a:p>
        </p:txBody>
      </p:sp>
    </p:spTree>
    <p:extLst>
      <p:ext uri="{BB962C8B-B14F-4D97-AF65-F5344CB8AC3E}">
        <p14:creationId xmlns:p14="http://schemas.microsoft.com/office/powerpoint/2010/main" val="200274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9">
            <a:extLst>
              <a:ext uri="{FF2B5EF4-FFF2-40B4-BE49-F238E27FC236}">
                <a16:creationId xmlns:a16="http://schemas.microsoft.com/office/drawing/2014/main" id="{1E1665A6-74DB-4F44-A6EF-F01205E8718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3D5FEC-78AA-45AE-951A-D40C942479FF}"/>
              </a:ext>
            </a:extLst>
          </p:cNvPr>
          <p:cNvSpPr>
            <a:spLocks noGrp="1"/>
          </p:cNvSpPr>
          <p:nvPr>
            <p:ph type="title"/>
          </p:nvPr>
        </p:nvSpPr>
        <p:spPr>
          <a:xfrm>
            <a:off x="643467" y="685800"/>
            <a:ext cx="10905066" cy="1485900"/>
          </a:xfrm>
          <a:noFill/>
        </p:spPr>
        <p:txBody>
          <a:bodyPr>
            <a:normAutofit/>
          </a:bodyPr>
          <a:lstStyle/>
          <a:p>
            <a:pPr algn="ctr"/>
            <a:r>
              <a:rPr lang="en-US"/>
              <a:t>Conclusion</a:t>
            </a:r>
          </a:p>
        </p:txBody>
      </p:sp>
      <p:graphicFrame>
        <p:nvGraphicFramePr>
          <p:cNvPr id="7" name="Content Placeholder 2">
            <a:extLst>
              <a:ext uri="{FF2B5EF4-FFF2-40B4-BE49-F238E27FC236}">
                <a16:creationId xmlns:a16="http://schemas.microsoft.com/office/drawing/2014/main" id="{1920828E-2E73-4D47-9E20-D60749944BA7}"/>
              </a:ext>
            </a:extLst>
          </p:cNvPr>
          <p:cNvGraphicFramePr>
            <a:graphicFrameLocks noGrp="1"/>
          </p:cNvGraphicFramePr>
          <p:nvPr>
            <p:ph idx="1"/>
            <p:extLst>
              <p:ext uri="{D42A27DB-BD31-4B8C-83A1-F6EECF244321}">
                <p14:modId xmlns:p14="http://schemas.microsoft.com/office/powerpoint/2010/main" val="3062287877"/>
              </p:ext>
            </p:extLst>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816D4FB-FABA-49A2-9F24-70A5B7EC11F5}"/>
              </a:ext>
            </a:extLst>
          </p:cNvPr>
          <p:cNvSpPr>
            <a:spLocks noGrp="1"/>
          </p:cNvSpPr>
          <p:nvPr>
            <p:ph type="sldNum" sz="quarter" idx="12"/>
          </p:nvPr>
        </p:nvSpPr>
        <p:spPr>
          <a:xfrm>
            <a:off x="10325491" y="6350644"/>
            <a:ext cx="1596292" cy="404614"/>
          </a:xfrm>
        </p:spPr>
        <p:txBody>
          <a:bodyPr/>
          <a:lstStyle/>
          <a:p>
            <a:fld id="{6104C553-0503-4548-827F-DDA0059452CE}" type="slidenum">
              <a:rPr lang="en-US" sz="2400" smtClean="0"/>
              <a:t>16</a:t>
            </a:fld>
            <a:endParaRPr lang="en-US" sz="2400"/>
          </a:p>
        </p:txBody>
      </p:sp>
    </p:spTree>
    <p:extLst>
      <p:ext uri="{BB962C8B-B14F-4D97-AF65-F5344CB8AC3E}">
        <p14:creationId xmlns:p14="http://schemas.microsoft.com/office/powerpoint/2010/main" val="412688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1F9A0C1C-8ABC-401B-8FE9-AC9327C4C5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A9D08DBA-0326-4C4E-ACFB-576F3ABDD2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BA5783C3-2F96-40A7-A24F-30CB07AA392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7" name="Content Placeholder 3">
            <a:extLst>
              <a:ext uri="{FF2B5EF4-FFF2-40B4-BE49-F238E27FC236}">
                <a16:creationId xmlns:a16="http://schemas.microsoft.com/office/drawing/2014/main" id="{439D9980-57C1-4F70-B621-618E1D78E528}"/>
              </a:ext>
            </a:extLst>
          </p:cNvPr>
          <p:cNvPicPr>
            <a:picLocks noGrp="1" noChangeAspect="1"/>
          </p:cNvPicPr>
          <p:nvPr>
            <p:ph idx="1"/>
          </p:nvPr>
        </p:nvPicPr>
        <p:blipFill>
          <a:blip r:embed="rId3"/>
          <a:stretch>
            <a:fillRect/>
          </a:stretch>
        </p:blipFill>
        <p:spPr>
          <a:xfrm>
            <a:off x="1393420" y="1480625"/>
            <a:ext cx="5582049" cy="3888779"/>
          </a:xfrm>
          <a:prstGeom prst="rect">
            <a:avLst/>
          </a:prstGeom>
        </p:spPr>
      </p:pic>
      <p:sp>
        <p:nvSpPr>
          <p:cNvPr id="2" name="Title 1">
            <a:extLst>
              <a:ext uri="{FF2B5EF4-FFF2-40B4-BE49-F238E27FC236}">
                <a16:creationId xmlns:a16="http://schemas.microsoft.com/office/drawing/2014/main" id="{2477FF89-9719-47E1-99D3-22B67ED52E0A}"/>
              </a:ext>
            </a:extLst>
          </p:cNvPr>
          <p:cNvSpPr>
            <a:spLocks noGrp="1"/>
          </p:cNvSpPr>
          <p:nvPr>
            <p:ph type="title"/>
          </p:nvPr>
        </p:nvSpPr>
        <p:spPr>
          <a:xfrm>
            <a:off x="8419501" y="1685652"/>
            <a:ext cx="3183414" cy="1719162"/>
          </a:xfrm>
        </p:spPr>
        <p:txBody>
          <a:bodyPr vert="horz" lIns="91440" tIns="45720" rIns="91440" bIns="45720" rtlCol="0" anchor="b">
            <a:normAutofit/>
          </a:bodyPr>
          <a:lstStyle/>
          <a:p>
            <a:pPr algn="ctr"/>
            <a:r>
              <a:rPr lang="en-US" sz="5600" cap="all"/>
              <a:t>Final Product</a:t>
            </a:r>
          </a:p>
        </p:txBody>
      </p:sp>
      <p:sp>
        <p:nvSpPr>
          <p:cNvPr id="5" name="TextBox 4">
            <a:extLst>
              <a:ext uri="{FF2B5EF4-FFF2-40B4-BE49-F238E27FC236}">
                <a16:creationId xmlns:a16="http://schemas.microsoft.com/office/drawing/2014/main" id="{6961A29D-BAD1-4828-B0D9-182BF5ED2B70}"/>
              </a:ext>
            </a:extLst>
          </p:cNvPr>
          <p:cNvSpPr txBox="1"/>
          <p:nvPr/>
        </p:nvSpPr>
        <p:spPr>
          <a:xfrm>
            <a:off x="8652946" y="4524351"/>
            <a:ext cx="2949969" cy="1200329"/>
          </a:xfrm>
          <a:prstGeom prst="rect">
            <a:avLst/>
          </a:prstGeom>
          <a:noFill/>
        </p:spPr>
        <p:txBody>
          <a:bodyPr wrap="square" rtlCol="0" anchor="t">
            <a:spAutoFit/>
          </a:bodyPr>
          <a:lstStyle/>
          <a:p>
            <a:r>
              <a:rPr lang="en-US"/>
              <a:t>Link: </a:t>
            </a:r>
            <a:r>
              <a:rPr lang="en-US">
                <a:hlinkClick r:id="rId4"/>
              </a:rPr>
              <a:t>https://www.arcgis.com/apps/MapSeries/index.html?appid=53dc9a37b618420f9dafba52a56010d7</a:t>
            </a:r>
            <a:endParaRPr lang="en-US"/>
          </a:p>
        </p:txBody>
      </p:sp>
      <p:sp>
        <p:nvSpPr>
          <p:cNvPr id="3" name="TextBox 2">
            <a:extLst>
              <a:ext uri="{FF2B5EF4-FFF2-40B4-BE49-F238E27FC236}">
                <a16:creationId xmlns:a16="http://schemas.microsoft.com/office/drawing/2014/main" id="{1D219CD1-C963-4CA4-B902-8E911DC338E9}"/>
              </a:ext>
            </a:extLst>
          </p:cNvPr>
          <p:cNvSpPr txBox="1"/>
          <p:nvPr/>
        </p:nvSpPr>
        <p:spPr>
          <a:xfrm>
            <a:off x="4724399" y="3200399"/>
            <a:ext cx="2743200" cy="4572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Click to add text</a:t>
            </a:r>
          </a:p>
        </p:txBody>
      </p:sp>
      <p:sp>
        <p:nvSpPr>
          <p:cNvPr id="4" name="Slide Number Placeholder 3">
            <a:extLst>
              <a:ext uri="{FF2B5EF4-FFF2-40B4-BE49-F238E27FC236}">
                <a16:creationId xmlns:a16="http://schemas.microsoft.com/office/drawing/2014/main" id="{DE5A2CF8-E3BA-4A24-83EC-8D7F0B1A6D6C}"/>
              </a:ext>
            </a:extLst>
          </p:cNvPr>
          <p:cNvSpPr>
            <a:spLocks noGrp="1"/>
          </p:cNvSpPr>
          <p:nvPr>
            <p:ph type="sldNum" sz="quarter" idx="12"/>
          </p:nvPr>
        </p:nvSpPr>
        <p:spPr>
          <a:xfrm>
            <a:off x="10289531" y="6345507"/>
            <a:ext cx="1596292" cy="404614"/>
          </a:xfrm>
        </p:spPr>
        <p:txBody>
          <a:bodyPr/>
          <a:lstStyle/>
          <a:p>
            <a:fld id="{6104C553-0503-4548-827F-DDA0059452CE}" type="slidenum">
              <a:rPr lang="en-US" sz="2400" smtClean="0"/>
              <a:t>17</a:t>
            </a:fld>
            <a:endParaRPr lang="en-US" sz="2400"/>
          </a:p>
        </p:txBody>
      </p:sp>
    </p:spTree>
    <p:extLst>
      <p:ext uri="{BB962C8B-B14F-4D97-AF65-F5344CB8AC3E}">
        <p14:creationId xmlns:p14="http://schemas.microsoft.com/office/powerpoint/2010/main" val="402655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46433AC8-8A78-46AB-B013-07DC9D75258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37E10E69-B2A5-4F8D-A7C0-F958BB7B47C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42142"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2E4B17F2-7877-4CC5-B6F6-F4147FE7B2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7" name="Graphic 6">
            <a:extLst>
              <a:ext uri="{FF2B5EF4-FFF2-40B4-BE49-F238E27FC236}">
                <a16:creationId xmlns:a16="http://schemas.microsoft.com/office/drawing/2014/main" id="{1C3ABBB1-3B56-489A-84EC-664BB7F17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1403" y="2169078"/>
            <a:ext cx="2719859" cy="2719859"/>
          </a:xfrm>
          <a:prstGeom prst="rect">
            <a:avLst/>
          </a:prstGeom>
        </p:spPr>
      </p:pic>
      <p:sp>
        <p:nvSpPr>
          <p:cNvPr id="2" name="Title 1">
            <a:extLst>
              <a:ext uri="{FF2B5EF4-FFF2-40B4-BE49-F238E27FC236}">
                <a16:creationId xmlns:a16="http://schemas.microsoft.com/office/drawing/2014/main" id="{CA136F15-0253-47FD-A11B-7972F81E8B58}"/>
              </a:ext>
            </a:extLst>
          </p:cNvPr>
          <p:cNvSpPr>
            <a:spLocks noGrp="1"/>
          </p:cNvSpPr>
          <p:nvPr>
            <p:ph type="title"/>
          </p:nvPr>
        </p:nvSpPr>
        <p:spPr>
          <a:xfrm>
            <a:off x="5307291" y="634028"/>
            <a:ext cx="6221689" cy="3732835"/>
          </a:xfrm>
        </p:spPr>
        <p:txBody>
          <a:bodyPr vert="horz" lIns="91440" tIns="45720" rIns="91440" bIns="45720" rtlCol="0" anchor="b">
            <a:normAutofit/>
          </a:bodyPr>
          <a:lstStyle/>
          <a:p>
            <a:pPr algn="ctr"/>
            <a:r>
              <a:rPr lang="en-US" sz="7200" cap="all"/>
              <a:t>Thank you for listening!</a:t>
            </a:r>
          </a:p>
        </p:txBody>
      </p:sp>
      <p:sp>
        <p:nvSpPr>
          <p:cNvPr id="3" name="Content Placeholder 2">
            <a:extLst>
              <a:ext uri="{FF2B5EF4-FFF2-40B4-BE49-F238E27FC236}">
                <a16:creationId xmlns:a16="http://schemas.microsoft.com/office/drawing/2014/main" id="{E180A79A-D3AB-4074-9F98-90B4FFBA0CEE}"/>
              </a:ext>
            </a:extLst>
          </p:cNvPr>
          <p:cNvSpPr>
            <a:spLocks noGrp="1"/>
          </p:cNvSpPr>
          <p:nvPr>
            <p:ph idx="1"/>
          </p:nvPr>
        </p:nvSpPr>
        <p:spPr>
          <a:xfrm>
            <a:off x="5307292" y="4436462"/>
            <a:ext cx="6221688" cy="1794656"/>
          </a:xfrm>
        </p:spPr>
        <p:txBody>
          <a:bodyPr vert="horz" lIns="91440" tIns="45720" rIns="91440" bIns="45720" rtlCol="0">
            <a:normAutofit/>
          </a:bodyPr>
          <a:lstStyle/>
          <a:p>
            <a:pPr marL="0" indent="0" algn="ctr">
              <a:lnSpc>
                <a:spcPct val="112000"/>
              </a:lnSpc>
              <a:spcBef>
                <a:spcPts val="0"/>
              </a:spcBef>
              <a:spcAft>
                <a:spcPts val="600"/>
              </a:spcAft>
              <a:buNone/>
            </a:pPr>
            <a:r>
              <a:rPr lang="en-US" sz="2300"/>
              <a:t>Please feel free to ask questions.</a:t>
            </a:r>
          </a:p>
        </p:txBody>
      </p:sp>
      <p:sp>
        <p:nvSpPr>
          <p:cNvPr id="4" name="Slide Number Placeholder 3">
            <a:extLst>
              <a:ext uri="{FF2B5EF4-FFF2-40B4-BE49-F238E27FC236}">
                <a16:creationId xmlns:a16="http://schemas.microsoft.com/office/drawing/2014/main" id="{4C6B1B15-BB04-441D-B7B8-52283AD9037D}"/>
              </a:ext>
            </a:extLst>
          </p:cNvPr>
          <p:cNvSpPr>
            <a:spLocks noGrp="1"/>
          </p:cNvSpPr>
          <p:nvPr>
            <p:ph type="sldNum" sz="quarter" idx="12"/>
          </p:nvPr>
        </p:nvSpPr>
        <p:spPr>
          <a:xfrm>
            <a:off x="10320354" y="6340872"/>
            <a:ext cx="1596292" cy="404614"/>
          </a:xfrm>
        </p:spPr>
        <p:txBody>
          <a:bodyPr/>
          <a:lstStyle/>
          <a:p>
            <a:fld id="{6104C553-0503-4548-827F-DDA0059452CE}" type="slidenum">
              <a:rPr lang="en-US" sz="2400" smtClean="0"/>
              <a:t>18</a:t>
            </a:fld>
            <a:endParaRPr lang="en-US" sz="2400"/>
          </a:p>
        </p:txBody>
      </p:sp>
    </p:spTree>
    <p:extLst>
      <p:ext uri="{BB962C8B-B14F-4D97-AF65-F5344CB8AC3E}">
        <p14:creationId xmlns:p14="http://schemas.microsoft.com/office/powerpoint/2010/main" val="4265397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D868099-6145-4BC0-A5EA-74BEF1776B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E3C5A857-AA50-4313-B33C-47B2C3C2769A}"/>
              </a:ext>
            </a:extLst>
          </p:cNvPr>
          <p:cNvPicPr>
            <a:picLocks noGrp="1" noChangeAspect="1"/>
          </p:cNvPicPr>
          <p:nvPr>
            <p:ph idx="1"/>
          </p:nvPr>
        </p:nvPicPr>
        <p:blipFill rotWithShape="1">
          <a:blip r:embed="rId3"/>
          <a:srcRect l="454" r="3129" b="1"/>
          <a:stretch/>
        </p:blipFill>
        <p:spPr>
          <a:xfrm>
            <a:off x="634275" y="1487735"/>
            <a:ext cx="6900380" cy="3882529"/>
          </a:xfrm>
          <a:prstGeom prst="rect">
            <a:avLst/>
          </a:prstGeom>
        </p:spPr>
      </p:pic>
      <p:sp>
        <p:nvSpPr>
          <p:cNvPr id="46" name="Freeform 6">
            <a:extLst>
              <a:ext uri="{FF2B5EF4-FFF2-40B4-BE49-F238E27FC236}">
                <a16:creationId xmlns:a16="http://schemas.microsoft.com/office/drawing/2014/main" id="{CC1026F7-DECB-49B4-A565-518BBA4454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886135-D31D-4CE7-A9E6-7D94693EC581}"/>
              </a:ext>
            </a:extLst>
          </p:cNvPr>
          <p:cNvSpPr>
            <a:spLocks noGrp="1"/>
          </p:cNvSpPr>
          <p:nvPr>
            <p:ph type="title"/>
          </p:nvPr>
        </p:nvSpPr>
        <p:spPr>
          <a:xfrm>
            <a:off x="8471422" y="1200151"/>
            <a:ext cx="3053039" cy="525779"/>
          </a:xfrm>
        </p:spPr>
        <p:txBody>
          <a:bodyPr vert="horz" lIns="91440" tIns="45720" rIns="91440" bIns="45720" rtlCol="0" anchor="b">
            <a:normAutofit/>
          </a:bodyPr>
          <a:lstStyle/>
          <a:p>
            <a:r>
              <a:rPr lang="en-US" sz="2800" cap="all"/>
              <a:t>Consultants </a:t>
            </a:r>
          </a:p>
        </p:txBody>
      </p:sp>
      <p:sp>
        <p:nvSpPr>
          <p:cNvPr id="5" name="TextBox 4">
            <a:extLst>
              <a:ext uri="{FF2B5EF4-FFF2-40B4-BE49-F238E27FC236}">
                <a16:creationId xmlns:a16="http://schemas.microsoft.com/office/drawing/2014/main" id="{349D5007-6998-4574-A26A-26B675965D04}"/>
              </a:ext>
            </a:extLst>
          </p:cNvPr>
          <p:cNvSpPr txBox="1"/>
          <p:nvPr/>
        </p:nvSpPr>
        <p:spPr>
          <a:xfrm>
            <a:off x="8533581" y="1765442"/>
            <a:ext cx="3053039" cy="3931920"/>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b="1">
                <a:solidFill>
                  <a:schemeClr val="tx2"/>
                </a:solidFill>
              </a:rPr>
              <a:t>Haylea Elliff- Project Manager	</a:t>
            </a:r>
          </a:p>
          <a:p>
            <a:pPr marL="384048" indent="-384048" defTabSz="914400">
              <a:lnSpc>
                <a:spcPct val="94000"/>
              </a:lnSpc>
              <a:spcAft>
                <a:spcPts val="200"/>
              </a:spcAft>
              <a:buFont typeface="Franklin Gothic Book" panose="020B0503020102020204" pitchFamily="34" charset="0"/>
            </a:pPr>
            <a:endParaRPr lang="en-US" b="1">
              <a:solidFill>
                <a:schemeClr val="tx2"/>
              </a:solidFill>
            </a:endParaRPr>
          </a:p>
          <a:p>
            <a:pPr marL="384048" indent="-384048" defTabSz="914400">
              <a:lnSpc>
                <a:spcPct val="94000"/>
              </a:lnSpc>
              <a:spcAft>
                <a:spcPts val="200"/>
              </a:spcAft>
              <a:buFont typeface="Franklin Gothic Book" panose="020B0503020102020204" pitchFamily="34" charset="0"/>
            </a:pPr>
            <a:r>
              <a:rPr lang="en-US" b="1">
                <a:solidFill>
                  <a:schemeClr val="tx2"/>
                </a:solidFill>
              </a:rPr>
              <a:t>Alexandra Thompson- Water Resource Specialist</a:t>
            </a:r>
          </a:p>
          <a:p>
            <a:pPr marL="384048" indent="-384048" defTabSz="914400">
              <a:lnSpc>
                <a:spcPct val="94000"/>
              </a:lnSpc>
              <a:spcAft>
                <a:spcPts val="200"/>
              </a:spcAft>
              <a:buFont typeface="Franklin Gothic Book" panose="020B0503020102020204" pitchFamily="34" charset="0"/>
            </a:pPr>
            <a:endParaRPr lang="en-US" b="1">
              <a:solidFill>
                <a:schemeClr val="tx2"/>
              </a:solidFill>
            </a:endParaRPr>
          </a:p>
          <a:p>
            <a:pPr marL="384048" indent="-384048" defTabSz="914400">
              <a:lnSpc>
                <a:spcPct val="94000"/>
              </a:lnSpc>
              <a:spcAft>
                <a:spcPts val="200"/>
              </a:spcAft>
              <a:buFont typeface="Franklin Gothic Book" panose="020B0503020102020204" pitchFamily="34" charset="0"/>
            </a:pPr>
            <a:r>
              <a:rPr lang="en-US" b="1" err="1">
                <a:solidFill>
                  <a:schemeClr val="tx2"/>
                </a:solidFill>
              </a:rPr>
              <a:t>Jasi</a:t>
            </a:r>
            <a:r>
              <a:rPr lang="en-US" b="1">
                <a:solidFill>
                  <a:schemeClr val="tx2"/>
                </a:solidFill>
              </a:rPr>
              <a:t> Mitchell- GIS Analyst &amp; Editor</a:t>
            </a:r>
          </a:p>
          <a:p>
            <a:pPr marL="384048" indent="-384048" defTabSz="914400">
              <a:lnSpc>
                <a:spcPct val="94000"/>
              </a:lnSpc>
              <a:spcAft>
                <a:spcPts val="200"/>
              </a:spcAft>
              <a:buFont typeface="Franklin Gothic Book" panose="020B0503020102020204" pitchFamily="34" charset="0"/>
            </a:pPr>
            <a:endParaRPr lang="en-US" b="1">
              <a:solidFill>
                <a:schemeClr val="tx2"/>
              </a:solidFill>
            </a:endParaRPr>
          </a:p>
          <a:p>
            <a:pPr marL="384048" indent="-384048" defTabSz="914400">
              <a:lnSpc>
                <a:spcPct val="94000"/>
              </a:lnSpc>
              <a:spcAft>
                <a:spcPts val="200"/>
              </a:spcAft>
              <a:buFont typeface="Franklin Gothic Book" panose="020B0503020102020204" pitchFamily="34" charset="0"/>
            </a:pPr>
            <a:r>
              <a:rPr lang="en-US" b="1">
                <a:solidFill>
                  <a:schemeClr val="tx2"/>
                </a:solidFill>
              </a:rPr>
              <a:t>Joseph </a:t>
            </a:r>
            <a:r>
              <a:rPr lang="en-US" b="1" err="1">
                <a:solidFill>
                  <a:schemeClr val="tx2"/>
                </a:solidFill>
              </a:rPr>
              <a:t>Berenji</a:t>
            </a:r>
            <a:r>
              <a:rPr lang="en-US" b="1">
                <a:solidFill>
                  <a:schemeClr val="tx2"/>
                </a:solidFill>
              </a:rPr>
              <a:t>- GIS Specialist </a:t>
            </a:r>
          </a:p>
          <a:p>
            <a:pPr marL="384048" indent="-384048" defTabSz="914400">
              <a:lnSpc>
                <a:spcPct val="94000"/>
              </a:lnSpc>
              <a:spcAft>
                <a:spcPts val="200"/>
              </a:spcAft>
              <a:buFont typeface="Franklin Gothic Book" panose="020B0503020102020204" pitchFamily="34" charset="0"/>
            </a:pPr>
            <a:endParaRPr lang="en-US" b="1">
              <a:solidFill>
                <a:schemeClr val="tx2"/>
              </a:solidFill>
            </a:endParaRPr>
          </a:p>
          <a:p>
            <a:pPr marL="384048" indent="-384048" defTabSz="914400">
              <a:lnSpc>
                <a:spcPct val="94000"/>
              </a:lnSpc>
              <a:spcAft>
                <a:spcPts val="200"/>
              </a:spcAft>
              <a:buFont typeface="Franklin Gothic Book" panose="020B0503020102020204" pitchFamily="34" charset="0"/>
            </a:pPr>
            <a:r>
              <a:rPr lang="en-US" b="1">
                <a:solidFill>
                  <a:schemeClr val="tx2"/>
                </a:solidFill>
              </a:rPr>
              <a:t>Justin Williams- GIS Analyst &amp; Web Developer</a:t>
            </a:r>
          </a:p>
          <a:p>
            <a:pPr marL="384048" indent="-384048" defTabSz="914400">
              <a:lnSpc>
                <a:spcPct val="94000"/>
              </a:lnSpc>
              <a:spcAft>
                <a:spcPts val="200"/>
              </a:spcAft>
              <a:buFont typeface="Franklin Gothic Book" panose="020B0503020102020204" pitchFamily="34" charset="0"/>
            </a:pPr>
            <a:endParaRPr lang="en-US" sz="1600">
              <a:solidFill>
                <a:schemeClr val="tx2"/>
              </a:solidFill>
            </a:endParaRPr>
          </a:p>
          <a:p>
            <a:pPr marL="384048" indent="-384048" defTabSz="914400">
              <a:lnSpc>
                <a:spcPct val="94000"/>
              </a:lnSpc>
              <a:spcAft>
                <a:spcPts val="200"/>
              </a:spcAft>
              <a:buFont typeface="Franklin Gothic Book" panose="020B0503020102020204" pitchFamily="34" charset="0"/>
            </a:pPr>
            <a:endParaRPr lang="en-US" sz="1600">
              <a:solidFill>
                <a:schemeClr val="tx2"/>
              </a:solidFill>
            </a:endParaRPr>
          </a:p>
        </p:txBody>
      </p:sp>
      <p:sp>
        <p:nvSpPr>
          <p:cNvPr id="3" name="Slide Number Placeholder 2">
            <a:extLst>
              <a:ext uri="{FF2B5EF4-FFF2-40B4-BE49-F238E27FC236}">
                <a16:creationId xmlns:a16="http://schemas.microsoft.com/office/drawing/2014/main" id="{6F6E214F-FD4B-4FBA-B1E5-56CABEC86CC0}"/>
              </a:ext>
            </a:extLst>
          </p:cNvPr>
          <p:cNvSpPr>
            <a:spLocks noGrp="1"/>
          </p:cNvSpPr>
          <p:nvPr>
            <p:ph type="sldNum" sz="quarter" idx="12"/>
          </p:nvPr>
        </p:nvSpPr>
        <p:spPr>
          <a:xfrm>
            <a:off x="10335766" y="6270835"/>
            <a:ext cx="1596292" cy="404614"/>
          </a:xfrm>
        </p:spPr>
        <p:txBody>
          <a:bodyPr/>
          <a:lstStyle/>
          <a:p>
            <a:fld id="{6104C553-0503-4548-827F-DDA0059452CE}" type="slidenum">
              <a:rPr lang="en-US" sz="2400" smtClean="0"/>
              <a:t>2</a:t>
            </a:fld>
            <a:endParaRPr lang="en-US" sz="2400"/>
          </a:p>
        </p:txBody>
      </p:sp>
    </p:spTree>
    <p:extLst>
      <p:ext uri="{BB962C8B-B14F-4D97-AF65-F5344CB8AC3E}">
        <p14:creationId xmlns:p14="http://schemas.microsoft.com/office/powerpoint/2010/main" val="4013309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title="Background Shape">
            <a:extLst>
              <a:ext uri="{FF2B5EF4-FFF2-40B4-BE49-F238E27FC236}">
                <a16:creationId xmlns:a16="http://schemas.microsoft.com/office/drawing/2014/main" id="{3362DFFC-4DCC-48EE-B781-94D04B95F1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title="Divider Bar">
            <a:extLst>
              <a:ext uri="{FF2B5EF4-FFF2-40B4-BE49-F238E27FC236}">
                <a16:creationId xmlns:a16="http://schemas.microsoft.com/office/drawing/2014/main" id="{18B8B265-E68C-4B64-9238-781F0102C5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2">
            <a:extLst>
              <a:ext uri="{FF2B5EF4-FFF2-40B4-BE49-F238E27FC236}">
                <a16:creationId xmlns:a16="http://schemas.microsoft.com/office/drawing/2014/main" id="{6AFA1EB2-46E3-420B-B58F-FFA989B58ED5}"/>
              </a:ext>
            </a:extLst>
          </p:cNvPr>
          <p:cNvSpPr txBox="1">
            <a:spLocks/>
          </p:cNvSpPr>
          <p:nvPr/>
        </p:nvSpPr>
        <p:spPr>
          <a:xfrm>
            <a:off x="4635795" y="986120"/>
            <a:ext cx="3366793" cy="488576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v"/>
            </a:pPr>
            <a:endParaRPr lang="en-US">
              <a:solidFill>
                <a:schemeClr val="bg1"/>
              </a:solidFill>
            </a:endParaRPr>
          </a:p>
        </p:txBody>
      </p:sp>
      <p:sp>
        <p:nvSpPr>
          <p:cNvPr id="2" name="Title 1">
            <a:extLst>
              <a:ext uri="{FF2B5EF4-FFF2-40B4-BE49-F238E27FC236}">
                <a16:creationId xmlns:a16="http://schemas.microsoft.com/office/drawing/2014/main" id="{1FBB3415-0E56-4BC6-B463-B1A4E0FFD7FC}"/>
              </a:ext>
            </a:extLst>
          </p:cNvPr>
          <p:cNvSpPr>
            <a:spLocks noGrp="1"/>
          </p:cNvSpPr>
          <p:nvPr>
            <p:ph type="title"/>
          </p:nvPr>
        </p:nvSpPr>
        <p:spPr>
          <a:xfrm>
            <a:off x="640081" y="631373"/>
            <a:ext cx="4018839" cy="5582784"/>
          </a:xfrm>
        </p:spPr>
        <p:txBody>
          <a:bodyPr anchor="t">
            <a:normAutofit/>
          </a:bodyPr>
          <a:lstStyle/>
          <a:p>
            <a:pPr algn="r"/>
            <a:r>
              <a:rPr lang="en-US" sz="5400">
                <a:solidFill>
                  <a:schemeClr val="bg2"/>
                </a:solidFill>
              </a:rPr>
              <a:t>Overview</a:t>
            </a:r>
            <a:br>
              <a:rPr lang="en-US" sz="5400">
                <a:solidFill>
                  <a:schemeClr val="bg2"/>
                </a:solidFill>
              </a:rPr>
            </a:br>
            <a:endParaRPr lang="en-US" sz="5400">
              <a:solidFill>
                <a:schemeClr val="bg2"/>
              </a:solidFill>
            </a:endParaRPr>
          </a:p>
        </p:txBody>
      </p:sp>
      <p:sp>
        <p:nvSpPr>
          <p:cNvPr id="3" name="Content Placeholder 2">
            <a:extLst>
              <a:ext uri="{FF2B5EF4-FFF2-40B4-BE49-F238E27FC236}">
                <a16:creationId xmlns:a16="http://schemas.microsoft.com/office/drawing/2014/main" id="{E09854FC-9F9F-4D15-8A03-F2EFEBE04A9E}"/>
              </a:ext>
            </a:extLst>
          </p:cNvPr>
          <p:cNvSpPr>
            <a:spLocks noGrp="1"/>
          </p:cNvSpPr>
          <p:nvPr>
            <p:ph idx="1"/>
          </p:nvPr>
        </p:nvSpPr>
        <p:spPr>
          <a:xfrm>
            <a:off x="6176719" y="203200"/>
            <a:ext cx="5375199" cy="6400799"/>
          </a:xfrm>
        </p:spPr>
        <p:txBody>
          <a:bodyPr anchor="ctr">
            <a:normAutofit/>
          </a:bodyPr>
          <a:lstStyle/>
          <a:p>
            <a:pPr marL="383540" indent="-383540"/>
            <a:r>
              <a:rPr lang="en-US" b="1"/>
              <a:t>INTRODUCTION &amp; PROBLEM STATEMENT</a:t>
            </a:r>
          </a:p>
          <a:p>
            <a:pPr marL="530225" lvl="1" indent="0">
              <a:buNone/>
            </a:pPr>
            <a:r>
              <a:rPr lang="en-US" i="0"/>
              <a:t>	Purpose</a:t>
            </a:r>
          </a:p>
          <a:p>
            <a:pPr marL="383540" indent="-383540"/>
            <a:r>
              <a:rPr lang="en-US" b="1"/>
              <a:t>DATA</a:t>
            </a:r>
            <a:endParaRPr lang="en-US" sz="1800"/>
          </a:p>
          <a:p>
            <a:pPr marL="383540" indent="-383540"/>
            <a:r>
              <a:rPr lang="en-US" b="1"/>
              <a:t>METHODOLOGY</a:t>
            </a:r>
            <a:endParaRPr lang="en-US" sz="1800"/>
          </a:p>
          <a:p>
            <a:pPr marL="0" indent="0">
              <a:buNone/>
            </a:pPr>
            <a:r>
              <a:rPr lang="en-US"/>
              <a:t>	Data Preparation</a:t>
            </a:r>
            <a:endParaRPr lang="en-US" sz="1800"/>
          </a:p>
          <a:p>
            <a:pPr marL="0" indent="0">
              <a:buNone/>
            </a:pPr>
            <a:r>
              <a:rPr lang="en-US"/>
              <a:t>	DRASTIC Method</a:t>
            </a:r>
            <a:endParaRPr lang="en-US" sz="1800"/>
          </a:p>
          <a:p>
            <a:pPr marL="383540" indent="-383540"/>
            <a:r>
              <a:rPr lang="en-US" b="1"/>
              <a:t>RESULTS &amp; DISCUSSION</a:t>
            </a:r>
            <a:endParaRPr lang="en-US" sz="1800"/>
          </a:p>
          <a:p>
            <a:pPr marL="0" indent="0">
              <a:buNone/>
            </a:pPr>
            <a:r>
              <a:rPr lang="en-US"/>
              <a:t>	DRASTIC Results</a:t>
            </a:r>
          </a:p>
          <a:p>
            <a:pPr marL="0" indent="0">
              <a:buNone/>
            </a:pPr>
            <a:r>
              <a:rPr lang="en-US"/>
              <a:t>	Data Quality Issues</a:t>
            </a:r>
            <a:endParaRPr lang="en-US" sz="1800"/>
          </a:p>
          <a:p>
            <a:pPr marL="0" indent="0">
              <a:buNone/>
            </a:pPr>
            <a:r>
              <a:rPr lang="en-US" sz="1800"/>
              <a:t>	</a:t>
            </a:r>
            <a:r>
              <a:rPr lang="en-US"/>
              <a:t>Recommendations</a:t>
            </a:r>
          </a:p>
          <a:p>
            <a:pPr marL="0" indent="0">
              <a:buNone/>
            </a:pPr>
            <a:r>
              <a:rPr lang="en-US" sz="1800"/>
              <a:t>	</a:t>
            </a:r>
            <a:r>
              <a:rPr lang="en-US"/>
              <a:t>Implications</a:t>
            </a:r>
          </a:p>
          <a:p>
            <a:pPr marL="383540" indent="-383540"/>
            <a:r>
              <a:rPr lang="en-US" b="1"/>
              <a:t>CONCLUSION</a:t>
            </a:r>
          </a:p>
          <a:p>
            <a:pPr marL="383540" indent="-383540"/>
            <a:r>
              <a:rPr lang="en-US" b="1"/>
              <a:t>INTERACTIVE MAP DEMO</a:t>
            </a:r>
          </a:p>
        </p:txBody>
      </p:sp>
      <p:sp>
        <p:nvSpPr>
          <p:cNvPr id="4" name="Slide Number Placeholder 3">
            <a:extLst>
              <a:ext uri="{FF2B5EF4-FFF2-40B4-BE49-F238E27FC236}">
                <a16:creationId xmlns:a16="http://schemas.microsoft.com/office/drawing/2014/main" id="{36326D8C-CF56-4818-A97B-A0D10254A6A1}"/>
              </a:ext>
            </a:extLst>
          </p:cNvPr>
          <p:cNvSpPr>
            <a:spLocks noGrp="1"/>
          </p:cNvSpPr>
          <p:nvPr>
            <p:ph type="sldNum" sz="quarter" idx="12"/>
          </p:nvPr>
        </p:nvSpPr>
        <p:spPr>
          <a:xfrm>
            <a:off x="10346039" y="6345507"/>
            <a:ext cx="1596292" cy="404614"/>
          </a:xfrm>
        </p:spPr>
        <p:txBody>
          <a:bodyPr/>
          <a:lstStyle/>
          <a:p>
            <a:fld id="{6104C553-0503-4548-827F-DDA0059452CE}" type="slidenum">
              <a:rPr lang="en-US" sz="2400" smtClean="0"/>
              <a:t>3</a:t>
            </a:fld>
            <a:endParaRPr lang="en-US" sz="2400"/>
          </a:p>
        </p:txBody>
      </p:sp>
    </p:spTree>
    <p:extLst>
      <p:ext uri="{BB962C8B-B14F-4D97-AF65-F5344CB8AC3E}">
        <p14:creationId xmlns:p14="http://schemas.microsoft.com/office/powerpoint/2010/main" val="115751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1665A6-74DB-4F44-A6EF-F01205E8718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7C77F-4A10-4B26-8B0F-8ED82A5001BD}"/>
              </a:ext>
            </a:extLst>
          </p:cNvPr>
          <p:cNvSpPr>
            <a:spLocks noGrp="1"/>
          </p:cNvSpPr>
          <p:nvPr>
            <p:ph type="title"/>
          </p:nvPr>
        </p:nvSpPr>
        <p:spPr>
          <a:xfrm>
            <a:off x="643467" y="685800"/>
            <a:ext cx="10905066" cy="1485900"/>
          </a:xfrm>
          <a:noFill/>
        </p:spPr>
        <p:txBody>
          <a:bodyPr>
            <a:normAutofit/>
          </a:bodyPr>
          <a:lstStyle/>
          <a:p>
            <a:pPr algn="ctr"/>
            <a:r>
              <a:rPr lang="en-US"/>
              <a:t>Introduction</a:t>
            </a:r>
          </a:p>
        </p:txBody>
      </p:sp>
      <p:graphicFrame>
        <p:nvGraphicFramePr>
          <p:cNvPr id="5" name="Content Placeholder 2">
            <a:extLst>
              <a:ext uri="{FF2B5EF4-FFF2-40B4-BE49-F238E27FC236}">
                <a16:creationId xmlns:a16="http://schemas.microsoft.com/office/drawing/2014/main" id="{0F0CE9A9-6AD2-45C4-890D-FDCA3BB4FC01}"/>
              </a:ext>
            </a:extLst>
          </p:cNvPr>
          <p:cNvGraphicFramePr>
            <a:graphicFrameLocks noGrp="1"/>
          </p:cNvGraphicFramePr>
          <p:nvPr>
            <p:ph idx="1"/>
            <p:extLst>
              <p:ext uri="{D42A27DB-BD31-4B8C-83A1-F6EECF244321}">
                <p14:modId xmlns:p14="http://schemas.microsoft.com/office/powerpoint/2010/main" val="2216837872"/>
              </p:ext>
            </p:extLst>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23477BE-9A33-4C29-9CDF-603301249E6D}"/>
              </a:ext>
            </a:extLst>
          </p:cNvPr>
          <p:cNvSpPr>
            <a:spLocks noGrp="1"/>
          </p:cNvSpPr>
          <p:nvPr>
            <p:ph type="sldNum" sz="quarter" idx="12"/>
          </p:nvPr>
        </p:nvSpPr>
        <p:spPr>
          <a:xfrm>
            <a:off x="10161105" y="6308229"/>
            <a:ext cx="1596292" cy="404614"/>
          </a:xfrm>
        </p:spPr>
        <p:txBody>
          <a:bodyPr/>
          <a:lstStyle/>
          <a:p>
            <a:fld id="{6104C553-0503-4548-827F-DDA0059452CE}" type="slidenum">
              <a:rPr lang="en-US" sz="2400" smtClean="0"/>
              <a:t>4</a:t>
            </a:fld>
            <a:endParaRPr lang="en-US" sz="2400"/>
          </a:p>
        </p:txBody>
      </p:sp>
    </p:spTree>
    <p:extLst>
      <p:ext uri="{BB962C8B-B14F-4D97-AF65-F5344CB8AC3E}">
        <p14:creationId xmlns:p14="http://schemas.microsoft.com/office/powerpoint/2010/main" val="78286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title="Background Shape">
            <a:extLst>
              <a:ext uri="{FF2B5EF4-FFF2-40B4-BE49-F238E27FC236}">
                <a16:creationId xmlns:a16="http://schemas.microsoft.com/office/drawing/2014/main" id="{A1F7F14B-ED51-4057-8897-4FC72CA2B9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title="Divider Bar">
            <a:extLst>
              <a:ext uri="{FF2B5EF4-FFF2-40B4-BE49-F238E27FC236}">
                <a16:creationId xmlns:a16="http://schemas.microsoft.com/office/drawing/2014/main" id="{09CB4F78-37FA-4A6C-B624-E7F7D69168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close up of a logo&#10;&#10;Description generated with high confidence">
            <a:extLst>
              <a:ext uri="{FF2B5EF4-FFF2-40B4-BE49-F238E27FC236}">
                <a16:creationId xmlns:a16="http://schemas.microsoft.com/office/drawing/2014/main" id="{F592338B-B61E-4297-B36D-4EDF11ABD602}"/>
              </a:ext>
            </a:extLst>
          </p:cNvPr>
          <p:cNvPicPr>
            <a:picLocks noGrp="1" noChangeAspect="1"/>
          </p:cNvPicPr>
          <p:nvPr>
            <p:ph idx="1"/>
          </p:nvPr>
        </p:nvPicPr>
        <p:blipFill>
          <a:blip r:embed="rId3"/>
          <a:stretch>
            <a:fillRect/>
          </a:stretch>
        </p:blipFill>
        <p:spPr>
          <a:xfrm>
            <a:off x="5684294" y="777922"/>
            <a:ext cx="6400331" cy="5104260"/>
          </a:xfrm>
          <a:prstGeom prst="rect">
            <a:avLst/>
          </a:prstGeom>
        </p:spPr>
      </p:pic>
      <p:sp>
        <p:nvSpPr>
          <p:cNvPr id="2" name="Title 1">
            <a:extLst>
              <a:ext uri="{FF2B5EF4-FFF2-40B4-BE49-F238E27FC236}">
                <a16:creationId xmlns:a16="http://schemas.microsoft.com/office/drawing/2014/main" id="{1C9AE0B6-F7CF-43D9-B908-60F7AB8BFBDF}"/>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a:solidFill>
                  <a:schemeClr val="bg1"/>
                </a:solidFill>
              </a:rPr>
              <a:t>Purpose</a:t>
            </a:r>
          </a:p>
        </p:txBody>
      </p:sp>
      <p:sp>
        <p:nvSpPr>
          <p:cNvPr id="3" name="TextBox 2">
            <a:extLst>
              <a:ext uri="{FF2B5EF4-FFF2-40B4-BE49-F238E27FC236}">
                <a16:creationId xmlns:a16="http://schemas.microsoft.com/office/drawing/2014/main" id="{90B9D2B8-7154-4043-8B5D-D66C74987BAB}"/>
              </a:ext>
            </a:extLst>
          </p:cNvPr>
          <p:cNvSpPr txBox="1"/>
          <p:nvPr/>
        </p:nvSpPr>
        <p:spPr>
          <a:xfrm>
            <a:off x="259307" y="2115403"/>
            <a:ext cx="4391070" cy="4122111"/>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sz="2800" b="1" i="1">
                <a:solidFill>
                  <a:schemeClr val="bg1"/>
                </a:solidFill>
              </a:rPr>
              <a:t>	“The Edwards Aquifer provides drinking water for approximately 2 million people and significantly contributes to the Texas economy by means of irrigation for agriculture.” (GEAA 2014)</a:t>
            </a:r>
          </a:p>
          <a:p>
            <a:pPr marL="384048" indent="-384048" defTabSz="914400">
              <a:lnSpc>
                <a:spcPct val="94000"/>
              </a:lnSpc>
              <a:spcAft>
                <a:spcPts val="200"/>
              </a:spcAft>
              <a:buFont typeface="Franklin Gothic Book" panose="020B0503020102020204" pitchFamily="34" charset="0"/>
            </a:pPr>
            <a:endParaRPr lang="en-US" sz="1500" b="1">
              <a:solidFill>
                <a:srgbClr val="191B0E"/>
              </a:solidFill>
            </a:endParaRPr>
          </a:p>
          <a:p>
            <a:pPr marL="384048" indent="-384048" defTabSz="914400">
              <a:lnSpc>
                <a:spcPct val="94000"/>
              </a:lnSpc>
              <a:spcAft>
                <a:spcPts val="200"/>
              </a:spcAft>
              <a:buFont typeface="Franklin Gothic Book" panose="020B0503020102020204" pitchFamily="34" charset="0"/>
            </a:pPr>
            <a:endParaRPr lang="en-US" sz="1500">
              <a:solidFill>
                <a:srgbClr val="191B0E"/>
              </a:solidFill>
            </a:endParaRPr>
          </a:p>
          <a:p>
            <a:pPr marL="384048" indent="-384048" defTabSz="914400">
              <a:lnSpc>
                <a:spcPct val="94000"/>
              </a:lnSpc>
              <a:spcAft>
                <a:spcPts val="200"/>
              </a:spcAft>
              <a:buFont typeface="Franklin Gothic Book" panose="020B0503020102020204" pitchFamily="34" charset="0"/>
            </a:pPr>
            <a:endParaRPr lang="en-US" sz="1500">
              <a:solidFill>
                <a:srgbClr val="191B0E"/>
              </a:solidFill>
            </a:endParaRPr>
          </a:p>
          <a:p>
            <a:pPr marL="384048" indent="-384048" defTabSz="914400">
              <a:lnSpc>
                <a:spcPct val="94000"/>
              </a:lnSpc>
              <a:spcAft>
                <a:spcPts val="200"/>
              </a:spcAft>
              <a:buFont typeface="Franklin Gothic Book" panose="020B0503020102020204" pitchFamily="34" charset="0"/>
            </a:pPr>
            <a:endParaRPr lang="en-US" sz="1500">
              <a:solidFill>
                <a:srgbClr val="191B0E"/>
              </a:solidFill>
            </a:endParaRPr>
          </a:p>
          <a:p>
            <a:pPr marL="384048" indent="-384048" defTabSz="914400">
              <a:lnSpc>
                <a:spcPct val="94000"/>
              </a:lnSpc>
              <a:spcAft>
                <a:spcPts val="200"/>
              </a:spcAft>
              <a:buFont typeface="Franklin Gothic Book" panose="020B0503020102020204" pitchFamily="34" charset="0"/>
            </a:pPr>
            <a:endParaRPr lang="en-US" sz="1500">
              <a:solidFill>
                <a:srgbClr val="191B0E"/>
              </a:solidFill>
            </a:endParaRPr>
          </a:p>
        </p:txBody>
      </p:sp>
      <p:sp>
        <p:nvSpPr>
          <p:cNvPr id="5" name="Slide Number Placeholder 4">
            <a:extLst>
              <a:ext uri="{FF2B5EF4-FFF2-40B4-BE49-F238E27FC236}">
                <a16:creationId xmlns:a16="http://schemas.microsoft.com/office/drawing/2014/main" id="{042C2F45-01D6-425D-BB52-245AAE6774FC}"/>
              </a:ext>
            </a:extLst>
          </p:cNvPr>
          <p:cNvSpPr>
            <a:spLocks noGrp="1"/>
          </p:cNvSpPr>
          <p:nvPr>
            <p:ph type="sldNum" sz="quarter" idx="12"/>
          </p:nvPr>
        </p:nvSpPr>
        <p:spPr>
          <a:xfrm>
            <a:off x="10227886" y="6340371"/>
            <a:ext cx="1596292" cy="404614"/>
          </a:xfrm>
        </p:spPr>
        <p:txBody>
          <a:bodyPr/>
          <a:lstStyle/>
          <a:p>
            <a:fld id="{6104C553-0503-4548-827F-DDA0059452CE}" type="slidenum">
              <a:rPr lang="en-US" sz="2400" smtClean="0"/>
              <a:t>5</a:t>
            </a:fld>
            <a:endParaRPr lang="en-US" sz="2400"/>
          </a:p>
        </p:txBody>
      </p:sp>
    </p:spTree>
    <p:extLst>
      <p:ext uri="{BB962C8B-B14F-4D97-AF65-F5344CB8AC3E}">
        <p14:creationId xmlns:p14="http://schemas.microsoft.com/office/powerpoint/2010/main" val="1623155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title="Side bar">
            <a:extLst>
              <a:ext uri="{FF2B5EF4-FFF2-40B4-BE49-F238E27FC236}">
                <a16:creationId xmlns:a16="http://schemas.microsoft.com/office/drawing/2014/main" id="{AA6EC888-B85F-410F-B430-06583E94BE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9485DA84-CB73-4E5E-9864-2460CE2805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D49185E-361A-421B-8F2D-11C7FFC686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18D83B-903C-4782-B1BB-A45164A71F6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B85BAA-C37F-44B4-B427-B4F10EBB418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DC4EE06-D7B4-4FAC-A561-38A1C38023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785589A-A5AC-409A-B2A2-24D871B4CE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close up of a card&#10;&#10;Description generated with high confidence">
            <a:extLst>
              <a:ext uri="{FF2B5EF4-FFF2-40B4-BE49-F238E27FC236}">
                <a16:creationId xmlns:a16="http://schemas.microsoft.com/office/drawing/2014/main" id="{CBCB9BF7-5FE8-43E8-8668-7234473FFF7C}"/>
              </a:ext>
            </a:extLst>
          </p:cNvPr>
          <p:cNvPicPr>
            <a:picLocks noGrp="1" noChangeAspect="1"/>
          </p:cNvPicPr>
          <p:nvPr>
            <p:ph idx="1"/>
          </p:nvPr>
        </p:nvPicPr>
        <p:blipFill>
          <a:blip r:embed="rId3"/>
          <a:stretch>
            <a:fillRect/>
          </a:stretch>
        </p:blipFill>
        <p:spPr>
          <a:xfrm>
            <a:off x="1024672" y="156697"/>
            <a:ext cx="10259654" cy="6389092"/>
          </a:xfrm>
          <a:prstGeom prst="rect">
            <a:avLst/>
          </a:prstGeom>
        </p:spPr>
      </p:pic>
      <p:sp>
        <p:nvSpPr>
          <p:cNvPr id="2" name="Slide Number Placeholder 1">
            <a:extLst>
              <a:ext uri="{FF2B5EF4-FFF2-40B4-BE49-F238E27FC236}">
                <a16:creationId xmlns:a16="http://schemas.microsoft.com/office/drawing/2014/main" id="{098A09A8-4DB5-4CA6-BD6A-F1AA14BC10CC}"/>
              </a:ext>
            </a:extLst>
          </p:cNvPr>
          <p:cNvSpPr>
            <a:spLocks noGrp="1"/>
          </p:cNvSpPr>
          <p:nvPr>
            <p:ph type="sldNum" sz="quarter" idx="12"/>
          </p:nvPr>
        </p:nvSpPr>
        <p:spPr>
          <a:xfrm>
            <a:off x="10068519" y="6251267"/>
            <a:ext cx="1596292" cy="404614"/>
          </a:xfrm>
        </p:spPr>
        <p:txBody>
          <a:bodyPr/>
          <a:lstStyle/>
          <a:p>
            <a:fld id="{6104C553-0503-4548-827F-DDA0059452CE}" type="slidenum">
              <a:rPr lang="en-US" sz="2400" smtClean="0"/>
              <a:t>6</a:t>
            </a:fld>
            <a:endParaRPr lang="en-US" sz="2400"/>
          </a:p>
        </p:txBody>
      </p:sp>
    </p:spTree>
    <p:extLst>
      <p:ext uri="{BB962C8B-B14F-4D97-AF65-F5344CB8AC3E}">
        <p14:creationId xmlns:p14="http://schemas.microsoft.com/office/powerpoint/2010/main" val="391924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08E7-FB1D-43A6-A379-544F5042FBA5}"/>
              </a:ext>
            </a:extLst>
          </p:cNvPr>
          <p:cNvSpPr>
            <a:spLocks noGrp="1"/>
          </p:cNvSpPr>
          <p:nvPr>
            <p:ph type="title"/>
          </p:nvPr>
        </p:nvSpPr>
        <p:spPr>
          <a:xfrm>
            <a:off x="684212" y="159881"/>
            <a:ext cx="8534400" cy="1507067"/>
          </a:xfrm>
        </p:spPr>
        <p:txBody>
          <a:bodyPr/>
          <a:lstStyle/>
          <a:p>
            <a:r>
              <a:rPr lang="en-US"/>
              <a:t>Data</a:t>
            </a:r>
          </a:p>
        </p:txBody>
      </p:sp>
      <p:sp>
        <p:nvSpPr>
          <p:cNvPr id="3" name="Content Placeholder 2">
            <a:extLst>
              <a:ext uri="{FF2B5EF4-FFF2-40B4-BE49-F238E27FC236}">
                <a16:creationId xmlns:a16="http://schemas.microsoft.com/office/drawing/2014/main" id="{C34BE415-B2A3-4D80-AADD-148BA2B42E2B}"/>
              </a:ext>
            </a:extLst>
          </p:cNvPr>
          <p:cNvSpPr>
            <a:spLocks noGrp="1"/>
          </p:cNvSpPr>
          <p:nvPr>
            <p:ph idx="1"/>
          </p:nvPr>
        </p:nvSpPr>
        <p:spPr>
          <a:xfrm>
            <a:off x="5239787" y="6248411"/>
            <a:ext cx="2612498" cy="404301"/>
          </a:xfrm>
        </p:spPr>
        <p:txBody>
          <a:bodyPr>
            <a:normAutofit lnSpcReduction="10000"/>
          </a:bodyPr>
          <a:lstStyle/>
          <a:p>
            <a:pPr marL="0" indent="0">
              <a:buNone/>
            </a:pPr>
            <a:r>
              <a:rPr lang="en-US" sz="2400" b="1">
                <a:latin typeface="Arial" panose="020B0604020202020204" pitchFamily="34" charset="0"/>
                <a:cs typeface="Arial" panose="020B0604020202020204" pitchFamily="34" charset="0"/>
              </a:rPr>
              <a:t>Master Data List</a:t>
            </a:r>
          </a:p>
        </p:txBody>
      </p:sp>
      <p:graphicFrame>
        <p:nvGraphicFramePr>
          <p:cNvPr id="4" name="Table 3">
            <a:extLst>
              <a:ext uri="{FF2B5EF4-FFF2-40B4-BE49-F238E27FC236}">
                <a16:creationId xmlns:a16="http://schemas.microsoft.com/office/drawing/2014/main" id="{A71247D7-1C16-4171-877F-F5B7F08B6CB6}"/>
              </a:ext>
            </a:extLst>
          </p:cNvPr>
          <p:cNvGraphicFramePr>
            <a:graphicFrameLocks noGrp="1"/>
          </p:cNvGraphicFramePr>
          <p:nvPr>
            <p:extLst>
              <p:ext uri="{D42A27DB-BD31-4B8C-83A1-F6EECF244321}">
                <p14:modId xmlns:p14="http://schemas.microsoft.com/office/powerpoint/2010/main" val="283612941"/>
              </p:ext>
            </p:extLst>
          </p:nvPr>
        </p:nvGraphicFramePr>
        <p:xfrm>
          <a:off x="1776311" y="798044"/>
          <a:ext cx="9539450" cy="5261912"/>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907890">
                  <a:extLst>
                    <a:ext uri="{9D8B030D-6E8A-4147-A177-3AD203B41FA5}">
                      <a16:colId xmlns:a16="http://schemas.microsoft.com/office/drawing/2014/main" val="655815922"/>
                    </a:ext>
                  </a:extLst>
                </a:gridCol>
                <a:gridCol w="1907890">
                  <a:extLst>
                    <a:ext uri="{9D8B030D-6E8A-4147-A177-3AD203B41FA5}">
                      <a16:colId xmlns:a16="http://schemas.microsoft.com/office/drawing/2014/main" val="3553546524"/>
                    </a:ext>
                  </a:extLst>
                </a:gridCol>
                <a:gridCol w="1907890">
                  <a:extLst>
                    <a:ext uri="{9D8B030D-6E8A-4147-A177-3AD203B41FA5}">
                      <a16:colId xmlns:a16="http://schemas.microsoft.com/office/drawing/2014/main" val="4146114323"/>
                    </a:ext>
                  </a:extLst>
                </a:gridCol>
                <a:gridCol w="1907890">
                  <a:extLst>
                    <a:ext uri="{9D8B030D-6E8A-4147-A177-3AD203B41FA5}">
                      <a16:colId xmlns:a16="http://schemas.microsoft.com/office/drawing/2014/main" val="4115250215"/>
                    </a:ext>
                  </a:extLst>
                </a:gridCol>
                <a:gridCol w="1907890">
                  <a:extLst>
                    <a:ext uri="{9D8B030D-6E8A-4147-A177-3AD203B41FA5}">
                      <a16:colId xmlns:a16="http://schemas.microsoft.com/office/drawing/2014/main" val="50501835"/>
                    </a:ext>
                  </a:extLst>
                </a:gridCol>
              </a:tblGrid>
              <a:tr h="397016">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Entity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Attributes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Spatial Object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Status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Source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6412975"/>
                  </a:ext>
                </a:extLst>
              </a:tr>
              <a:tr h="447766">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Sewage Spill Locations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Latitude, Longitude (DD)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Point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TECQ</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6822284"/>
                  </a:ext>
                </a:extLst>
              </a:tr>
              <a:tr h="698495">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Edwards Aquifer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Zones, Area: Acres, Sq. Feet, Sq. Miles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Polygon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GEAA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91172445"/>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TCEQ Regions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Zones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Polygon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TECQ</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83337009"/>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Texas Base Map</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Counties, Roads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Polygon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TNRIS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55107510"/>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Geologic Units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1:250,000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Polygon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TNRIS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13121720"/>
                  </a:ext>
                </a:extLst>
              </a:tr>
              <a:tr h="851047">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Geology of Study Area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Rock Unit ID, Media Description, Extent, Depth, Fault Line Locations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Polygon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USGS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8100377"/>
                  </a:ext>
                </a:extLst>
              </a:tr>
              <a:tr h="41765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Digital Elevation Model</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10m Grid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Raster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USGS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3380208"/>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Well Sites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Location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Point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TWDB</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35756112"/>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Annual Precipitation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Amount (in)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Grid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NCDC</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06277592"/>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LULC</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30m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Grid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TNRIS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99247870"/>
                  </a:ext>
                </a:extLst>
              </a:tr>
              <a:tr h="34029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SSURGO</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1:24,000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Polygon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Available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NRCS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84289941"/>
                  </a:ext>
                </a:extLst>
              </a:tr>
            </a:tbl>
          </a:graphicData>
        </a:graphic>
      </p:graphicFrame>
      <p:sp>
        <p:nvSpPr>
          <p:cNvPr id="5" name="Slide Number Placeholder 4">
            <a:extLst>
              <a:ext uri="{FF2B5EF4-FFF2-40B4-BE49-F238E27FC236}">
                <a16:creationId xmlns:a16="http://schemas.microsoft.com/office/drawing/2014/main" id="{C606E607-EDA7-45AA-8878-B1AA38DBB3BB}"/>
              </a:ext>
            </a:extLst>
          </p:cNvPr>
          <p:cNvSpPr>
            <a:spLocks noGrp="1"/>
          </p:cNvSpPr>
          <p:nvPr>
            <p:ph type="sldNum" sz="quarter" idx="12"/>
          </p:nvPr>
        </p:nvSpPr>
        <p:spPr>
          <a:xfrm>
            <a:off x="10197065" y="6360919"/>
            <a:ext cx="1596292" cy="404614"/>
          </a:xfrm>
        </p:spPr>
        <p:txBody>
          <a:bodyPr/>
          <a:lstStyle/>
          <a:p>
            <a:fld id="{6104C553-0503-4548-827F-DDA0059452CE}" type="slidenum">
              <a:rPr lang="en-US" sz="2400" smtClean="0"/>
              <a:t>7</a:t>
            </a:fld>
            <a:endParaRPr lang="en-US" sz="2400"/>
          </a:p>
        </p:txBody>
      </p:sp>
    </p:spTree>
    <p:extLst>
      <p:ext uri="{BB962C8B-B14F-4D97-AF65-F5344CB8AC3E}">
        <p14:creationId xmlns:p14="http://schemas.microsoft.com/office/powerpoint/2010/main" val="241676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10" title="Side bar">
            <a:extLst>
              <a:ext uri="{FF2B5EF4-FFF2-40B4-BE49-F238E27FC236}">
                <a16:creationId xmlns:a16="http://schemas.microsoft.com/office/drawing/2014/main" id="{B9F89C22-0475-4427-B7C8-0269AD40E3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F532D5F-DA75-4A22-8774-E165AD78D9AA}"/>
              </a:ext>
            </a:extLst>
          </p:cNvPr>
          <p:cNvSpPr>
            <a:spLocks noGrp="1"/>
          </p:cNvSpPr>
          <p:nvPr>
            <p:ph type="title"/>
          </p:nvPr>
        </p:nvSpPr>
        <p:spPr>
          <a:xfrm>
            <a:off x="1023562" y="685800"/>
            <a:ext cx="10493524" cy="1485900"/>
          </a:xfrm>
        </p:spPr>
        <p:txBody>
          <a:bodyPr>
            <a:normAutofit/>
          </a:bodyPr>
          <a:lstStyle/>
          <a:p>
            <a:r>
              <a:rPr lang="en-US"/>
              <a:t>Data Preparation – Spill Sites  </a:t>
            </a:r>
          </a:p>
        </p:txBody>
      </p:sp>
      <p:sp>
        <p:nvSpPr>
          <p:cNvPr id="3" name="Content Placeholder 2">
            <a:extLst>
              <a:ext uri="{FF2B5EF4-FFF2-40B4-BE49-F238E27FC236}">
                <a16:creationId xmlns:a16="http://schemas.microsoft.com/office/drawing/2014/main" id="{BBDE5AFF-F11E-401C-A9CA-E430FDE17370}"/>
              </a:ext>
            </a:extLst>
          </p:cNvPr>
          <p:cNvSpPr>
            <a:spLocks noGrp="1"/>
          </p:cNvSpPr>
          <p:nvPr>
            <p:ph idx="1"/>
          </p:nvPr>
        </p:nvSpPr>
        <p:spPr>
          <a:xfrm>
            <a:off x="1023562" y="2012830"/>
            <a:ext cx="4238551" cy="4041475"/>
          </a:xfrm>
        </p:spPr>
        <p:txBody>
          <a:bodyPr vert="horz" lIns="91440" tIns="45720" rIns="91440" bIns="45720" rtlCol="0" anchor="t">
            <a:normAutofit/>
          </a:bodyPr>
          <a:lstStyle/>
          <a:p>
            <a:pPr marL="383540" indent="-383540"/>
            <a:r>
              <a:rPr lang="en-US" sz="1800"/>
              <a:t>3,094 spill incidents in original excel document </a:t>
            </a:r>
          </a:p>
          <a:p>
            <a:pPr marL="383540" indent="-383540"/>
            <a:r>
              <a:rPr lang="en-US" sz="1800"/>
              <a:t>Stages of sorting, cleaning, and batch geocoding</a:t>
            </a:r>
          </a:p>
          <a:p>
            <a:pPr lvl="1" indent="-383540"/>
            <a:r>
              <a:rPr lang="en-US" sz="1800" i="0"/>
              <a:t>Sorted by years </a:t>
            </a:r>
          </a:p>
          <a:p>
            <a:pPr lvl="1" indent="-383540"/>
            <a:r>
              <a:rPr lang="en-US" sz="1800" i="0"/>
              <a:t>Separated address </a:t>
            </a:r>
          </a:p>
          <a:p>
            <a:pPr lvl="1" indent="-383540"/>
            <a:r>
              <a:rPr lang="en-US" sz="1800" i="0" err="1"/>
              <a:t>Doogal</a:t>
            </a:r>
            <a:r>
              <a:rPr lang="en-US" sz="1800" i="0"/>
              <a:t> Batch Geocoder for latitude and longitude </a:t>
            </a:r>
          </a:p>
          <a:p>
            <a:pPr lvl="1" indent="-383540"/>
            <a:r>
              <a:rPr lang="en-US" sz="1800" i="0"/>
              <a:t>Cause, remediation, and description fields</a:t>
            </a:r>
          </a:p>
          <a:p>
            <a:pPr lvl="1" indent="-383540"/>
            <a:r>
              <a:rPr lang="en-US" sz="1800" i="0"/>
              <a:t>Displayed latitude and longitude, created a web map</a:t>
            </a:r>
          </a:p>
          <a:p>
            <a:pPr lvl="1" indent="-383540"/>
            <a:endParaRPr lang="en-US" sz="1800" i="0"/>
          </a:p>
          <a:p>
            <a:pPr marL="0" indent="0">
              <a:buNone/>
            </a:pPr>
            <a:endParaRPr lang="en-US" sz="1800"/>
          </a:p>
        </p:txBody>
      </p:sp>
      <p:pic>
        <p:nvPicPr>
          <p:cNvPr id="4" name="Picture 4" descr="A screenshot of a cell phone&#10;&#10;Description generated with very high confidence">
            <a:extLst>
              <a:ext uri="{FF2B5EF4-FFF2-40B4-BE49-F238E27FC236}">
                <a16:creationId xmlns:a16="http://schemas.microsoft.com/office/drawing/2014/main" id="{3B6EC558-1542-4DA7-A886-A72F0D272D53}"/>
              </a:ext>
            </a:extLst>
          </p:cNvPr>
          <p:cNvPicPr>
            <a:picLocks noChangeAspect="1"/>
          </p:cNvPicPr>
          <p:nvPr/>
        </p:nvPicPr>
        <p:blipFill>
          <a:blip r:embed="rId3"/>
          <a:stretch>
            <a:fillRect/>
          </a:stretch>
        </p:blipFill>
        <p:spPr>
          <a:xfrm>
            <a:off x="5529531" y="2014976"/>
            <a:ext cx="6093123" cy="4021367"/>
          </a:xfrm>
          <a:prstGeom prst="rect">
            <a:avLst/>
          </a:prstGeom>
        </p:spPr>
      </p:pic>
      <p:sp>
        <p:nvSpPr>
          <p:cNvPr id="5" name="Slide Number Placeholder 4">
            <a:extLst>
              <a:ext uri="{FF2B5EF4-FFF2-40B4-BE49-F238E27FC236}">
                <a16:creationId xmlns:a16="http://schemas.microsoft.com/office/drawing/2014/main" id="{935A5D32-487A-46D7-ADE8-E318BBC0FCA4}"/>
              </a:ext>
            </a:extLst>
          </p:cNvPr>
          <p:cNvSpPr>
            <a:spLocks noGrp="1"/>
          </p:cNvSpPr>
          <p:nvPr>
            <p:ph type="sldNum" sz="quarter" idx="12"/>
          </p:nvPr>
        </p:nvSpPr>
        <p:spPr>
          <a:xfrm>
            <a:off x="10310080" y="6330097"/>
            <a:ext cx="1596292" cy="404614"/>
          </a:xfrm>
        </p:spPr>
        <p:txBody>
          <a:bodyPr/>
          <a:lstStyle/>
          <a:p>
            <a:fld id="{6104C553-0503-4548-827F-DDA0059452CE}" type="slidenum">
              <a:rPr lang="en-US" sz="2400" smtClean="0"/>
              <a:t>8</a:t>
            </a:fld>
            <a:endParaRPr lang="en-US" sz="2400"/>
          </a:p>
        </p:txBody>
      </p:sp>
    </p:spTree>
    <p:extLst>
      <p:ext uri="{BB962C8B-B14F-4D97-AF65-F5344CB8AC3E}">
        <p14:creationId xmlns:p14="http://schemas.microsoft.com/office/powerpoint/2010/main" val="291912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0754-8D46-41F9-AA23-91992A063F22}"/>
              </a:ext>
            </a:extLst>
          </p:cNvPr>
          <p:cNvSpPr>
            <a:spLocks noGrp="1"/>
          </p:cNvSpPr>
          <p:nvPr>
            <p:ph type="title"/>
          </p:nvPr>
        </p:nvSpPr>
        <p:spPr>
          <a:xfrm>
            <a:off x="10047514" y="-54429"/>
            <a:ext cx="9601200" cy="640080"/>
          </a:xfrm>
        </p:spPr>
        <p:txBody>
          <a:bodyPr>
            <a:normAutofit fontScale="90000"/>
          </a:bodyPr>
          <a:lstStyle/>
          <a:p>
            <a:r>
              <a:rPr lang="en-US"/>
              <a:t>DRASTIC </a:t>
            </a:r>
            <a:br>
              <a:rPr lang="en-US"/>
            </a:br>
            <a:r>
              <a:rPr lang="en-US"/>
              <a:t>Methods</a:t>
            </a:r>
          </a:p>
        </p:txBody>
      </p:sp>
      <p:graphicFrame>
        <p:nvGraphicFramePr>
          <p:cNvPr id="4" name="Content Placeholder 3">
            <a:extLst>
              <a:ext uri="{FF2B5EF4-FFF2-40B4-BE49-F238E27FC236}">
                <a16:creationId xmlns:a16="http://schemas.microsoft.com/office/drawing/2014/main" id="{5BB28E3A-BE92-4A93-A6AC-A09A547D41B8}"/>
              </a:ext>
            </a:extLst>
          </p:cNvPr>
          <p:cNvGraphicFramePr>
            <a:graphicFrameLocks noGrp="1"/>
          </p:cNvGraphicFramePr>
          <p:nvPr>
            <p:ph idx="1"/>
            <p:extLst>
              <p:ext uri="{D42A27DB-BD31-4B8C-83A1-F6EECF244321}">
                <p14:modId xmlns:p14="http://schemas.microsoft.com/office/powerpoint/2010/main" val="1122615288"/>
              </p:ext>
            </p:extLst>
          </p:nvPr>
        </p:nvGraphicFramePr>
        <p:xfrm>
          <a:off x="9765293" y="1597112"/>
          <a:ext cx="2331707" cy="4046155"/>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962205">
                  <a:extLst>
                    <a:ext uri="{9D8B030D-6E8A-4147-A177-3AD203B41FA5}">
                      <a16:colId xmlns:a16="http://schemas.microsoft.com/office/drawing/2014/main" val="4215101979"/>
                    </a:ext>
                  </a:extLst>
                </a:gridCol>
                <a:gridCol w="1369502">
                  <a:extLst>
                    <a:ext uri="{9D8B030D-6E8A-4147-A177-3AD203B41FA5}">
                      <a16:colId xmlns:a16="http://schemas.microsoft.com/office/drawing/2014/main" val="169575006"/>
                    </a:ext>
                  </a:extLst>
                </a:gridCol>
              </a:tblGrid>
              <a:tr h="518928">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Data Type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a:effectLst/>
                          <a:latin typeface="Arial" panose="020B0604020202020204" pitchFamily="34" charset="0"/>
                          <a:cs typeface="Arial" panose="020B0604020202020204" pitchFamily="34" charset="0"/>
                        </a:rPr>
                        <a:t>Used to Produce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01073200"/>
                  </a:ext>
                </a:extLst>
              </a:tr>
              <a:tr h="448546">
                <a:tc>
                  <a:txBody>
                    <a:bodyPr/>
                    <a:lstStyle/>
                    <a:p>
                      <a:pPr marL="0" marR="0">
                        <a:lnSpc>
                          <a:spcPct val="107000"/>
                        </a:lnSpc>
                        <a:spcBef>
                          <a:spcPts val="0"/>
                        </a:spcBef>
                        <a:spcAft>
                          <a:spcPts val="0"/>
                        </a:spcAft>
                      </a:pPr>
                      <a:r>
                        <a:rPr lang="en-US" sz="1200">
                          <a:effectLst/>
                          <a:latin typeface="Arial"/>
                          <a:cs typeface="Arial"/>
                        </a:rPr>
                        <a:t>Well Sites</a:t>
                      </a:r>
                      <a:endParaRPr lang="en-US" sz="1200">
                        <a:effectLst/>
                        <a:latin typeface="Arial"/>
                        <a:ea typeface="Calibri" panose="020F0502020204030204" pitchFamily="34" charset="0"/>
                        <a:cs typeface="Arial"/>
                      </a:endParaRPr>
                    </a:p>
                  </a:txBody>
                  <a:tcPr marL="68580" marR="68580" marT="0" marB="0"/>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Water Elevation Grid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5194094"/>
                  </a:ext>
                </a:extLst>
              </a:tr>
              <a:tr h="467029">
                <a:tc>
                  <a:txBody>
                    <a:bodyPr/>
                    <a:lstStyle/>
                    <a:p>
                      <a:pPr marL="0" marR="0">
                        <a:lnSpc>
                          <a:spcPct val="107000"/>
                        </a:lnSpc>
                        <a:spcBef>
                          <a:spcPts val="0"/>
                        </a:spcBef>
                        <a:spcAft>
                          <a:spcPts val="0"/>
                        </a:spcAft>
                      </a:pPr>
                      <a:r>
                        <a:rPr lang="en-US" sz="1200">
                          <a:effectLst/>
                          <a:latin typeface="Arial"/>
                          <a:cs typeface="Arial"/>
                        </a:rPr>
                        <a:t>Annual Precipitation</a:t>
                      </a:r>
                      <a:endParaRPr lang="en-US" sz="1200">
                        <a:effectLst/>
                        <a:latin typeface="Arial"/>
                        <a:ea typeface="Calibri" panose="020F0502020204030204" pitchFamily="34" charset="0"/>
                        <a:cs typeface="Arial"/>
                      </a:endParaRPr>
                    </a:p>
                  </a:txBody>
                  <a:tcPr marL="68580" marR="68580" marT="0" marB="0"/>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Recharge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42251983"/>
                  </a:ext>
                </a:extLst>
              </a:tr>
              <a:tr h="448546">
                <a:tc>
                  <a:txBody>
                    <a:bodyPr/>
                    <a:lstStyle/>
                    <a:p>
                      <a:pPr marL="0" marR="0">
                        <a:lnSpc>
                          <a:spcPct val="107000"/>
                        </a:lnSpc>
                        <a:spcBef>
                          <a:spcPts val="0"/>
                        </a:spcBef>
                        <a:spcAft>
                          <a:spcPts val="0"/>
                        </a:spcAft>
                      </a:pPr>
                      <a:r>
                        <a:rPr lang="en-US" sz="1200">
                          <a:effectLst/>
                          <a:latin typeface="Arial"/>
                          <a:cs typeface="Arial"/>
                        </a:rPr>
                        <a:t>LULC</a:t>
                      </a:r>
                      <a:endParaRPr lang="en-US" sz="1200">
                        <a:effectLst/>
                        <a:latin typeface="Arial"/>
                        <a:ea typeface="Calibri" panose="020F0502020204030204" pitchFamily="34" charset="0"/>
                        <a:cs typeface="Arial"/>
                      </a:endParaRPr>
                    </a:p>
                  </a:txBody>
                  <a:tcPr marL="68580" marR="68580" marT="0" marB="0"/>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Recharge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11408507"/>
                  </a:ext>
                </a:extLst>
              </a:tr>
              <a:tr h="448546">
                <a:tc>
                  <a:txBody>
                    <a:bodyPr/>
                    <a:lstStyle/>
                    <a:p>
                      <a:pPr marL="0" marR="0">
                        <a:lnSpc>
                          <a:spcPct val="107000"/>
                        </a:lnSpc>
                        <a:spcBef>
                          <a:spcPts val="0"/>
                        </a:spcBef>
                        <a:spcAft>
                          <a:spcPts val="0"/>
                        </a:spcAft>
                      </a:pPr>
                      <a:r>
                        <a:rPr lang="en-US" sz="1200">
                          <a:effectLst/>
                          <a:latin typeface="Arial"/>
                          <a:cs typeface="Arial"/>
                        </a:rPr>
                        <a:t>Geologic Units</a:t>
                      </a:r>
                      <a:endParaRPr lang="en-US" sz="1200">
                        <a:effectLst/>
                        <a:latin typeface="Arial"/>
                        <a:ea typeface="Calibri" panose="020F0502020204030204" pitchFamily="34" charset="0"/>
                        <a:cs typeface="Arial"/>
                      </a:endParaRPr>
                    </a:p>
                  </a:txBody>
                  <a:tcPr marL="68580" marR="68580" marT="0" marB="0"/>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Aquifer Media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86304628"/>
                  </a:ext>
                </a:extLst>
              </a:tr>
              <a:tr h="771537">
                <a:tc>
                  <a:txBody>
                    <a:bodyPr/>
                    <a:lstStyle/>
                    <a:p>
                      <a:pPr marL="0" marR="0">
                        <a:lnSpc>
                          <a:spcPct val="107000"/>
                        </a:lnSpc>
                        <a:spcBef>
                          <a:spcPts val="0"/>
                        </a:spcBef>
                        <a:spcAft>
                          <a:spcPts val="0"/>
                        </a:spcAft>
                      </a:pPr>
                      <a:r>
                        <a:rPr lang="en-US" sz="1200">
                          <a:effectLst/>
                          <a:latin typeface="Arial"/>
                          <a:cs typeface="Arial"/>
                        </a:rPr>
                        <a:t>SSURGO</a:t>
                      </a:r>
                      <a:endParaRPr lang="en-US" sz="1200">
                        <a:effectLst/>
                        <a:latin typeface="Arial"/>
                        <a:ea typeface="Calibri" panose="020F0502020204030204" pitchFamily="34" charset="0"/>
                        <a:cs typeface="Arial"/>
                      </a:endParaRPr>
                    </a:p>
                  </a:txBody>
                  <a:tcPr marL="68580" marR="68580" marT="0" marB="0"/>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Soil Media, Impact of the Vadose Zone, Recharge, Hydraulic Conductivity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95696724"/>
                  </a:ext>
                </a:extLst>
              </a:tr>
              <a:tr h="448546">
                <a:tc>
                  <a:txBody>
                    <a:bodyPr/>
                    <a:lstStyle/>
                    <a:p>
                      <a:pPr marL="0" marR="0">
                        <a:lnSpc>
                          <a:spcPct val="107000"/>
                        </a:lnSpc>
                        <a:spcBef>
                          <a:spcPts val="0"/>
                        </a:spcBef>
                        <a:spcAft>
                          <a:spcPts val="0"/>
                        </a:spcAft>
                      </a:pPr>
                      <a:r>
                        <a:rPr lang="en-US" sz="1200">
                          <a:effectLst/>
                          <a:latin typeface="Arial"/>
                          <a:cs typeface="Arial"/>
                        </a:rPr>
                        <a:t>DEM</a:t>
                      </a:r>
                      <a:endParaRPr lang="en-US" sz="1200">
                        <a:effectLst/>
                        <a:latin typeface="Arial"/>
                        <a:ea typeface="Calibri" panose="020F0502020204030204" pitchFamily="34" charset="0"/>
                        <a:cs typeface="Arial"/>
                      </a:endParaRPr>
                    </a:p>
                  </a:txBody>
                  <a:tcPr marL="68580" marR="68580" marT="0" marB="0"/>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Topography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72198913"/>
                  </a:ext>
                </a:extLst>
              </a:tr>
            </a:tbl>
          </a:graphicData>
        </a:graphic>
      </p:graphicFrame>
      <p:pic>
        <p:nvPicPr>
          <p:cNvPr id="5" name="Picture 4">
            <a:extLst>
              <a:ext uri="{FF2B5EF4-FFF2-40B4-BE49-F238E27FC236}">
                <a16:creationId xmlns:a16="http://schemas.microsoft.com/office/drawing/2014/main" id="{12CE11D8-99E3-4D1D-B79A-58D1FF846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34" y="269344"/>
            <a:ext cx="2547804" cy="1968758"/>
          </a:xfrm>
          <a:prstGeom prst="rect">
            <a:avLst/>
          </a:prstGeom>
        </p:spPr>
      </p:pic>
      <p:pic>
        <p:nvPicPr>
          <p:cNvPr id="7" name="Picture 6">
            <a:extLst>
              <a:ext uri="{FF2B5EF4-FFF2-40B4-BE49-F238E27FC236}">
                <a16:creationId xmlns:a16="http://schemas.microsoft.com/office/drawing/2014/main" id="{DF4E09E1-8363-487D-AE1E-CCA7463B1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020" y="269965"/>
            <a:ext cx="2580585" cy="1994089"/>
          </a:xfrm>
          <a:prstGeom prst="rect">
            <a:avLst/>
          </a:prstGeom>
        </p:spPr>
      </p:pic>
      <p:pic>
        <p:nvPicPr>
          <p:cNvPr id="9" name="Picture 8">
            <a:extLst>
              <a:ext uri="{FF2B5EF4-FFF2-40B4-BE49-F238E27FC236}">
                <a16:creationId xmlns:a16="http://schemas.microsoft.com/office/drawing/2014/main" id="{2AC1E4BC-91D4-451F-9026-73465691D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688" y="269965"/>
            <a:ext cx="2580587" cy="1994090"/>
          </a:xfrm>
          <a:prstGeom prst="rect">
            <a:avLst/>
          </a:prstGeom>
        </p:spPr>
      </p:pic>
      <p:pic>
        <p:nvPicPr>
          <p:cNvPr id="11" name="Picture 10">
            <a:extLst>
              <a:ext uri="{FF2B5EF4-FFF2-40B4-BE49-F238E27FC236}">
                <a16:creationId xmlns:a16="http://schemas.microsoft.com/office/drawing/2014/main" id="{9E9F8109-3D38-4F5C-A42B-9D8A820ED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35" y="2528737"/>
            <a:ext cx="2547804" cy="1968758"/>
          </a:xfrm>
          <a:prstGeom prst="rect">
            <a:avLst/>
          </a:prstGeom>
        </p:spPr>
      </p:pic>
      <p:pic>
        <p:nvPicPr>
          <p:cNvPr id="13" name="Picture 12">
            <a:extLst>
              <a:ext uri="{FF2B5EF4-FFF2-40B4-BE49-F238E27FC236}">
                <a16:creationId xmlns:a16="http://schemas.microsoft.com/office/drawing/2014/main" id="{F242559D-4F37-4724-A9BB-D8B297A90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9020" y="2525174"/>
            <a:ext cx="2580586" cy="1994089"/>
          </a:xfrm>
          <a:prstGeom prst="rect">
            <a:avLst/>
          </a:prstGeom>
        </p:spPr>
      </p:pic>
      <p:pic>
        <p:nvPicPr>
          <p:cNvPr id="15" name="Picture 14">
            <a:extLst>
              <a:ext uri="{FF2B5EF4-FFF2-40B4-BE49-F238E27FC236}">
                <a16:creationId xmlns:a16="http://schemas.microsoft.com/office/drawing/2014/main" id="{5FDB544F-9A51-44B3-92B1-A61D6974C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688" y="2525174"/>
            <a:ext cx="2580586" cy="1994089"/>
          </a:xfrm>
          <a:prstGeom prst="rect">
            <a:avLst/>
          </a:prstGeom>
        </p:spPr>
      </p:pic>
      <p:pic>
        <p:nvPicPr>
          <p:cNvPr id="17" name="Picture 16">
            <a:extLst>
              <a:ext uri="{FF2B5EF4-FFF2-40B4-BE49-F238E27FC236}">
                <a16:creationId xmlns:a16="http://schemas.microsoft.com/office/drawing/2014/main" id="{B9D5108E-E2B5-49BC-945A-C3870DED51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9020" y="4823926"/>
            <a:ext cx="2580586" cy="1994089"/>
          </a:xfrm>
          <a:prstGeom prst="rect">
            <a:avLst/>
          </a:prstGeom>
        </p:spPr>
      </p:pic>
      <p:sp>
        <p:nvSpPr>
          <p:cNvPr id="12" name="TextBox 11">
            <a:extLst>
              <a:ext uri="{FF2B5EF4-FFF2-40B4-BE49-F238E27FC236}">
                <a16:creationId xmlns:a16="http://schemas.microsoft.com/office/drawing/2014/main" id="{E21B01D8-FD1F-4C5D-B8EA-D08B7351AA8E}"/>
              </a:ext>
            </a:extLst>
          </p:cNvPr>
          <p:cNvSpPr txBox="1"/>
          <p:nvPr/>
        </p:nvSpPr>
        <p:spPr>
          <a:xfrm>
            <a:off x="2209801" y="451757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a:t>
            </a:r>
          </a:p>
        </p:txBody>
      </p:sp>
      <p:sp>
        <p:nvSpPr>
          <p:cNvPr id="14" name="TextBox 13">
            <a:extLst>
              <a:ext uri="{FF2B5EF4-FFF2-40B4-BE49-F238E27FC236}">
                <a16:creationId xmlns:a16="http://schemas.microsoft.com/office/drawing/2014/main" id="{3B123BD6-BE5D-41F9-B8DE-FFC2D91FA5F4}"/>
              </a:ext>
            </a:extLst>
          </p:cNvPr>
          <p:cNvSpPr txBox="1"/>
          <p:nvPr/>
        </p:nvSpPr>
        <p:spPr>
          <a:xfrm>
            <a:off x="4876799" y="219891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I</a:t>
            </a:r>
            <a:endParaRPr lang="en-US"/>
          </a:p>
        </p:txBody>
      </p:sp>
      <p:sp>
        <p:nvSpPr>
          <p:cNvPr id="16" name="TextBox 15">
            <a:extLst>
              <a:ext uri="{FF2B5EF4-FFF2-40B4-BE49-F238E27FC236}">
                <a16:creationId xmlns:a16="http://schemas.microsoft.com/office/drawing/2014/main" id="{CBB592CB-E1AB-4FBB-BF2E-B7E1116D4203}"/>
              </a:ext>
            </a:extLst>
          </p:cNvPr>
          <p:cNvSpPr txBox="1"/>
          <p:nvPr/>
        </p:nvSpPr>
        <p:spPr>
          <a:xfrm>
            <a:off x="2209797" y="219891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T</a:t>
            </a:r>
            <a:endParaRPr lang="en-US"/>
          </a:p>
        </p:txBody>
      </p:sp>
      <p:sp>
        <p:nvSpPr>
          <p:cNvPr id="18" name="TextBox 17">
            <a:extLst>
              <a:ext uri="{FF2B5EF4-FFF2-40B4-BE49-F238E27FC236}">
                <a16:creationId xmlns:a16="http://schemas.microsoft.com/office/drawing/2014/main" id="{78749663-7284-485E-95CC-F57816E04417}"/>
              </a:ext>
            </a:extLst>
          </p:cNvPr>
          <p:cNvSpPr txBox="1"/>
          <p:nvPr/>
        </p:nvSpPr>
        <p:spPr>
          <a:xfrm>
            <a:off x="-446314" y="219891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S</a:t>
            </a:r>
            <a:endParaRPr lang="en-US"/>
          </a:p>
        </p:txBody>
      </p:sp>
      <p:sp>
        <p:nvSpPr>
          <p:cNvPr id="19" name="TextBox 18">
            <a:extLst>
              <a:ext uri="{FF2B5EF4-FFF2-40B4-BE49-F238E27FC236}">
                <a16:creationId xmlns:a16="http://schemas.microsoft.com/office/drawing/2014/main" id="{3FE64029-C0B1-4684-8887-A5A37C8F590D}"/>
              </a:ext>
            </a:extLst>
          </p:cNvPr>
          <p:cNvSpPr txBox="1"/>
          <p:nvPr/>
        </p:nvSpPr>
        <p:spPr>
          <a:xfrm>
            <a:off x="4876798" y="-54429"/>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a:t>
            </a:r>
            <a:endParaRPr lang="en-US"/>
          </a:p>
        </p:txBody>
      </p:sp>
      <p:sp>
        <p:nvSpPr>
          <p:cNvPr id="20" name="TextBox 19">
            <a:extLst>
              <a:ext uri="{FF2B5EF4-FFF2-40B4-BE49-F238E27FC236}">
                <a16:creationId xmlns:a16="http://schemas.microsoft.com/office/drawing/2014/main" id="{6F1AEBB5-B1D1-450B-86FC-DFBDCBBFE457}"/>
              </a:ext>
            </a:extLst>
          </p:cNvPr>
          <p:cNvSpPr txBox="1"/>
          <p:nvPr/>
        </p:nvSpPr>
        <p:spPr>
          <a:xfrm>
            <a:off x="2656115" y="-54430"/>
            <a:ext cx="185057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R</a:t>
            </a:r>
            <a:endParaRPr lang="en-US"/>
          </a:p>
        </p:txBody>
      </p:sp>
      <p:sp>
        <p:nvSpPr>
          <p:cNvPr id="21" name="TextBox 20">
            <a:extLst>
              <a:ext uri="{FF2B5EF4-FFF2-40B4-BE49-F238E27FC236}">
                <a16:creationId xmlns:a16="http://schemas.microsoft.com/office/drawing/2014/main" id="{366915CF-4E11-445F-BEB3-C8B2E9A2B130}"/>
              </a:ext>
            </a:extLst>
          </p:cNvPr>
          <p:cNvSpPr txBox="1"/>
          <p:nvPr/>
        </p:nvSpPr>
        <p:spPr>
          <a:xfrm>
            <a:off x="0" y="-54432"/>
            <a:ext cx="185057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D</a:t>
            </a:r>
            <a:endParaRPr lang="en-US"/>
          </a:p>
        </p:txBody>
      </p:sp>
      <p:sp>
        <p:nvSpPr>
          <p:cNvPr id="3" name="Slide Number Placeholder 2">
            <a:extLst>
              <a:ext uri="{FF2B5EF4-FFF2-40B4-BE49-F238E27FC236}">
                <a16:creationId xmlns:a16="http://schemas.microsoft.com/office/drawing/2014/main" id="{420631E6-383E-4C29-AF6F-A47E179897E1}"/>
              </a:ext>
            </a:extLst>
          </p:cNvPr>
          <p:cNvSpPr>
            <a:spLocks noGrp="1"/>
          </p:cNvSpPr>
          <p:nvPr>
            <p:ph type="sldNum" sz="quarter" idx="12"/>
          </p:nvPr>
        </p:nvSpPr>
        <p:spPr>
          <a:xfrm>
            <a:off x="10133000" y="6341744"/>
            <a:ext cx="1596292" cy="404614"/>
          </a:xfrm>
        </p:spPr>
        <p:txBody>
          <a:bodyPr/>
          <a:lstStyle/>
          <a:p>
            <a:fld id="{6104C553-0503-4548-827F-DDA0059452CE}" type="slidenum">
              <a:rPr lang="en-US" sz="2400" smtClean="0"/>
              <a:t>9</a:t>
            </a:fld>
            <a:endParaRPr lang="en-US" sz="2400"/>
          </a:p>
        </p:txBody>
      </p:sp>
    </p:spTree>
    <p:extLst>
      <p:ext uri="{BB962C8B-B14F-4D97-AF65-F5344CB8AC3E}">
        <p14:creationId xmlns:p14="http://schemas.microsoft.com/office/powerpoint/2010/main" val="52459062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F2D2FA98F6E4AA7C282002A1328D1" ma:contentTypeVersion="5" ma:contentTypeDescription="Create a new document." ma:contentTypeScope="" ma:versionID="1ea44ca18b6e1effbc69623ee60e8326">
  <xsd:schema xmlns:xsd="http://www.w3.org/2001/XMLSchema" xmlns:xs="http://www.w3.org/2001/XMLSchema" xmlns:p="http://schemas.microsoft.com/office/2006/metadata/properties" xmlns:ns2="fe3fbfdd-2545-4b8d-b080-2903dddc04c7" xmlns:ns3="1751da90-1dfe-4861-87a2-feba3b3ce17c" targetNamespace="http://schemas.microsoft.com/office/2006/metadata/properties" ma:root="true" ma:fieldsID="21ca4967d2e7eb00be01e10220f39e98" ns2:_="" ns3:_="">
    <xsd:import namespace="fe3fbfdd-2545-4b8d-b080-2903dddc04c7"/>
    <xsd:import namespace="1751da90-1dfe-4861-87a2-feba3b3ce1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fbfdd-2545-4b8d-b080-2903dddc04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51da90-1dfe-4861-87a2-feba3b3ce1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FDE0F8-93FD-476E-BF4B-B03BF72BBF96}">
  <ds:schemaRefs>
    <ds:schemaRef ds:uri="1751da90-1dfe-4861-87a2-feba3b3ce17c"/>
    <ds:schemaRef ds:uri="fe3fbfdd-2545-4b8d-b080-2903dddc04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6FDD3E-57AD-4B67-A32C-78FD9D4A0B18}">
  <ds:schemaRefs>
    <ds:schemaRef ds:uri="http://schemas.microsoft.com/office/2006/metadata/properties"/>
    <ds:schemaRef ds:uri="1751da90-1dfe-4861-87a2-feba3b3ce17c"/>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e3fbfdd-2545-4b8d-b080-2903dddc04c7"/>
    <ds:schemaRef ds:uri="http://purl.org/dc/elements/1.1/"/>
    <ds:schemaRef ds:uri="http://www.w3.org/XML/1998/namespace"/>
  </ds:schemaRefs>
</ds:datastoreItem>
</file>

<file path=customXml/itemProps3.xml><?xml version="1.0" encoding="utf-8"?>
<ds:datastoreItem xmlns:ds="http://schemas.openxmlformats.org/officeDocument/2006/customXml" ds:itemID="{CBBB6F88-54E8-487D-A00B-622979B44B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1005</Words>
  <Application>Microsoft Office PowerPoint</Application>
  <PresentationFormat>Widescreen</PresentationFormat>
  <Paragraphs>305</Paragraphs>
  <Slides>18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Franklin Gothic Book</vt:lpstr>
      <vt:lpstr>Wingdings</vt:lpstr>
      <vt:lpstr>Crop</vt:lpstr>
      <vt:lpstr>Vulnerability Analysis and Visualization of Sewage Spills in Edwards Aquifer TCEQ Regions 11 and 13 from 2012 to 2017</vt:lpstr>
      <vt:lpstr>Consultants </vt:lpstr>
      <vt:lpstr>Overview </vt:lpstr>
      <vt:lpstr>Introduction</vt:lpstr>
      <vt:lpstr>Purpose</vt:lpstr>
      <vt:lpstr>PowerPoint Presentation</vt:lpstr>
      <vt:lpstr>Data</vt:lpstr>
      <vt:lpstr>Data Preparation – Spill Sites  </vt:lpstr>
      <vt:lpstr>DRASTIC  Methods</vt:lpstr>
      <vt:lpstr>Discussion</vt:lpstr>
      <vt:lpstr>DRASTIC  Results</vt:lpstr>
      <vt:lpstr>Data Quality Issues</vt:lpstr>
      <vt:lpstr>Recommendations Continued</vt:lpstr>
      <vt:lpstr>Survey 1,2,3 and Collector App</vt:lpstr>
      <vt:lpstr>Implications</vt:lpstr>
      <vt:lpstr>Conclusion</vt:lpstr>
      <vt:lpstr>Final Product</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Vulnerability Analysis and Visualization of Sewage Spills in Edwards Aquifer TCEQ Regions 11 and 13 from 2012 to 2017</dc:title>
  <dc:creator>Alexandra Thompson</dc:creator>
  <cp:lastModifiedBy>Elliff, Haylea C</cp:lastModifiedBy>
  <cp:revision>2</cp:revision>
  <dcterms:modified xsi:type="dcterms:W3CDTF">2018-04-25T17:58:53Z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0x010100E43F2D2FA98F6E4AA7C282002A1328D1</vt:lpwstr>
  </property>
</Properties>
</file>