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73" r:id="rId4"/>
    <p:sldId id="269" r:id="rId5"/>
    <p:sldId id="272" r:id="rId6"/>
    <p:sldId id="259" r:id="rId7"/>
    <p:sldId id="260" r:id="rId8"/>
    <p:sldId id="261" r:id="rId9"/>
    <p:sldId id="265" r:id="rId10"/>
    <p:sldId id="263" r:id="rId11"/>
    <p:sldId id="277" r:id="rId12"/>
    <p:sldId id="278" r:id="rId13"/>
    <p:sldId id="276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0E51D-0993-4C5A-8F43-84B1AD707A6E}" v="82" dt="2018-04-24T23:55:52.923"/>
    <p1510:client id="{30675716-0DE2-44E6-81A5-AF1D2E3E1E27}" v="17" dt="2018-04-25T14:14:32.663"/>
    <p1510:client id="{F13AE916-3B9F-45A0-97DD-DF6B230C61DA}" v="163" dt="2018-04-25T14:26:02.264"/>
    <p1510:client id="{F1D0FEE6-955D-44EA-8AF2-D90299F55368}" v="130" dt="2018-04-25T14:43:02.956"/>
    <p1510:client id="{88204CA0-4687-45AB-8F25-B389F7035A61}" v="56" dt="2018-04-25T14:00:39.908"/>
    <p1510:client id="{CBFD3CC8-D4AF-4C53-A3D7-34B6011BCA1C}" v="17" dt="2018-04-25T16:19:26.603"/>
    <p1510:client id="{E245F647-3DC7-439A-A1D8-E24ACD1224B1}" v="198" dt="2018-04-25T14:26:02.042"/>
    <p1510:client id="{4E793824-1FAC-4253-9EC2-B7AC9BFF3CC4}" v="7" dt="2018-04-25T15:49:28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948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977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522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1XXf5" TargetMode="External"/><Relationship Id="rId2" Type="http://schemas.openxmlformats.org/officeDocument/2006/relationships/hyperlink" Target="https://arcg.is/y1be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u="sng">
                <a:cs typeface="Calibri Light"/>
              </a:rPr>
              <a:t>Susceptibility to Change Analysis</a:t>
            </a:r>
            <a:endParaRPr lang="en-US" sz="6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3496"/>
            <a:ext cx="9070848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cs typeface="Calibri"/>
              </a:rPr>
              <a:t>A temporal analysis of occupancy characteristics and land to improvement ratios in San Marcos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7BD752-640E-4433-8B18-526FF304760B}"/>
              </a:ext>
            </a:extLst>
          </p:cNvPr>
          <p:cNvSpPr txBox="1">
            <a:spLocks/>
          </p:cNvSpPr>
          <p:nvPr/>
        </p:nvSpPr>
        <p:spPr>
          <a:xfrm>
            <a:off x="1611178" y="5041104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Wyatt Ellison-Hunter Harrison-James Corson-Spencer Cardwell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168B-B297-4644-97FB-0C92A4C0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04469"/>
            <a:ext cx="11172825" cy="1371600"/>
          </a:xfrm>
        </p:spPr>
        <p:txBody>
          <a:bodyPr>
            <a:normAutofit/>
          </a:bodyPr>
          <a:lstStyle/>
          <a:p>
            <a:r>
              <a:rPr lang="en-US"/>
              <a:t>Methodology: Analysis for Final Products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8725-7C14-4AEF-869D-83AA48AC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12645"/>
            <a:ext cx="5343525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Story Map</a:t>
            </a:r>
          </a:p>
          <a:p>
            <a:pPr lvl="1"/>
            <a:r>
              <a:rPr lang="en-US" sz="2400"/>
              <a:t>Ten Web Maps combined into one Story Map</a:t>
            </a:r>
          </a:p>
          <a:p>
            <a:r>
              <a:rPr lang="en-US" sz="2400"/>
              <a:t>Temporal Trends Analysis</a:t>
            </a:r>
          </a:p>
          <a:p>
            <a:pPr lvl="1"/>
            <a:r>
              <a:rPr lang="en-US" sz="2400"/>
              <a:t>Difference Mapping</a:t>
            </a:r>
          </a:p>
          <a:p>
            <a:pPr lvl="1"/>
            <a:r>
              <a:rPr lang="en-US" sz="2400"/>
              <a:t>Charting and Comparing Trends</a:t>
            </a:r>
          </a:p>
          <a:p>
            <a:pPr lvl="1"/>
            <a:r>
              <a:rPr lang="en-US" sz="2400"/>
              <a:t>Comparison between the whole city, Heritage Areas, and other Neighborhoods</a:t>
            </a:r>
          </a:p>
          <a:p>
            <a:r>
              <a:rPr lang="en-US" sz="2400"/>
              <a:t>Hot Spots</a:t>
            </a:r>
          </a:p>
          <a:p>
            <a:pPr marL="274320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22" name="Picture 22" descr="A close up of a map&#10;&#10;Description generated with high confidence">
            <a:extLst>
              <a:ext uri="{FF2B5EF4-FFF2-40B4-BE49-F238E27FC236}">
                <a16:creationId xmlns:a16="http://schemas.microsoft.com/office/drawing/2014/main" id="{37FBDBFE-6343-45FA-B6B2-2B2AF42E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">
            <a:off x="281431" y="1715417"/>
            <a:ext cx="5750560" cy="396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E2228AA-4A1D-4072-8372-C4C8CC487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74293" y="2016760"/>
            <a:ext cx="4673600" cy="4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CF29F844-713A-4FCF-AAE0-F600375E78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75EC574-A302-4180-8E31-8B5448B8A7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282E2A95-1A08-4118-83C6-B1CA5648E0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CB2511BB-FC4C-45F3-94EB-661D6806C9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3C994-E3EF-4DB2-B303-CABE257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423" y="2021824"/>
            <a:ext cx="2312480" cy="1499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Results &amp; Discussion: </a:t>
            </a:r>
            <a:b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Owner Occupancy</a:t>
            </a:r>
          </a:p>
        </p:txBody>
      </p:sp>
      <p:pic>
        <p:nvPicPr>
          <p:cNvPr id="5" name="Picture 21" descr="A close up of a map&#10;&#10;Description generated with high confidence">
            <a:extLst>
              <a:ext uri="{FF2B5EF4-FFF2-40B4-BE49-F238E27FC236}">
                <a16:creationId xmlns:a16="http://schemas.microsoft.com/office/drawing/2014/main" id="{1AB09891-69EF-4488-8EF9-7417FB332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550" y="138322"/>
            <a:ext cx="6566979" cy="63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0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A034-AB7F-4E90-9DEF-1FD42D68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982" y="2326685"/>
            <a:ext cx="2430780" cy="1645920"/>
          </a:xfrm>
        </p:spPr>
        <p:txBody>
          <a:bodyPr>
            <a:normAutofit fontScale="90000"/>
          </a:bodyPr>
          <a:lstStyle/>
          <a:p>
            <a:r>
              <a:rPr lang="en-US" sz="4000"/>
              <a:t>Results &amp; Discussion: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2000"/>
              <a:t>Owner Occupancy</a:t>
            </a:r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CD0DB4A-82EB-40C5-ABD4-448475E2C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321" y="228600"/>
            <a:ext cx="6452772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A2E-69D6-4918-B871-DFA50989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648" y="1559892"/>
            <a:ext cx="2430780" cy="1645920"/>
          </a:xfrm>
        </p:spPr>
        <p:txBody>
          <a:bodyPr>
            <a:normAutofit fontScale="90000"/>
          </a:bodyPr>
          <a:lstStyle/>
          <a:p>
            <a:r>
              <a:rPr lang="en-US" sz="4000"/>
              <a:t>Results &amp; Discussion:</a:t>
            </a:r>
            <a:br>
              <a:rPr lang="en-US" sz="4000"/>
            </a:br>
            <a:br>
              <a:rPr lang="en-US" sz="4000"/>
            </a:br>
            <a:r>
              <a:rPr lang="en-US" sz="1600"/>
              <a:t>Land to Improvement Ratio</a:t>
            </a:r>
          </a:p>
        </p:txBody>
      </p:sp>
      <p:pic>
        <p:nvPicPr>
          <p:cNvPr id="23" name="Picture 23" descr="A close up of a map&#10;&#10;Description generated with high confidence">
            <a:extLst>
              <a:ext uri="{FF2B5EF4-FFF2-40B4-BE49-F238E27FC236}">
                <a16:creationId xmlns:a16="http://schemas.microsoft.com/office/drawing/2014/main" id="{919BC30C-CC6B-4B95-B37B-BC0024BC0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22" y="-4233"/>
            <a:ext cx="6999139" cy="66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851415-CF4E-4C41-9E36-04E444B517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A2D33E-BAA2-467B-80B0-8887D9A99F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7C508-2065-42E3-98D2-F3A9B8339B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61FF-9C9D-4799-AC30-DBE28B51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266" y="2353802"/>
            <a:ext cx="2312480" cy="1446822"/>
          </a:xfrm>
        </p:spPr>
        <p:txBody>
          <a:bodyPr anchor="b">
            <a:normAutofit fontScale="90000"/>
          </a:bodyPr>
          <a:lstStyle/>
          <a:p>
            <a:r>
              <a:rPr lang="en-US" sz="4000"/>
              <a:t>Results &amp; Discussion: </a:t>
            </a:r>
            <a:br>
              <a:rPr lang="en-US" sz="4000"/>
            </a:br>
            <a:br>
              <a:rPr lang="en-US" sz="4000"/>
            </a:br>
            <a:r>
              <a:rPr lang="en-US" sz="1600"/>
              <a:t>Land to Improvement Ratio</a:t>
            </a:r>
          </a:p>
        </p:txBody>
      </p:sp>
      <p:pic>
        <p:nvPicPr>
          <p:cNvPr id="3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545710F-4C75-42EE-A6CC-B9642D52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15" y="228393"/>
            <a:ext cx="6288616" cy="62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F4721B-A9FB-4350-8350-6AF5DBC734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7744"/>
            <a:ext cx="5377852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B3E9D-A7B2-4A2C-AA9C-C4E4E97A72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4041" y="374904"/>
            <a:ext cx="510610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51F78-1060-4282-B10E-B15D19378B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80C86BBC-9AC9-4526-9BB7-9ABC3888E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" r="10241" b="-2"/>
          <a:stretch/>
        </p:blipFill>
        <p:spPr>
          <a:xfrm>
            <a:off x="3841981" y="2874858"/>
            <a:ext cx="2423195" cy="37498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DF756E-3198-4C25-915C-52B17E519E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7046A-014A-4D8A-86E8-09943C3D0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6AA65-0B3D-4234-ADD7-8989D826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BB48-A70F-4A7C-B954-4DF3DEB4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/>
          </a:p>
          <a:p>
            <a:r>
              <a:rPr lang="en-US"/>
              <a:t>LIR as a metric of susceptibility to change</a:t>
            </a:r>
          </a:p>
          <a:p>
            <a:endParaRPr lang="en-US"/>
          </a:p>
          <a:p>
            <a:r>
              <a:rPr lang="en-US"/>
              <a:t>Suggested preprocessing algorithm for new data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Going forward</a:t>
            </a:r>
          </a:p>
          <a:p>
            <a:pPr lvl="1"/>
            <a:r>
              <a:rPr lang="en-US"/>
              <a:t>Hot Spot Analyses</a:t>
            </a:r>
          </a:p>
          <a:p>
            <a:pPr lvl="1"/>
            <a:r>
              <a:rPr lang="en-US"/>
              <a:t>Hot Spot map temporal differencing</a:t>
            </a:r>
          </a:p>
          <a:p>
            <a:endParaRPr lang="en-US"/>
          </a:p>
        </p:txBody>
      </p:sp>
      <p:pic>
        <p:nvPicPr>
          <p:cNvPr id="12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6E6B6E6-861E-41D9-9914-A0507543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6" y="477544"/>
            <a:ext cx="3255363" cy="22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12E7-E252-4695-9868-0D73D1AB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64B7-86D4-42DA-A921-72114044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LIR increasing in Heritage, Victory Gardens, and East Guadalupe.</a:t>
            </a:r>
          </a:p>
          <a:p>
            <a:r>
              <a:rPr lang="en-US" sz="2400"/>
              <a:t>LIR is steady in Dunbar.</a:t>
            </a:r>
          </a:p>
          <a:p>
            <a:r>
              <a:rPr lang="en-US" sz="2400"/>
              <a:t>Overall Owner occupancy is decreasing in all neighborhoods. </a:t>
            </a:r>
          </a:p>
          <a:p>
            <a:endParaRPr lang="en-US" sz="2400"/>
          </a:p>
          <a:p>
            <a:r>
              <a:rPr lang="en-US" sz="2400">
                <a:hlinkClick r:id="rId2"/>
              </a:rPr>
              <a:t>LIR</a:t>
            </a:r>
            <a:endParaRPr lang="en-US" sz="2400"/>
          </a:p>
          <a:p>
            <a:endParaRPr lang="en-US" sz="2400"/>
          </a:p>
          <a:p>
            <a:r>
              <a:rPr lang="en-US" sz="2400">
                <a:hlinkClick r:id="rId3"/>
              </a:rPr>
              <a:t>Occupancy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321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ss, outdoor, sky, tree&#10;&#10;Description generated with very high confidence">
            <a:extLst>
              <a:ext uri="{FF2B5EF4-FFF2-40B4-BE49-F238E27FC236}">
                <a16:creationId xmlns:a16="http://schemas.microsoft.com/office/drawing/2014/main" id="{A21272C8-38D6-4966-A420-1D814078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5101" r="31766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25397171-E233-4F26-9A8C-29C436537D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A830B9C-C9EB-4D80-9552-AE9DE30758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96817-BCDF-445F-948C-03305351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79AC-D727-442F-B2FA-60D0BF63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070" y="1882889"/>
            <a:ext cx="6281928" cy="40488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Background</a:t>
            </a:r>
          </a:p>
          <a:p>
            <a:r>
              <a:rPr lang="en-US" sz="3200"/>
              <a:t>Data</a:t>
            </a:r>
          </a:p>
          <a:p>
            <a:pPr lvl="1"/>
            <a:r>
              <a:rPr lang="en-US" sz="3200"/>
              <a:t>Data Quality</a:t>
            </a:r>
          </a:p>
          <a:p>
            <a:r>
              <a:rPr lang="en-US" sz="3200"/>
              <a:t>Methodology </a:t>
            </a:r>
          </a:p>
          <a:p>
            <a:r>
              <a:rPr lang="en-US" sz="3200"/>
              <a:t>Final Results</a:t>
            </a:r>
          </a:p>
          <a:p>
            <a:r>
              <a:rPr lang="en-US" sz="3200"/>
              <a:t>Discussion </a:t>
            </a:r>
          </a:p>
          <a:p>
            <a:r>
              <a:rPr lang="en-US" sz="3200"/>
              <a:t>Conclusions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1235-C8DF-441F-B2D3-1AAA942C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E463-4CC0-44DA-9CEE-78BB50C1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Who we're working with</a:t>
            </a:r>
          </a:p>
          <a:p>
            <a:r>
              <a:rPr lang="en-US" sz="3200"/>
              <a:t>What we hope to accomplish</a:t>
            </a:r>
          </a:p>
          <a:p>
            <a:r>
              <a:rPr lang="en-US" sz="3200"/>
              <a:t>Where our study focused</a:t>
            </a:r>
          </a:p>
          <a:p>
            <a:r>
              <a:rPr lang="en-US" sz="3200"/>
              <a:t>Why it is important </a:t>
            </a:r>
          </a:p>
        </p:txBody>
      </p:sp>
      <p:pic>
        <p:nvPicPr>
          <p:cNvPr id="4" name="Picture 4" descr="A train crossing a bridge over a body of water&#10;&#10;Description generated with high confidence">
            <a:extLst>
              <a:ext uri="{FF2B5EF4-FFF2-40B4-BE49-F238E27FC236}">
                <a16:creationId xmlns:a16="http://schemas.microsoft.com/office/drawing/2014/main" id="{7C5A437E-48C2-46CE-B8D4-D76AC3A6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907" y="1721196"/>
            <a:ext cx="5480502" cy="3664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5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A7C1-4138-4A05-91B2-1CAFFB40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451" y="185394"/>
            <a:ext cx="1276350" cy="1371600"/>
          </a:xfrm>
        </p:spPr>
        <p:txBody>
          <a:bodyPr>
            <a:normAutofit fontScale="90000"/>
          </a:bodyPr>
          <a:lstStyle/>
          <a:p>
            <a:r>
              <a:rPr lang="en-US"/>
              <a:t>Data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5927EE-0CCA-45EF-8F72-9CF08872B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66822"/>
              </p:ext>
            </p:extLst>
          </p:nvPr>
        </p:nvGraphicFramePr>
        <p:xfrm>
          <a:off x="1600200" y="1219200"/>
          <a:ext cx="9485810" cy="523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027">
                  <a:extLst>
                    <a:ext uri="{9D8B030D-6E8A-4147-A177-3AD203B41FA5}">
                      <a16:colId xmlns:a16="http://schemas.microsoft.com/office/drawing/2014/main" val="3882058976"/>
                    </a:ext>
                  </a:extLst>
                </a:gridCol>
                <a:gridCol w="2604980">
                  <a:extLst>
                    <a:ext uri="{9D8B030D-6E8A-4147-A177-3AD203B41FA5}">
                      <a16:colId xmlns:a16="http://schemas.microsoft.com/office/drawing/2014/main" val="734016437"/>
                    </a:ext>
                  </a:extLst>
                </a:gridCol>
                <a:gridCol w="1934000">
                  <a:extLst>
                    <a:ext uri="{9D8B030D-6E8A-4147-A177-3AD203B41FA5}">
                      <a16:colId xmlns:a16="http://schemas.microsoft.com/office/drawing/2014/main" val="467934440"/>
                    </a:ext>
                  </a:extLst>
                </a:gridCol>
                <a:gridCol w="1697184">
                  <a:extLst>
                    <a:ext uri="{9D8B030D-6E8A-4147-A177-3AD203B41FA5}">
                      <a16:colId xmlns:a16="http://schemas.microsoft.com/office/drawing/2014/main" val="2854518644"/>
                    </a:ext>
                  </a:extLst>
                </a:gridCol>
                <a:gridCol w="1565619">
                  <a:extLst>
                    <a:ext uri="{9D8B030D-6E8A-4147-A177-3AD203B41FA5}">
                      <a16:colId xmlns:a16="http://schemas.microsoft.com/office/drawing/2014/main" val="1105744533"/>
                    </a:ext>
                  </a:extLst>
                </a:gridCol>
              </a:tblGrid>
              <a:tr h="9398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Entity​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Attributes​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Spatial Object​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Status​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Source​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723523"/>
                  </a:ext>
                </a:extLst>
              </a:tr>
              <a:tr h="187039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San Marcos GIS Shapefiles​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Land Parcels, Neighborhoods, Buildings, Zoning​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Polygons​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Available​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City of San Marcos​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9265382"/>
                  </a:ext>
                </a:extLst>
              </a:tr>
              <a:tr h="2428722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Hays County Appraisal District Tabular Data​</a:t>
                      </a:r>
                      <a:endParaRPr lang="en-US">
                        <a:effectLst/>
                      </a:endParaRPr>
                    </a:p>
                    <a:p>
                      <a:pPr fontAlgn="base"/>
                      <a:r>
                        <a:rPr lang="en-US" sz="1800">
                          <a:effectLst/>
                        </a:rPr>
                        <a:t>2001-2017​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Address of Land plots, Address of Owner, Total Market Value​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Excel Worksheets​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Available​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Hays County Appraisal District​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6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8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9E26-2940-4DBA-84D3-171828CF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C135-9EF0-4049-9619-59AA093B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53" y="1890208"/>
            <a:ext cx="10058400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Ground Proofing Our results</a:t>
            </a:r>
          </a:p>
          <a:p>
            <a:r>
              <a:rPr lang="en-US" sz="2400"/>
              <a:t>Missing 2008 data</a:t>
            </a:r>
          </a:p>
          <a:p>
            <a:pPr lvl="1"/>
            <a:r>
              <a:rPr lang="en-US" sz="2400"/>
              <a:t>Substitutes end of 2007</a:t>
            </a:r>
          </a:p>
          <a:p>
            <a:r>
              <a:rPr lang="en-US" sz="2400"/>
              <a:t>No 2010 Exemption List</a:t>
            </a:r>
          </a:p>
          <a:p>
            <a:pPr lvl="1"/>
            <a:r>
              <a:rPr lang="en-US" sz="2400"/>
              <a:t>Used Owners city of residence</a:t>
            </a:r>
          </a:p>
          <a:p>
            <a:pPr lvl="1"/>
            <a:r>
              <a:rPr lang="en-US" sz="2400"/>
              <a:t>Occupancy appears higher for 2010</a:t>
            </a:r>
          </a:p>
          <a:p>
            <a:r>
              <a:rPr lang="en-US" sz="2400"/>
              <a:t>Scarcity of data for 2012</a:t>
            </a:r>
          </a:p>
          <a:p>
            <a:r>
              <a:rPr lang="en-US" sz="2400"/>
              <a:t>Unusual values in 2015</a:t>
            </a:r>
          </a:p>
          <a:p>
            <a:pPr lvl="1"/>
            <a:r>
              <a:rPr lang="en-US" sz="2400"/>
              <a:t>Flooding events?</a:t>
            </a:r>
          </a:p>
          <a:p>
            <a:endParaRPr lang="en-US"/>
          </a:p>
          <a:p>
            <a:pPr marL="274320" lvl="1" indent="0">
              <a:buNone/>
            </a:pPr>
            <a:endParaRPr lang="en-US"/>
          </a:p>
        </p:txBody>
      </p:sp>
      <p:pic>
        <p:nvPicPr>
          <p:cNvPr id="4" name="Picture 4" descr="A large waterfall over a body of water&#10;&#10;Description generated with high confidence">
            <a:extLst>
              <a:ext uri="{FF2B5EF4-FFF2-40B4-BE49-F238E27FC236}">
                <a16:creationId xmlns:a16="http://schemas.microsoft.com/office/drawing/2014/main" id="{07E26D50-F01F-4413-B853-888F2FA4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076" y="1698439"/>
            <a:ext cx="5499847" cy="3678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C3C5-2224-4068-89B6-B3724E56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04469"/>
            <a:ext cx="10058400" cy="1371600"/>
          </a:xfrm>
        </p:spPr>
        <p:txBody>
          <a:bodyPr/>
          <a:lstStyle/>
          <a:p>
            <a:r>
              <a:rPr lang="en-US">
                <a:cs typeface="Calibri Light"/>
              </a:rPr>
              <a:t>Methodology</a:t>
            </a:r>
            <a:r>
              <a:rPr lang="en-US"/>
              <a:t>: Overview</a:t>
            </a:r>
          </a:p>
        </p:txBody>
      </p:sp>
      <p:pic>
        <p:nvPicPr>
          <p:cNvPr id="4" name="Picture 4" descr="A close up of a card&#10;&#10;Description generated with high confidence">
            <a:extLst>
              <a:ext uri="{FF2B5EF4-FFF2-40B4-BE49-F238E27FC236}">
                <a16:creationId xmlns:a16="http://schemas.microsoft.com/office/drawing/2014/main" id="{A75BCB07-3F73-46FD-8D25-47FCC5E3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48" y="1466850"/>
            <a:ext cx="8763000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9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9704-1EC5-4288-8993-37EC8C7A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04469"/>
            <a:ext cx="11401425" cy="1371600"/>
          </a:xfrm>
        </p:spPr>
        <p:txBody>
          <a:bodyPr>
            <a:normAutofit fontScale="90000"/>
          </a:bodyPr>
          <a:lstStyle/>
          <a:p>
            <a:r>
              <a:rPr lang="en-US"/>
              <a:t>Methodology: LIR and Occupancy  Automation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8BC181-07EC-49EB-9B03-B5FDEF32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655445"/>
            <a:ext cx="5400675" cy="4189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Land to Improvement Ratios Based on Formula:</a:t>
            </a:r>
          </a:p>
          <a:p>
            <a:pPr lvl="1"/>
            <a:r>
              <a:rPr lang="en-US" sz="2000"/>
              <a:t>LIR=Land Value÷(Land Value + Improvements Value)</a:t>
            </a:r>
          </a:p>
          <a:p>
            <a:r>
              <a:rPr lang="en-US" sz="2000"/>
              <a:t>Owner Occupancy based on Homestead Exemptions</a:t>
            </a:r>
          </a:p>
          <a:p>
            <a:pPr lvl="1"/>
            <a:r>
              <a:rPr lang="en-US" sz="2000"/>
              <a:t>Requirements for an HS exemption</a:t>
            </a:r>
          </a:p>
          <a:p>
            <a:pPr lvl="2"/>
            <a:r>
              <a:rPr lang="en-US" sz="2000"/>
              <a:t>Owned by an Individual</a:t>
            </a:r>
          </a:p>
          <a:p>
            <a:pPr lvl="2"/>
            <a:r>
              <a:rPr lang="en-US" sz="2000"/>
              <a:t>Primary Residence at the start of the tax year</a:t>
            </a:r>
          </a:p>
          <a:p>
            <a:pPr lvl="1"/>
            <a:r>
              <a:rPr lang="en-US" sz="2000"/>
              <a:t>Assigned "Yes" for Exempt Properties "No" for Unexempt</a:t>
            </a:r>
          </a:p>
          <a:p>
            <a:pPr lvl="2"/>
            <a:r>
              <a:rPr lang="en-US" sz="2000"/>
              <a:t>"1" and "0" integers for difference mapping</a:t>
            </a:r>
          </a:p>
          <a:p>
            <a:pPr lvl="1"/>
            <a:endParaRPr lang="en-US" sz="2000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3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540DBE65-5F4B-41B6-9FC8-CB467C9B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58" y="2372360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8E67D-8A39-43B6-B19D-8890B73C8CEF}"/>
              </a:ext>
            </a:extLst>
          </p:cNvPr>
          <p:cNvSpPr txBox="1"/>
          <p:nvPr/>
        </p:nvSpPr>
        <p:spPr>
          <a:xfrm>
            <a:off x="137159" y="1934776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LIR=L/(L+I)</a:t>
            </a:r>
          </a:p>
          <a:p>
            <a:pPr algn="ctr"/>
            <a:r>
              <a:rPr lang="en-US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8E51F-FF75-470C-8E17-8A1D28DF5FAB}"/>
              </a:ext>
            </a:extLst>
          </p:cNvPr>
          <p:cNvSpPr txBox="1"/>
          <p:nvPr/>
        </p:nvSpPr>
        <p:spPr>
          <a:xfrm>
            <a:off x="139063" y="23945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Exemption List</a:t>
            </a:r>
            <a:endParaRPr lang="en-US" err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1EDD68-3F45-498D-B19B-256BCD1344B6}"/>
              </a:ext>
            </a:extLst>
          </p:cNvPr>
          <p:cNvCxnSpPr/>
          <p:nvPr/>
        </p:nvCxnSpPr>
        <p:spPr>
          <a:xfrm>
            <a:off x="1838962" y="2794000"/>
            <a:ext cx="32512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B33870-1639-4746-B0D1-41586E02DE27}"/>
              </a:ext>
            </a:extLst>
          </p:cNvPr>
          <p:cNvCxnSpPr>
            <a:cxnSpLocks/>
          </p:cNvCxnSpPr>
          <p:nvPr/>
        </p:nvCxnSpPr>
        <p:spPr>
          <a:xfrm>
            <a:off x="3383282" y="4439919"/>
            <a:ext cx="32512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664BAB3-2E48-45FE-A28F-8763BAE22D8E}"/>
              </a:ext>
            </a:extLst>
          </p:cNvPr>
          <p:cNvSpPr txBox="1"/>
          <p:nvPr/>
        </p:nvSpPr>
        <p:spPr>
          <a:xfrm rot="60000">
            <a:off x="2691763" y="4862130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LIR Attribute</a:t>
            </a:r>
          </a:p>
          <a:p>
            <a:pPr algn="ctr"/>
            <a:r>
              <a:rPr lang="en-US"/>
              <a:t>+</a:t>
            </a:r>
          </a:p>
          <a:p>
            <a:pPr algn="ctr"/>
            <a:r>
              <a:rPr lang="en-US"/>
              <a:t>Occupancy Attribute</a:t>
            </a:r>
          </a:p>
        </p:txBody>
      </p:sp>
    </p:spTree>
    <p:extLst>
      <p:ext uri="{BB962C8B-B14F-4D97-AF65-F5344CB8AC3E}">
        <p14:creationId xmlns:p14="http://schemas.microsoft.com/office/powerpoint/2010/main" val="41719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8C9A-47B3-4444-8AB5-3D4D0C4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94944"/>
            <a:ext cx="11277600" cy="1371600"/>
          </a:xfrm>
        </p:spPr>
        <p:txBody>
          <a:bodyPr/>
          <a:lstStyle/>
          <a:p>
            <a:r>
              <a:rPr lang="en-US"/>
              <a:t>Methodology: Geographic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01D7-D2A8-41AD-A923-1D8BB3AD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81475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Added LIR and Occupancy to Tables</a:t>
            </a:r>
          </a:p>
          <a:p>
            <a:r>
              <a:rPr lang="en-US" sz="2800"/>
              <a:t>Joined updated tables to San Marcos Parcels</a:t>
            </a:r>
          </a:p>
          <a:p>
            <a:pPr lvl="1"/>
            <a:r>
              <a:rPr lang="en-US" sz="2800"/>
              <a:t>Deleted Null Values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43244CF9-DFE9-4B4C-A837-B0ECF867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39" y="1770183"/>
            <a:ext cx="4143375" cy="2869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BB8D73EA-AC85-412C-9599-C78BFADC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3" y="3429394"/>
            <a:ext cx="4343400" cy="287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33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196548-832E-4CCD-B810-B427923B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2" y="1809020"/>
            <a:ext cx="3078480" cy="1990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FC1D6-9CF4-4968-BAC4-EFBBE9E7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Methodology: 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C44C-E9ED-49C3-94E5-15FCC484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81475" cy="3931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Deleted Unwanted Attributes</a:t>
            </a:r>
          </a:p>
          <a:p>
            <a:pPr lvl="1"/>
            <a:r>
              <a:rPr lang="en-US" sz="2800"/>
              <a:t>Kept LIR, Occupancy, Exemptions and Identifiers</a:t>
            </a:r>
          </a:p>
          <a:p>
            <a:r>
              <a:rPr lang="en-US" sz="2800"/>
              <a:t>Optimized our Data For web-Mapping</a:t>
            </a:r>
          </a:p>
          <a:p>
            <a:r>
              <a:rPr lang="en-US" sz="2800"/>
              <a:t>End Result: 10 map Layers for 2008-2017</a:t>
            </a:r>
            <a:endParaRPr lang="en-US"/>
          </a:p>
          <a:p>
            <a:endParaRPr lang="en-US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90969E-EBD1-4170-BE46-F35E41D7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57" y="4800599"/>
            <a:ext cx="1483360" cy="148336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6167CEE4-DB6E-45C1-84FA-C6C7396D5AB2}"/>
              </a:ext>
            </a:extLst>
          </p:cNvPr>
          <p:cNvSpPr/>
          <p:nvPr/>
        </p:nvSpPr>
        <p:spPr>
          <a:xfrm>
            <a:off x="7987286" y="3859277"/>
            <a:ext cx="494792" cy="947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35E56A-12E4-4B07-9D5F-E0EBDBE3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0000">
            <a:off x="8778239" y="1570256"/>
            <a:ext cx="2743200" cy="1644848"/>
          </a:xfrm>
          <a:prstGeom prst="rect">
            <a:avLst/>
          </a:prstGeom>
        </p:spPr>
      </p:pic>
      <p:pic>
        <p:nvPicPr>
          <p:cNvPr id="13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546CCC35-AB7B-44EB-84D0-B28CB0AB6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350" y="4933076"/>
            <a:ext cx="1549400" cy="10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A9DB7E7E-B054-4006-9071-01A45BE4F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635" y="5014357"/>
            <a:ext cx="1549400" cy="10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B8A7FCF3-8AC1-4D12-B85C-F68CCE1FE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594" y="5095633"/>
            <a:ext cx="1549400" cy="10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1BC5921E-3383-4225-9B63-B9E4BE329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866" y="5166751"/>
            <a:ext cx="1549400" cy="10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3106DBA-11BD-48BC-A2D1-1FF3E5ABA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992" y="5237877"/>
            <a:ext cx="1549400" cy="10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6D86635-0DAB-43DA-AB25-2B543D4B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433" y="5319154"/>
            <a:ext cx="1549400" cy="10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02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</vt:lpstr>
      <vt:lpstr>Susceptibility to Change Analysis</vt:lpstr>
      <vt:lpstr>Overview</vt:lpstr>
      <vt:lpstr>Background</vt:lpstr>
      <vt:lpstr>Data</vt:lpstr>
      <vt:lpstr>Data Quality</vt:lpstr>
      <vt:lpstr>Methodology: Overview</vt:lpstr>
      <vt:lpstr>Methodology: LIR and Occupancy  Automation </vt:lpstr>
      <vt:lpstr>Methodology: Geographic Processing</vt:lpstr>
      <vt:lpstr>Methodology: Post processing</vt:lpstr>
      <vt:lpstr>Methodology: Analysis for Final Products </vt:lpstr>
      <vt:lpstr>Results &amp; Discussion:   Owner Occupancy</vt:lpstr>
      <vt:lpstr>Results &amp; Discussion:    Owner Occupancy</vt:lpstr>
      <vt:lpstr>Results &amp; Discussion:  Land to Improvement Ratio</vt:lpstr>
      <vt:lpstr>Results &amp; Discussion:   Land to Improvement Ratio</vt:lpstr>
      <vt:lpstr>Discussion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Susceptibility to Change Analysis</dc:title>
  <cp:revision>3</cp:revision>
  <dcterms:modified xsi:type="dcterms:W3CDTF">2018-04-25T16:19:50Z</dcterms:modified>
</cp:coreProperties>
</file>