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66" r:id="rId2"/>
    <p:sldId id="280" r:id="rId3"/>
    <p:sldId id="281" r:id="rId4"/>
    <p:sldId id="274" r:id="rId5"/>
    <p:sldId id="267" r:id="rId6"/>
    <p:sldId id="268" r:id="rId7"/>
    <p:sldId id="272" r:id="rId8"/>
    <p:sldId id="279" r:id="rId9"/>
    <p:sldId id="277" r:id="rId10"/>
    <p:sldId id="278" r:id="rId11"/>
    <p:sldId id="276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3B85F-716B-43D2-B15C-5D9644DA5415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A75F4-86DD-4F76-8FF7-B181B347C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8FF3C4-6F35-43C9-A8D9-FF515D9C92D7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1532B-4C76-459C-9ECF-C5FF02885C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8FF3C4-6F35-43C9-A8D9-FF515D9C92D7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1532B-4C76-459C-9ECF-C5FF02885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8FF3C4-6F35-43C9-A8D9-FF515D9C92D7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1532B-4C76-459C-9ECF-C5FF02885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8FF3C4-6F35-43C9-A8D9-FF515D9C92D7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1532B-4C76-459C-9ECF-C5FF02885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8FF3C4-6F35-43C9-A8D9-FF515D9C92D7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1532B-4C76-459C-9ECF-C5FF02885C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8FF3C4-6F35-43C9-A8D9-FF515D9C92D7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1532B-4C76-459C-9ECF-C5FF02885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8FF3C4-6F35-43C9-A8D9-FF515D9C92D7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1532B-4C76-459C-9ECF-C5FF02885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8FF3C4-6F35-43C9-A8D9-FF515D9C92D7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1532B-4C76-459C-9ECF-C5FF02885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8FF3C4-6F35-43C9-A8D9-FF515D9C92D7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1532B-4C76-459C-9ECF-C5FF02885C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8FF3C4-6F35-43C9-A8D9-FF515D9C92D7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1532B-4C76-459C-9ECF-C5FF02885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8FF3C4-6F35-43C9-A8D9-FF515D9C92D7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1532B-4C76-459C-9ECF-C5FF02885C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98FF3C4-6F35-43C9-A8D9-FF515D9C92D7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7A1532B-4C76-459C-9ECF-C5FF02885C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finaldreajpe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1828800"/>
            <a:ext cx="2819400" cy="3643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28600"/>
            <a:ext cx="7848600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  <a:cs typeface="Arial" pitchFamily="34" charset="0"/>
              </a:rPr>
            </a:b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ndalus" pitchFamily="18" charset="-78"/>
              </a:rPr>
              <a:t>San Marcos Fire Station Location Analysis</a:t>
            </a:r>
            <a:b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ndalus" pitchFamily="18" charset="-78"/>
              </a:rPr>
            </a:br>
            <a:endParaRPr lang="en-US" sz="4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Andalus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57912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ookman Old Style" pitchFamily="18" charset="0"/>
              </a:rPr>
              <a:t>Andrea Nieto, Bryan Heisinger, Nadine Oliver Matthew Mitchell</a:t>
            </a:r>
            <a:endParaRPr lang="en-US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Constantia" pitchFamily="18" charset="0"/>
              </a:rPr>
              <a:t>Discussion</a:t>
            </a:r>
            <a:endParaRPr lang="en-US" sz="4000" b="1" dirty="0"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498080" cy="48006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onstantia" pitchFamily="18" charset="0"/>
              </a:rPr>
              <a:t>Our data indicates that grid cell 11</a:t>
            </a:r>
            <a:r>
              <a:rPr lang="en-US" sz="2400" b="1" dirty="0">
                <a:latin typeface="Constantia" pitchFamily="18" charset="0"/>
              </a:rPr>
              <a:t> </a:t>
            </a:r>
            <a:r>
              <a:rPr lang="en-US" sz="2400" dirty="0">
                <a:latin typeface="Constantia" pitchFamily="18" charset="0"/>
              </a:rPr>
              <a:t>is the most suitable area for the construction of a new fire station</a:t>
            </a:r>
            <a:r>
              <a:rPr lang="en-US" sz="2400" dirty="0" smtClean="0">
                <a:latin typeface="Constantia" pitchFamily="18" charset="0"/>
              </a:rPr>
              <a:t>.</a:t>
            </a:r>
          </a:p>
          <a:p>
            <a:r>
              <a:rPr lang="en-US" sz="2400" dirty="0">
                <a:latin typeface="Constantia" pitchFamily="18" charset="0"/>
              </a:rPr>
              <a:t>This area features relatively dense development, a high population rate, expensive parcel values, and a high conflagration potential. </a:t>
            </a:r>
            <a:endParaRPr lang="en-US" sz="2400" dirty="0" smtClean="0">
              <a:latin typeface="Constantia" pitchFamily="18" charset="0"/>
            </a:endParaRPr>
          </a:p>
          <a:p>
            <a:r>
              <a:rPr lang="en-US" sz="2400" dirty="0" smtClean="0">
                <a:latin typeface="Constantia" pitchFamily="18" charset="0"/>
              </a:rPr>
              <a:t>Our </a:t>
            </a:r>
            <a:r>
              <a:rPr lang="en-US" sz="2400" dirty="0">
                <a:latin typeface="Constantia" pitchFamily="18" charset="0"/>
              </a:rPr>
              <a:t>team recommends that this grid cell be considered for the construction of a new fire station. </a:t>
            </a:r>
          </a:p>
        </p:txBody>
      </p:sp>
    </p:spTree>
    <p:extLst>
      <p:ext uri="{BB962C8B-B14F-4D97-AF65-F5344CB8AC3E}">
        <p14:creationId xmlns:p14="http://schemas.microsoft.com/office/powerpoint/2010/main" xmlns="" val="190305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Constantia" pitchFamily="18" charset="0"/>
              </a:rPr>
              <a:t>Conclusion</a:t>
            </a:r>
            <a:endParaRPr lang="en-US" sz="4000" b="1" dirty="0">
              <a:latin typeface="Constant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2286000"/>
            <a:ext cx="746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our study, we have successfully highlighted the city grid cells that indicate a need for future firefighting services. Our team  has also created a map book for our client that provides a visual reference to our research, and a master spreadsheet that summarizes our calculations. 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130216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Constantia" pitchFamily="18" charset="0"/>
              </a:rPr>
              <a:t>Questions?</a:t>
            </a:r>
            <a:endParaRPr lang="en-US" sz="88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9628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57200"/>
            <a:ext cx="749808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onstantia" pitchFamily="18" charset="0"/>
              </a:rPr>
              <a:t>Introduction </a:t>
            </a:r>
            <a:endParaRPr lang="en-US" b="1" dirty="0"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828800"/>
            <a:ext cx="6553200" cy="4800600"/>
          </a:xfrm>
        </p:spPr>
        <p:txBody>
          <a:bodyPr>
            <a:normAutofit/>
          </a:bodyPr>
          <a:lstStyle/>
          <a:p>
            <a:r>
              <a:rPr lang="en-US" sz="1900" dirty="0" smtClean="0">
                <a:latin typeface="Bookman Old Style" pitchFamily="18" charset="0"/>
              </a:rPr>
              <a:t>To meet the demand of an increasing growth trend, the City of San Marcos is proactively developing a plan to construct a new fire station. </a:t>
            </a:r>
          </a:p>
          <a:p>
            <a:r>
              <a:rPr lang="en-US" sz="2000" dirty="0" smtClean="0">
                <a:latin typeface="Constantia" pitchFamily="18" charset="0"/>
              </a:rPr>
              <a:t>We will analyze the grid cells to determine where the social and economic conditions of the city justify the construction of a new fire station</a:t>
            </a:r>
          </a:p>
          <a:p>
            <a:r>
              <a:rPr lang="en-US" sz="1900" dirty="0">
                <a:latin typeface="Bookman Old Style" pitchFamily="18" charset="0"/>
              </a:rPr>
              <a:t>A GIS implementation would enable the San Marcos Fire Department to provide an even distribution of fire response services across the city</a:t>
            </a:r>
            <a:r>
              <a:rPr lang="en-US" sz="2000" dirty="0">
                <a:latin typeface="Constantia" pitchFamily="18" charset="0"/>
              </a:rPr>
              <a:t>.</a:t>
            </a:r>
          </a:p>
          <a:p>
            <a:endParaRPr lang="en-US" sz="1900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18" charset="0"/>
              </a:rPr>
              <a:t>Scope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2819400" cy="4343400"/>
          </a:xfrm>
        </p:spPr>
        <p:txBody>
          <a:bodyPr>
            <a:normAutofit fontScale="92500"/>
          </a:bodyPr>
          <a:lstStyle/>
          <a:p>
            <a:r>
              <a:rPr lang="en-US" sz="2000" dirty="0" smtClean="0">
                <a:latin typeface="Bookman Old Style" pitchFamily="18" charset="0"/>
              </a:rPr>
              <a:t>San </a:t>
            </a:r>
            <a:r>
              <a:rPr lang="en-US" sz="2000" dirty="0">
                <a:latin typeface="Bookman Old Style" pitchFamily="18" charset="0"/>
              </a:rPr>
              <a:t>Marcos, Texas </a:t>
            </a:r>
            <a:r>
              <a:rPr lang="en-US" sz="2000" dirty="0" smtClean="0">
                <a:latin typeface="Bookman Old Style" pitchFamily="18" charset="0"/>
              </a:rPr>
              <a:t>is located along the I-35 corridor between San Antonio and Austin.</a:t>
            </a:r>
          </a:p>
          <a:p>
            <a:pPr marL="82296" indent="0">
              <a:buNone/>
            </a:pPr>
            <a:endParaRPr lang="en-US" sz="2000" dirty="0">
              <a:latin typeface="Bookman Old Style" pitchFamily="18" charset="0"/>
            </a:endParaRPr>
          </a:p>
          <a:p>
            <a:r>
              <a:rPr lang="en-US" sz="2000" dirty="0" smtClean="0">
                <a:latin typeface="Bookman Old Style" pitchFamily="18" charset="0"/>
              </a:rPr>
              <a:t>It is </a:t>
            </a:r>
            <a:r>
              <a:rPr lang="en-US" sz="2000" dirty="0">
                <a:latin typeface="Bookman Old Style" pitchFamily="18" charset="0"/>
              </a:rPr>
              <a:t>approximately 30 square miles and contains about 1500 people per square mile (United </a:t>
            </a:r>
            <a:r>
              <a:rPr lang="en-US" sz="2000" dirty="0" smtClean="0">
                <a:latin typeface="Bookman Old Style" pitchFamily="18" charset="0"/>
              </a:rPr>
              <a:t>States </a:t>
            </a:r>
            <a:r>
              <a:rPr lang="en-US" sz="2000" dirty="0">
                <a:latin typeface="Bookman Old Style" pitchFamily="18" charset="0"/>
              </a:rPr>
              <a:t>Census Bureau). </a:t>
            </a:r>
            <a:endParaRPr lang="en-US" sz="2000" dirty="0" smtClean="0">
              <a:latin typeface="Bookman Old Style" pitchFamily="18" charset="0"/>
            </a:endParaRPr>
          </a:p>
          <a:p>
            <a:pPr marL="82296" indent="0" algn="ctr">
              <a:buNone/>
            </a:pPr>
            <a:endParaRPr lang="en-US" sz="2000" dirty="0" smtClean="0">
              <a:latin typeface="Bookman Old Style" pitchFamily="18" charset="0"/>
            </a:endParaRPr>
          </a:p>
          <a:p>
            <a:pPr marL="82296" indent="0">
              <a:buNone/>
            </a:pPr>
            <a:endParaRPr lang="en-US" sz="2000" dirty="0" smtClean="0">
              <a:latin typeface="Bookman Old Style" pitchFamily="18" charset="0"/>
            </a:endParaRPr>
          </a:p>
        </p:txBody>
      </p:sp>
      <p:pic>
        <p:nvPicPr>
          <p:cNvPr id="4" name="Picture 3" descr="logofinaldreajpe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66364" y="5313219"/>
            <a:ext cx="1179406" cy="1523998"/>
          </a:xfrm>
          <a:prstGeom prst="rect">
            <a:avLst/>
          </a:prstGeom>
        </p:spPr>
      </p:pic>
      <p:pic>
        <p:nvPicPr>
          <p:cNvPr id="5" name="Picture 4" descr="logofinaldreajpe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64594" y="5334002"/>
            <a:ext cx="1179406" cy="1523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1371600"/>
            <a:ext cx="4536141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844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latin typeface="Constantia" pitchFamily="18" charset="0"/>
              </a:rPr>
              <a:t>Data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7924800" cy="4800600"/>
          </a:xfrm>
        </p:spPr>
        <p:txBody>
          <a:bodyPr>
            <a:normAutofit fontScale="85000" lnSpcReduction="20000"/>
          </a:bodyPr>
          <a:lstStyle/>
          <a:p>
            <a:pPr marL="114300" indent="0">
              <a:buFont typeface="Arial" pitchFamily="34" charset="0"/>
              <a:buChar char="•"/>
            </a:pPr>
            <a:r>
              <a:rPr lang="en-US" dirty="0">
                <a:latin typeface="Constantia" pitchFamily="18" charset="0"/>
              </a:rPr>
              <a:t> </a:t>
            </a:r>
            <a:r>
              <a:rPr lang="en-US" dirty="0" smtClean="0">
                <a:latin typeface="Constantia" pitchFamily="18" charset="0"/>
              </a:rPr>
              <a:t>  </a:t>
            </a:r>
            <a:r>
              <a:rPr lang="en-US" sz="2600" dirty="0" smtClean="0">
                <a:latin typeface="Constantia" pitchFamily="18" charset="0"/>
              </a:rPr>
              <a:t>All of the data we used was provided to us </a:t>
            </a:r>
            <a:r>
              <a:rPr lang="en-US" sz="2600" dirty="0">
                <a:latin typeface="Constantia" pitchFamily="18" charset="0"/>
              </a:rPr>
              <a:t>by the City of San Marcos. The </a:t>
            </a:r>
            <a:r>
              <a:rPr lang="en-US" sz="2600" dirty="0" smtClean="0">
                <a:latin typeface="Constantia" pitchFamily="18" charset="0"/>
              </a:rPr>
              <a:t>only data we obtained from outside sources was the 2010 San </a:t>
            </a:r>
            <a:r>
              <a:rPr lang="en-US" sz="2600" dirty="0">
                <a:latin typeface="Constantia" pitchFamily="18" charset="0"/>
              </a:rPr>
              <a:t>Marcos block population for 2010 </a:t>
            </a:r>
            <a:r>
              <a:rPr lang="en-US" sz="2600" dirty="0" smtClean="0">
                <a:latin typeface="Constantia" pitchFamily="18" charset="0"/>
              </a:rPr>
              <a:t>from </a:t>
            </a:r>
            <a:r>
              <a:rPr lang="en-US" sz="2600" dirty="0">
                <a:latin typeface="Constantia" pitchFamily="18" charset="0"/>
              </a:rPr>
              <a:t>the US Census Bureau </a:t>
            </a:r>
            <a:r>
              <a:rPr lang="en-US" sz="2600" dirty="0" smtClean="0">
                <a:latin typeface="Constantia" pitchFamily="18" charset="0"/>
              </a:rPr>
              <a:t>website. Our data is listed  </a:t>
            </a:r>
            <a:r>
              <a:rPr lang="en-US" sz="2600" dirty="0">
                <a:latin typeface="Constantia" pitchFamily="18" charset="0"/>
              </a:rPr>
              <a:t>as </a:t>
            </a:r>
            <a:r>
              <a:rPr lang="en-US" sz="2600" dirty="0" smtClean="0">
                <a:latin typeface="Constantia" pitchFamily="18" charset="0"/>
              </a:rPr>
              <a:t>followed:</a:t>
            </a:r>
          </a:p>
          <a:p>
            <a:pPr marL="114300" indent="0">
              <a:buNone/>
            </a:pPr>
            <a:endParaRPr lang="en-US" sz="2600" dirty="0" smtClean="0">
              <a:latin typeface="Constantia" pitchFamily="18" charset="0"/>
            </a:endParaRPr>
          </a:p>
          <a:p>
            <a:pPr marL="114300" indent="0">
              <a:buNone/>
            </a:pPr>
            <a:r>
              <a:rPr lang="en-US" sz="2000" dirty="0" smtClean="0">
                <a:latin typeface="Constantia" pitchFamily="18" charset="0"/>
              </a:rPr>
              <a:t>•   San Marcos Parcels </a:t>
            </a:r>
          </a:p>
          <a:p>
            <a:pPr marL="114300" indent="0">
              <a:buNone/>
            </a:pPr>
            <a:r>
              <a:rPr lang="en-US" sz="2000" dirty="0" smtClean="0">
                <a:latin typeface="Constantia" pitchFamily="18" charset="0"/>
              </a:rPr>
              <a:t>•   San </a:t>
            </a:r>
            <a:r>
              <a:rPr lang="en-US" sz="2000" dirty="0">
                <a:latin typeface="Constantia" pitchFamily="18" charset="0"/>
              </a:rPr>
              <a:t>Marcos Buildings</a:t>
            </a:r>
          </a:p>
          <a:p>
            <a:pPr marL="114300" indent="0">
              <a:buNone/>
            </a:pPr>
            <a:r>
              <a:rPr lang="en-US" sz="2000" dirty="0" smtClean="0">
                <a:latin typeface="Constantia" pitchFamily="18" charset="0"/>
              </a:rPr>
              <a:t>•   San </a:t>
            </a:r>
            <a:r>
              <a:rPr lang="en-US" sz="2000" dirty="0">
                <a:latin typeface="Constantia" pitchFamily="18" charset="0"/>
              </a:rPr>
              <a:t>Marcos Existing Fire Stations</a:t>
            </a:r>
          </a:p>
          <a:p>
            <a:pPr marL="114300" indent="0">
              <a:buNone/>
            </a:pPr>
            <a:r>
              <a:rPr lang="en-US" sz="2000" dirty="0" smtClean="0">
                <a:latin typeface="Constantia" pitchFamily="18" charset="0"/>
              </a:rPr>
              <a:t>•   Texas </a:t>
            </a:r>
            <a:r>
              <a:rPr lang="en-US" sz="2000" dirty="0">
                <a:latin typeface="Constantia" pitchFamily="18" charset="0"/>
              </a:rPr>
              <a:t>State University San Marcos  </a:t>
            </a:r>
          </a:p>
          <a:p>
            <a:pPr marL="114300" indent="0">
              <a:buNone/>
            </a:pPr>
            <a:r>
              <a:rPr lang="en-US" sz="2000" dirty="0" smtClean="0">
                <a:latin typeface="Constantia" pitchFamily="18" charset="0"/>
              </a:rPr>
              <a:t>•   San </a:t>
            </a:r>
            <a:r>
              <a:rPr lang="en-US" sz="2000" dirty="0">
                <a:latin typeface="Constantia" pitchFamily="18" charset="0"/>
              </a:rPr>
              <a:t>Marcos City Limits </a:t>
            </a:r>
          </a:p>
          <a:p>
            <a:pPr marL="114300" indent="0">
              <a:buNone/>
            </a:pPr>
            <a:r>
              <a:rPr lang="en-US" sz="2000" dirty="0" smtClean="0">
                <a:latin typeface="Constantia" pitchFamily="18" charset="0"/>
              </a:rPr>
              <a:t>•   San </a:t>
            </a:r>
            <a:r>
              <a:rPr lang="en-US" sz="2000" dirty="0">
                <a:latin typeface="Constantia" pitchFamily="18" charset="0"/>
              </a:rPr>
              <a:t>Marcos Railroads </a:t>
            </a:r>
          </a:p>
          <a:p>
            <a:pPr marL="114300" indent="0">
              <a:buNone/>
            </a:pPr>
            <a:r>
              <a:rPr lang="en-US" sz="2000" dirty="0" smtClean="0">
                <a:latin typeface="Constantia" pitchFamily="18" charset="0"/>
              </a:rPr>
              <a:t>•   San </a:t>
            </a:r>
            <a:r>
              <a:rPr lang="en-US" sz="2000" dirty="0">
                <a:latin typeface="Constantia" pitchFamily="18" charset="0"/>
              </a:rPr>
              <a:t>Marcos Street Centerlines</a:t>
            </a:r>
          </a:p>
          <a:p>
            <a:pPr marL="114300" indent="0">
              <a:buNone/>
            </a:pPr>
            <a:r>
              <a:rPr lang="en-US" sz="2000" dirty="0" smtClean="0">
                <a:latin typeface="Constantia" pitchFamily="18" charset="0"/>
              </a:rPr>
              <a:t>•   San </a:t>
            </a:r>
            <a:r>
              <a:rPr lang="en-US" sz="2000" dirty="0">
                <a:latin typeface="Constantia" pitchFamily="18" charset="0"/>
              </a:rPr>
              <a:t>Marcos ETJ (Extra-Jurisdictional Territory) </a:t>
            </a:r>
          </a:p>
          <a:p>
            <a:pPr marL="114300" indent="0">
              <a:buNone/>
            </a:pPr>
            <a:r>
              <a:rPr lang="en-US" sz="2000" dirty="0" smtClean="0">
                <a:latin typeface="Constantia" pitchFamily="18" charset="0"/>
              </a:rPr>
              <a:t>•   San </a:t>
            </a:r>
            <a:r>
              <a:rPr lang="en-US" sz="2000" dirty="0">
                <a:latin typeface="Constantia" pitchFamily="18" charset="0"/>
              </a:rPr>
              <a:t>Marcos Park Boundaries</a:t>
            </a:r>
          </a:p>
          <a:p>
            <a:pPr marL="114300" indent="0">
              <a:buNone/>
            </a:pPr>
            <a:r>
              <a:rPr lang="en-US" sz="2000" dirty="0" smtClean="0">
                <a:latin typeface="Constantia" pitchFamily="18" charset="0"/>
              </a:rPr>
              <a:t>•   San </a:t>
            </a:r>
            <a:r>
              <a:rPr lang="en-US" sz="2000" dirty="0">
                <a:latin typeface="Constantia" pitchFamily="18" charset="0"/>
              </a:rPr>
              <a:t>Marcos City Grid Cells </a:t>
            </a:r>
          </a:p>
          <a:p>
            <a:pPr marL="114300" indent="0">
              <a:buNone/>
            </a:pPr>
            <a:r>
              <a:rPr lang="en-US" sz="2000" dirty="0" smtClean="0">
                <a:latin typeface="Constantia" pitchFamily="18" charset="0"/>
              </a:rPr>
              <a:t>•   San </a:t>
            </a:r>
            <a:r>
              <a:rPr lang="en-US" sz="2000" dirty="0">
                <a:latin typeface="Constantia" pitchFamily="18" charset="0"/>
              </a:rPr>
              <a:t>Marcos Block Population for 2010</a:t>
            </a:r>
          </a:p>
          <a:p>
            <a:pPr marL="114300" indent="0">
              <a:buNone/>
            </a:pPr>
            <a:endParaRPr lang="en-US" sz="2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165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7244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Constantia" pitchFamily="18" charset="0"/>
              </a:rPr>
              <a:t>Methods</a:t>
            </a:r>
            <a:endParaRPr lang="en-US" b="1" dirty="0"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76400"/>
            <a:ext cx="6400800" cy="4876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onstantia" pitchFamily="18" charset="0"/>
              </a:rPr>
              <a:t>With the exception of the conflagration index, our methodology mainly consisted of locating data in the attribute tables of the 16 grid cells and condensing it in Microsoft Excel.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onstantia" pitchFamily="18" charset="0"/>
              </a:rPr>
              <a:t>All of our results were recorded in a master spreadsheet that helped us determine which of city’s grid cells met the greatest need for potential fire station services.</a:t>
            </a:r>
          </a:p>
          <a:p>
            <a:endParaRPr lang="en-US" sz="2000" dirty="0" smtClean="0">
              <a:latin typeface="Constantia" pitchFamily="18" charset="0"/>
            </a:endParaRPr>
          </a:p>
          <a:p>
            <a:endParaRPr lang="en-US" sz="2000" dirty="0" smtClean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498080" cy="1143000"/>
          </a:xfrm>
        </p:spPr>
        <p:txBody>
          <a:bodyPr/>
          <a:lstStyle/>
          <a:p>
            <a:r>
              <a:rPr lang="en-US" b="1" dirty="0" smtClean="0">
                <a:latin typeface="Constantia" pitchFamily="18" charset="0"/>
              </a:rPr>
              <a:t>Methods – Initial Problems</a:t>
            </a:r>
            <a:endParaRPr lang="en-US" b="1" dirty="0"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2133600"/>
            <a:ext cx="701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3600" dirty="0" smtClean="0">
                <a:latin typeface="Constantia" pitchFamily="18" charset="0"/>
              </a:rPr>
              <a:t> Population Data</a:t>
            </a:r>
          </a:p>
          <a:p>
            <a:pPr>
              <a:buFont typeface="Arial" pitchFamily="34" charset="0"/>
              <a:buChar char="•"/>
            </a:pPr>
            <a:endParaRPr lang="en-US" sz="3600" dirty="0" smtClean="0">
              <a:latin typeface="Constantia" pitchFamily="18" charset="0"/>
            </a:endParaRP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600" dirty="0" smtClean="0">
                <a:latin typeface="Constantia" pitchFamily="18" charset="0"/>
              </a:rPr>
              <a:t>  Developed vs. Undeveloped	Parcels</a:t>
            </a:r>
            <a:endParaRPr lang="en-US" sz="36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000"/>
            <a:ext cx="7498080" cy="1143000"/>
          </a:xfrm>
        </p:spPr>
        <p:txBody>
          <a:bodyPr/>
          <a:lstStyle/>
          <a:p>
            <a:r>
              <a:rPr lang="en-US" b="1" dirty="0" smtClean="0">
                <a:latin typeface="Constantia" pitchFamily="18" charset="0"/>
              </a:rPr>
              <a:t>Methods</a:t>
            </a:r>
            <a:endParaRPr lang="en-US" b="1" dirty="0"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057400"/>
            <a:ext cx="7498080" cy="4800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onstantia" pitchFamily="18" charset="0"/>
              </a:rPr>
              <a:t>We ran the initial test of our methodology on </a:t>
            </a:r>
            <a:r>
              <a:rPr lang="en-US" sz="2000" b="1" dirty="0" smtClean="0">
                <a:latin typeface="Constantia" pitchFamily="18" charset="0"/>
              </a:rPr>
              <a:t>grid cell 08 </a:t>
            </a:r>
            <a:r>
              <a:rPr lang="en-US" sz="2000" dirty="0" smtClean="0">
                <a:latin typeface="Constantia" pitchFamily="18" charset="0"/>
              </a:rPr>
              <a:t>– the largest of 16 grid cells.</a:t>
            </a:r>
          </a:p>
          <a:p>
            <a:endParaRPr lang="en-US" sz="2000" dirty="0" smtClean="0">
              <a:latin typeface="Constantia" pitchFamily="18" charset="0"/>
            </a:endParaRPr>
          </a:p>
          <a:p>
            <a:r>
              <a:rPr lang="en-US" sz="2000" dirty="0" smtClean="0">
                <a:latin typeface="Constantia" pitchFamily="18" charset="0"/>
              </a:rPr>
              <a:t>After  completing grid cell 08, we revised our methodology and applied our procedures to the remaining 15 grid cells. </a:t>
            </a:r>
          </a:p>
          <a:p>
            <a:endParaRPr lang="en-US" sz="2000" dirty="0" smtClean="0">
              <a:latin typeface="Constantia" pitchFamily="18" charset="0"/>
            </a:endParaRPr>
          </a:p>
          <a:p>
            <a:r>
              <a:rPr lang="en-US" sz="2000" dirty="0" smtClean="0">
                <a:latin typeface="Constantia" pitchFamily="18" charset="0"/>
              </a:rPr>
              <a:t>A weighted sum index was used to help us determine the conflagration index.</a:t>
            </a:r>
          </a:p>
          <a:p>
            <a:endParaRPr lang="en-US" sz="2000" dirty="0" smtClean="0">
              <a:latin typeface="Constantia" pitchFamily="18" charset="0"/>
            </a:endParaRPr>
          </a:p>
          <a:p>
            <a:endParaRPr lang="en-US" sz="20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latin typeface="Constantia" pitchFamily="18" charset="0"/>
              </a:rPr>
              <a:t>Conflagration Weighted Sum Model</a:t>
            </a:r>
            <a:endParaRPr lang="en-US" sz="4000" b="1" dirty="0">
              <a:latin typeface="Constantia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84362415"/>
              </p:ext>
            </p:extLst>
          </p:nvPr>
        </p:nvGraphicFramePr>
        <p:xfrm>
          <a:off x="304800" y="1752600"/>
          <a:ext cx="8610601" cy="23316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936"/>
                <a:gridCol w="1124650"/>
                <a:gridCol w="1531922"/>
                <a:gridCol w="1356196"/>
                <a:gridCol w="564392"/>
                <a:gridCol w="589201"/>
                <a:gridCol w="603672"/>
                <a:gridCol w="489967"/>
                <a:gridCol w="578864"/>
                <a:gridCol w="537516"/>
                <a:gridCol w="837285"/>
              </a:tblGrid>
              <a:tr h="24136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GRID ID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Conflagration Area Acreage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Number of Buildings Affected in </a:t>
                      </a:r>
                      <a:r>
                        <a:rPr lang="en-US" sz="700" u="none" strike="noStrike" dirty="0" err="1">
                          <a:effectLst/>
                        </a:rPr>
                        <a:t>Confl</a:t>
                      </a:r>
                      <a:r>
                        <a:rPr lang="en-US" sz="700" u="none" strike="noStrike" dirty="0">
                          <a:effectLst/>
                        </a:rPr>
                        <a:t>.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Wildlife-Urban Interface in Miles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WUI Weight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Confl. Weight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Buildings Weight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WUI Result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Confl. Result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Build Result.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Total Sum of Factors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</a:tr>
              <a:tr h="13064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12.33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3100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60.37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12.07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4.932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1240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1257.01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</a:tr>
              <a:tr h="13064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108.93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4457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52.19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10.44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43.572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1782.8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1836.81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</a:tr>
              <a:tr h="13064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28.54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11669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52.38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10.48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11.416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4667.6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4689.49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</a:tr>
              <a:tr h="13064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83.88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1501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48.88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9.78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33.552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600.4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643.73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</a:tr>
              <a:tr h="13064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36.73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450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12.39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2.48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14.692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180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197.17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</a:tr>
              <a:tr h="13064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7.98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17.19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3.44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3.192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20.63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</a:tr>
              <a:tr h="13064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5.52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139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56.70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11.34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2.208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55.6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69.15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</a:tr>
              <a:tr h="13064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5.26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72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9.84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1.97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2.104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28.8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32.87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</a:tr>
              <a:tr h="13064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11.93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190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24.82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4.96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4.772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76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85.74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</a:tr>
              <a:tr h="13064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16.77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19.80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3.96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6.708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206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216.67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</a:tr>
              <a:tr h="13064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68.85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1268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69.52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13.90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27.54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507.2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548.64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</a:tr>
              <a:tr h="13064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5.7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214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12.79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2.56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2.28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85.6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90.44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</a:tr>
              <a:tr h="13064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2.97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72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28.83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5.77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1.188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28.8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35.75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</a:tr>
              <a:tr h="13064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2.39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212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11.24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2.25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0.956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84.8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88.00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</a:tr>
              <a:tr h="13064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15.24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158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10.51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2.10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6.096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63.2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71.40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</a:tr>
              <a:tr h="13064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3.48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91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5.07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1.01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1.392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36.4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38.81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35" marR="5935" marT="5935" marB="0" anchor="b"/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838200" y="4343400"/>
            <a:ext cx="3733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800600" y="4343400"/>
            <a:ext cx="1752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781800" y="4343400"/>
            <a:ext cx="1295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28800" y="4490621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Factor Values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105400" y="4545367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Weights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629401" y="449062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153400" y="4191000"/>
            <a:ext cx="838200" cy="461665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Sum of Factors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xmlns="" val="306877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49808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Constantia" pitchFamily="18" charset="0"/>
              </a:rPr>
              <a:t>Results</a:t>
            </a:r>
            <a:endParaRPr lang="en-US" sz="4000" b="1" dirty="0">
              <a:latin typeface="Constantia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1219200"/>
            <a:ext cx="441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Constantia" pitchFamily="18" charset="0"/>
              </a:rPr>
              <a:t>The grid cells currently containing a fire station consistently ranked the highest in all factors. </a:t>
            </a:r>
          </a:p>
          <a:p>
            <a:pPr marL="0" indent="0">
              <a:buNone/>
            </a:pPr>
            <a:r>
              <a:rPr lang="en-US" sz="1600" dirty="0" smtClean="0">
                <a:latin typeface="Constantia" pitchFamily="18" charset="0"/>
              </a:rPr>
              <a:t>Out of the grid cells currently without a fire station</a:t>
            </a:r>
          </a:p>
          <a:p>
            <a:pPr marL="0" indent="0">
              <a:buNone/>
            </a:pPr>
            <a:r>
              <a:rPr lang="en-US" sz="1600" dirty="0" smtClean="0">
                <a:latin typeface="Constantia" pitchFamily="18" charset="0"/>
              </a:rPr>
              <a:t>grid 11 ranked highest in the following factors:</a:t>
            </a:r>
          </a:p>
          <a:p>
            <a:pPr>
              <a:buFont typeface="+mj-lt"/>
              <a:buAutoNum type="arabicPeriod"/>
            </a:pPr>
            <a:r>
              <a:rPr lang="en-US" sz="1600" dirty="0" smtClean="0">
                <a:latin typeface="Constantia" pitchFamily="18" charset="0"/>
              </a:rPr>
              <a:t>Daytime Population</a:t>
            </a:r>
          </a:p>
          <a:p>
            <a:pPr>
              <a:buFont typeface="+mj-lt"/>
              <a:buAutoNum type="arabicPeriod"/>
            </a:pPr>
            <a:r>
              <a:rPr lang="en-US" sz="1600" dirty="0" smtClean="0">
                <a:latin typeface="Constantia" pitchFamily="18" charset="0"/>
              </a:rPr>
              <a:t>Nighttime Population</a:t>
            </a:r>
          </a:p>
          <a:p>
            <a:pPr>
              <a:buFont typeface="+mj-lt"/>
              <a:buAutoNum type="arabicPeriod"/>
            </a:pPr>
            <a:r>
              <a:rPr lang="en-US" sz="1600" dirty="0" smtClean="0">
                <a:latin typeface="Constantia" pitchFamily="18" charset="0"/>
              </a:rPr>
              <a:t>Building Acreage</a:t>
            </a:r>
          </a:p>
          <a:p>
            <a:pPr>
              <a:buFont typeface="+mj-lt"/>
              <a:buAutoNum type="arabicPeriod"/>
            </a:pPr>
            <a:r>
              <a:rPr lang="en-US" sz="1600" dirty="0" smtClean="0">
                <a:latin typeface="Constantia" pitchFamily="18" charset="0"/>
              </a:rPr>
              <a:t>Value of Improvements</a:t>
            </a:r>
          </a:p>
          <a:p>
            <a:pPr>
              <a:buFont typeface="+mj-lt"/>
              <a:buAutoNum type="arabicPeriod"/>
            </a:pPr>
            <a:r>
              <a:rPr lang="en-US" sz="1600" dirty="0" err="1" smtClean="0">
                <a:latin typeface="Constantia" pitchFamily="18" charset="0"/>
              </a:rPr>
              <a:t>Wildland</a:t>
            </a:r>
            <a:r>
              <a:rPr lang="en-US" sz="1600" dirty="0" smtClean="0">
                <a:latin typeface="Constantia" pitchFamily="18" charset="0"/>
              </a:rPr>
              <a:t>-Urban Interface</a:t>
            </a:r>
          </a:p>
          <a:p>
            <a:pPr>
              <a:buFont typeface="+mj-lt"/>
              <a:buAutoNum type="arabicPeriod"/>
            </a:pPr>
            <a:r>
              <a:rPr lang="en-US" sz="1600" dirty="0" smtClean="0">
                <a:latin typeface="Constantia" pitchFamily="18" charset="0"/>
              </a:rPr>
              <a:t>Percent Developed</a:t>
            </a:r>
          </a:p>
          <a:p>
            <a:pPr>
              <a:buFont typeface="+mj-lt"/>
              <a:buAutoNum type="arabicPeriod"/>
            </a:pPr>
            <a:r>
              <a:rPr lang="en-US" sz="1600" dirty="0" smtClean="0">
                <a:latin typeface="Constantia" pitchFamily="18" charset="0"/>
              </a:rPr>
              <a:t>Total Developed Acreage</a:t>
            </a:r>
          </a:p>
          <a:p>
            <a:pPr>
              <a:buFont typeface="+mj-lt"/>
              <a:buAutoNum type="arabicPeriod"/>
            </a:pPr>
            <a:r>
              <a:rPr lang="en-US" sz="1600" dirty="0" smtClean="0">
                <a:latin typeface="Constantia" pitchFamily="18" charset="0"/>
              </a:rPr>
              <a:t>Total Developed Parcel Value</a:t>
            </a:r>
          </a:p>
          <a:p>
            <a:pPr>
              <a:buFont typeface="+mj-lt"/>
              <a:buAutoNum type="arabicPeriod"/>
            </a:pPr>
            <a:r>
              <a:rPr lang="en-US" sz="1600" dirty="0" smtClean="0">
                <a:latin typeface="Constantia" pitchFamily="18" charset="0"/>
              </a:rPr>
              <a:t>Total Parcel Value</a:t>
            </a:r>
          </a:p>
          <a:p>
            <a:pPr>
              <a:buFont typeface="+mj-lt"/>
              <a:buAutoNum type="arabicPeriod"/>
            </a:pPr>
            <a:r>
              <a:rPr lang="en-US" sz="1600" dirty="0" smtClean="0">
                <a:latin typeface="Constantia" pitchFamily="18" charset="0"/>
              </a:rPr>
              <a:t>Total Multifamily Value</a:t>
            </a:r>
          </a:p>
          <a:p>
            <a:pPr>
              <a:buFont typeface="+mj-lt"/>
              <a:buAutoNum type="arabicPeriod"/>
            </a:pPr>
            <a:r>
              <a:rPr lang="en-US" sz="1600" dirty="0" smtClean="0">
                <a:latin typeface="Constantia" pitchFamily="18" charset="0"/>
              </a:rPr>
              <a:t>Conflagration Rate</a:t>
            </a:r>
            <a:endParaRPr lang="en-US" sz="1600" dirty="0">
              <a:latin typeface="Constant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95600"/>
            <a:ext cx="4295920" cy="336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243464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593</TotalTime>
  <Words>765</Words>
  <Application>Microsoft Office PowerPoint</Application>
  <PresentationFormat>On-screen Show (4:3)</PresentationFormat>
  <Paragraphs>253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Solstice</vt:lpstr>
      <vt:lpstr> San Marcos Fire Station Location Analysis </vt:lpstr>
      <vt:lpstr>Introduction </vt:lpstr>
      <vt:lpstr>Scope</vt:lpstr>
      <vt:lpstr>Data </vt:lpstr>
      <vt:lpstr>Methods</vt:lpstr>
      <vt:lpstr>Methods – Initial Problems</vt:lpstr>
      <vt:lpstr>Methods</vt:lpstr>
      <vt:lpstr>Conflagration Weighted Sum Model</vt:lpstr>
      <vt:lpstr>Results</vt:lpstr>
      <vt:lpstr>Discussion</vt:lpstr>
      <vt:lpstr>Conclusion</vt:lpstr>
      <vt:lpstr>Questions?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Bryan</dc:creator>
  <cp:lastModifiedBy>Bryan</cp:lastModifiedBy>
  <cp:revision>28</cp:revision>
  <dcterms:created xsi:type="dcterms:W3CDTF">2013-03-24T22:02:24Z</dcterms:created>
  <dcterms:modified xsi:type="dcterms:W3CDTF">2013-05-03T14:57:10Z</dcterms:modified>
</cp:coreProperties>
</file>