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28"/>
  </p:handout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0" r:id="rId19"/>
    <p:sldId id="275" r:id="rId20"/>
    <p:sldId id="274" r:id="rId21"/>
    <p:sldId id="278" r:id="rId22"/>
    <p:sldId id="279" r:id="rId23"/>
    <p:sldId id="280" r:id="rId24"/>
    <p:sldId id="281" r:id="rId25"/>
    <p:sldId id="276" r:id="rId26"/>
    <p:sldId id="277"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532" autoAdjust="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7CA4A91-6ED4-461F-821E-BB7318F3F472}" type="datetimeFigureOut">
              <a:rPr lang="en-US" smtClean="0"/>
              <a:t>5/11/2009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B87E524-BD14-4A35-8986-15D49EB8A9F3}"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FD43706-B4B3-4947-84D2-CEB5326528E1}" type="datetimeFigureOut">
              <a:rPr lang="en-US" smtClean="0"/>
              <a:pPr/>
              <a:t>5/11/2009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A847BC3-C2DE-4E13-AE3B-D09C3070000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D43706-B4B3-4947-84D2-CEB5326528E1}" type="datetimeFigureOut">
              <a:rPr lang="en-US" smtClean="0"/>
              <a:pPr/>
              <a:t>5/11/2009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47BC3-C2DE-4E13-AE3B-D09C307000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D43706-B4B3-4947-84D2-CEB5326528E1}" type="datetimeFigureOut">
              <a:rPr lang="en-US" smtClean="0"/>
              <a:pPr/>
              <a:t>5/11/2009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47BC3-C2DE-4E13-AE3B-D09C307000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D43706-B4B3-4947-84D2-CEB5326528E1}" type="datetimeFigureOut">
              <a:rPr lang="en-US" smtClean="0"/>
              <a:pPr/>
              <a:t>5/11/2009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47BC3-C2DE-4E13-AE3B-D09C307000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FD43706-B4B3-4947-84D2-CEB5326528E1}" type="datetimeFigureOut">
              <a:rPr lang="en-US" smtClean="0"/>
              <a:pPr/>
              <a:t>5/11/2009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47BC3-C2DE-4E13-AE3B-D09C3070000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D43706-B4B3-4947-84D2-CEB5326528E1}" type="datetimeFigureOut">
              <a:rPr lang="en-US" smtClean="0"/>
              <a:pPr/>
              <a:t>5/11/2009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847BC3-C2DE-4E13-AE3B-D09C3070000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FD43706-B4B3-4947-84D2-CEB5326528E1}" type="datetimeFigureOut">
              <a:rPr lang="en-US" smtClean="0"/>
              <a:pPr/>
              <a:t>5/11/2009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847BC3-C2DE-4E13-AE3B-D09C3070000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FD43706-B4B3-4947-84D2-CEB5326528E1}" type="datetimeFigureOut">
              <a:rPr lang="en-US" smtClean="0"/>
              <a:pPr/>
              <a:t>5/11/2009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847BC3-C2DE-4E13-AE3B-D09C307000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43706-B4B3-4947-84D2-CEB5326528E1}" type="datetimeFigureOut">
              <a:rPr lang="en-US" smtClean="0"/>
              <a:pPr/>
              <a:t>5/11/2009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847BC3-C2DE-4E13-AE3B-D09C307000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D43706-B4B3-4947-84D2-CEB5326528E1}" type="datetimeFigureOut">
              <a:rPr lang="en-US" smtClean="0"/>
              <a:pPr/>
              <a:t>5/11/2009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847BC3-C2DE-4E13-AE3B-D09C3070000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FD43706-B4B3-4947-84D2-CEB5326528E1}" type="datetimeFigureOut">
              <a:rPr lang="en-US" smtClean="0"/>
              <a:pPr/>
              <a:t>5/11/2009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A847BC3-C2DE-4E13-AE3B-D09C3070000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FD43706-B4B3-4947-84D2-CEB5326528E1}" type="datetimeFigureOut">
              <a:rPr lang="en-US" smtClean="0"/>
              <a:pPr/>
              <a:t>5/11/2009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A847BC3-C2DE-4E13-AE3B-D09C3070000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localhost/IMS/default.asp" TargetMode="External"/><Relationship Id="rId2" Type="http://schemas.openxmlformats.org/officeDocument/2006/relationships/hyperlink" Target="http://geo-305592.evans.txstate.edu/index.htm"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8305800" cy="1143000"/>
          </a:xfrm>
        </p:spPr>
        <p:txBody>
          <a:bodyPr>
            <a:normAutofit fontScale="90000"/>
          </a:bodyPr>
          <a:lstStyle/>
          <a:p>
            <a:pPr algn="ctr"/>
            <a:r>
              <a:rPr lang="en-US" dirty="0" smtClean="0"/>
              <a:t>Watershed Mapping Project</a:t>
            </a:r>
            <a:br>
              <a:rPr lang="en-US" dirty="0" smtClean="0"/>
            </a:br>
            <a:r>
              <a:rPr lang="en-US" sz="2200" dirty="0" smtClean="0"/>
              <a:t>Public Interest G.I.S. Mapping Project </a:t>
            </a:r>
            <a:br>
              <a:rPr lang="en-US" sz="2200" dirty="0" smtClean="0"/>
            </a:br>
            <a:r>
              <a:rPr lang="en-US" sz="2200" dirty="0" smtClean="0"/>
              <a:t>for the Guadalupe Blanco River Authority – 2009</a:t>
            </a:r>
            <a:endParaRPr lang="en-US" sz="2200" dirty="0"/>
          </a:p>
        </p:txBody>
      </p:sp>
      <p:pic>
        <p:nvPicPr>
          <p:cNvPr id="5" name="Picture 2"/>
          <p:cNvPicPr>
            <a:picLocks noChangeAspect="1" noChangeArrowheads="1"/>
          </p:cNvPicPr>
          <p:nvPr/>
        </p:nvPicPr>
        <p:blipFill>
          <a:blip r:embed="rId2"/>
          <a:srcRect/>
          <a:stretch>
            <a:fillRect/>
          </a:stretch>
        </p:blipFill>
        <p:spPr bwMode="auto">
          <a:xfrm>
            <a:off x="762000" y="1924050"/>
            <a:ext cx="7467600" cy="46050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a:t>
            </a:r>
            <a:endParaRPr lang="en-US" dirty="0"/>
          </a:p>
        </p:txBody>
      </p:sp>
      <p:sp>
        <p:nvSpPr>
          <p:cNvPr id="3" name="Content Placeholder 2"/>
          <p:cNvSpPr>
            <a:spLocks noGrp="1"/>
          </p:cNvSpPr>
          <p:nvPr>
            <p:ph idx="1"/>
          </p:nvPr>
        </p:nvSpPr>
        <p:spPr/>
        <p:txBody>
          <a:bodyPr/>
          <a:lstStyle/>
          <a:p>
            <a:r>
              <a:rPr lang="en-US" dirty="0" smtClean="0"/>
              <a:t>The metadata follows the Federal Geographic Data Committee (FDGC) standards, as well as the standards provided for geographic information by the International Organization for Standardization (ISO).</a:t>
            </a:r>
            <a:endParaRPr lang="en-US" dirty="0"/>
          </a:p>
        </p:txBody>
      </p:sp>
      <p:pic>
        <p:nvPicPr>
          <p:cNvPr id="20482" name="Picture 2"/>
          <p:cNvPicPr>
            <a:picLocks noChangeAspect="1" noChangeArrowheads="1"/>
          </p:cNvPicPr>
          <p:nvPr/>
        </p:nvPicPr>
        <p:blipFill>
          <a:blip r:embed="rId2" cstate="print"/>
          <a:srcRect/>
          <a:stretch>
            <a:fillRect/>
          </a:stretch>
        </p:blipFill>
        <p:spPr bwMode="auto">
          <a:xfrm>
            <a:off x="381000" y="3886200"/>
            <a:ext cx="3916432" cy="2743200"/>
          </a:xfrm>
          <a:prstGeom prst="rect">
            <a:avLst/>
          </a:prstGeom>
          <a:noFill/>
          <a:ln w="9525">
            <a:noFill/>
            <a:miter lim="800000"/>
            <a:headEnd/>
            <a:tailEnd/>
          </a:ln>
          <a:effectLst/>
        </p:spPr>
      </p:pic>
      <p:pic>
        <p:nvPicPr>
          <p:cNvPr id="20485" name="Picture 5"/>
          <p:cNvPicPr>
            <a:picLocks noChangeAspect="1" noChangeArrowheads="1"/>
          </p:cNvPicPr>
          <p:nvPr/>
        </p:nvPicPr>
        <p:blipFill>
          <a:blip r:embed="rId3"/>
          <a:srcRect/>
          <a:stretch>
            <a:fillRect/>
          </a:stretch>
        </p:blipFill>
        <p:spPr bwMode="auto">
          <a:xfrm>
            <a:off x="4953000" y="3962400"/>
            <a:ext cx="3609975" cy="2428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4" name="Content Placeholder 2"/>
          <p:cNvSpPr>
            <a:spLocks noGrp="1"/>
          </p:cNvSpPr>
          <p:nvPr>
            <p:ph idx="1"/>
          </p:nvPr>
        </p:nvSpPr>
        <p:spPr/>
        <p:txBody>
          <a:bodyPr/>
          <a:lstStyle/>
          <a:p>
            <a:r>
              <a:rPr lang="en-US" dirty="0" smtClean="0"/>
              <a:t>DATA MUST UNDERGO THE FOLLOWING STEPS</a:t>
            </a:r>
          </a:p>
          <a:p>
            <a:pPr lvl="1"/>
            <a:endParaRPr lang="en-US" dirty="0" smtClean="0"/>
          </a:p>
          <a:p>
            <a:pPr lvl="1"/>
            <a:r>
              <a:rPr lang="en-US" dirty="0" smtClean="0"/>
              <a:t>Phase 1:	Data Collection and Development</a:t>
            </a:r>
          </a:p>
          <a:p>
            <a:pPr lvl="1">
              <a:buNone/>
            </a:pPr>
            <a:endParaRPr lang="en-US" dirty="0" smtClean="0"/>
          </a:p>
          <a:p>
            <a:pPr lvl="1"/>
            <a:r>
              <a:rPr lang="en-US" dirty="0" smtClean="0"/>
              <a:t>Phase 2:	Data Assembly (Arc-GIS Software)</a:t>
            </a:r>
          </a:p>
          <a:p>
            <a:pPr lvl="1"/>
            <a:endParaRPr lang="en-US" dirty="0" smtClean="0"/>
          </a:p>
          <a:p>
            <a:pPr lvl="1"/>
            <a:r>
              <a:rPr lang="en-US" dirty="0" smtClean="0"/>
              <a:t>Phase 3:	Web-GIS Assembly (Manifold Software)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t>
            </a:r>
            <a:endParaRPr lang="en-US" dirty="0"/>
          </a:p>
        </p:txBody>
      </p:sp>
      <p:graphicFrame>
        <p:nvGraphicFramePr>
          <p:cNvPr id="4" name="Content Placeholder 3"/>
          <p:cNvGraphicFramePr>
            <a:graphicFrameLocks noGrp="1"/>
          </p:cNvGraphicFramePr>
          <p:nvPr>
            <p:ph idx="1"/>
          </p:nvPr>
        </p:nvGraphicFramePr>
        <p:xfrm>
          <a:off x="2590800" y="-140064"/>
          <a:ext cx="6248400" cy="7150464"/>
        </p:xfrm>
        <a:graphic>
          <a:graphicData uri="http://schemas.openxmlformats.org/drawingml/2006/table">
            <a:tbl>
              <a:tblPr>
                <a:tableStyleId>{3C2FFA5D-87B4-456A-9821-1D502468CF0F}</a:tableStyleId>
              </a:tblPr>
              <a:tblGrid>
                <a:gridCol w="980690"/>
                <a:gridCol w="826582"/>
                <a:gridCol w="2605835"/>
                <a:gridCol w="896632"/>
                <a:gridCol w="406286"/>
                <a:gridCol w="532375"/>
              </a:tblGrid>
              <a:tr h="390947">
                <a:tc gridSpan="6">
                  <a:txBody>
                    <a:bodyPr/>
                    <a:lstStyle/>
                    <a:p>
                      <a:pPr marL="0" marR="0">
                        <a:lnSpc>
                          <a:spcPct val="115000"/>
                        </a:lnSpc>
                        <a:spcBef>
                          <a:spcPts val="0"/>
                        </a:spcBef>
                        <a:spcAft>
                          <a:spcPts val="0"/>
                        </a:spcAft>
                      </a:pPr>
                      <a:endParaRPr lang="en-US" sz="900" dirty="0"/>
                    </a:p>
                    <a:p>
                      <a:pPr marL="0" marR="0" algn="ctr">
                        <a:lnSpc>
                          <a:spcPct val="115000"/>
                        </a:lnSpc>
                        <a:spcBef>
                          <a:spcPts val="0"/>
                        </a:spcBef>
                        <a:spcAft>
                          <a:spcPts val="0"/>
                        </a:spcAft>
                      </a:pPr>
                      <a:r>
                        <a:rPr lang="en-US" sz="900" dirty="0"/>
                        <a:t>WATERSHED MAPPING PROJECT BUDGET (REVISED)</a:t>
                      </a:r>
                      <a:endParaRPr lang="en-US" sz="900" dirty="0">
                        <a:latin typeface="Calibri"/>
                        <a:ea typeface="Calibri"/>
                        <a:cs typeface="Times New Roman"/>
                      </a:endParaRPr>
                    </a:p>
                  </a:txBody>
                  <a:tcPr marL="45379" marR="4537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0861">
                <a:tc gridSpan="3">
                  <a:txBody>
                    <a:bodyPr/>
                    <a:lstStyle/>
                    <a:p>
                      <a:pPr marL="0" marR="0">
                        <a:lnSpc>
                          <a:spcPct val="115000"/>
                        </a:lnSpc>
                        <a:spcBef>
                          <a:spcPts val="0"/>
                        </a:spcBef>
                        <a:spcAft>
                          <a:spcPts val="0"/>
                        </a:spcAft>
                      </a:pPr>
                      <a:endParaRPr lang="en-US" sz="900"/>
                    </a:p>
                    <a:p>
                      <a:pPr marL="0" marR="0">
                        <a:lnSpc>
                          <a:spcPct val="115000"/>
                        </a:lnSpc>
                        <a:spcBef>
                          <a:spcPts val="0"/>
                        </a:spcBef>
                        <a:spcAft>
                          <a:spcPts val="0"/>
                        </a:spcAft>
                      </a:pPr>
                      <a:r>
                        <a:rPr lang="en-US" sz="900"/>
                        <a:t>DATA COLLECTION</a:t>
                      </a:r>
                      <a:endParaRPr lang="en-US" sz="900">
                        <a:latin typeface="Calibri"/>
                        <a:ea typeface="Calibri"/>
                        <a:cs typeface="Times New Roman"/>
                      </a:endParaRPr>
                    </a:p>
                  </a:txBody>
                  <a:tcPr marL="45379" marR="45379" marT="0" marB="0"/>
                </a:tc>
                <a:tc hMerge="1">
                  <a:txBody>
                    <a:bodyPr/>
                    <a:lstStyle/>
                    <a:p>
                      <a:endParaRPr lang="en-US"/>
                    </a:p>
                  </a:txBody>
                  <a:tcPr/>
                </a:tc>
                <a:tc hMerge="1">
                  <a:txBody>
                    <a:bodyPr/>
                    <a:lstStyle/>
                    <a:p>
                      <a:endParaRPr lang="en-US"/>
                    </a:p>
                  </a:txBody>
                  <a:tcPr/>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nchor="ctr"/>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r>
              <a:tr h="283595">
                <a:tc>
                  <a:txBody>
                    <a:bodyPr/>
                    <a:lstStyle/>
                    <a:p>
                      <a:pPr marL="0" marR="0">
                        <a:lnSpc>
                          <a:spcPct val="115000"/>
                        </a:lnSpc>
                        <a:spcBef>
                          <a:spcPts val="0"/>
                        </a:spcBef>
                        <a:spcAft>
                          <a:spcPts val="0"/>
                        </a:spcAft>
                      </a:pPr>
                      <a:r>
                        <a:rPr lang="en-US" sz="900"/>
                        <a:t>   Consultants</a:t>
                      </a: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r>
                        <a:rPr lang="en-US" sz="900"/>
                        <a:t>Total Hours </a:t>
                      </a: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r>
                        <a:rPr lang="en-US" sz="900"/>
                        <a:t>(10 Hrs/Week  x  5 Weeks  x 2 Consultants)</a:t>
                      </a: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r>
                        <a:rPr lang="en-US" sz="900"/>
                        <a:t>100 Hrs @</a:t>
                      </a:r>
                      <a:endParaRPr lang="en-US" sz="900">
                        <a:latin typeface="Calibri"/>
                        <a:ea typeface="Calibri"/>
                        <a:cs typeface="Times New Roman"/>
                      </a:endParaRPr>
                    </a:p>
                  </a:txBody>
                  <a:tcPr marL="45379" marR="45379" marT="0" marB="0" anchor="ctr"/>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r>
              <a:tr h="149495">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r>
                        <a:rPr lang="en-US" sz="900"/>
                        <a:t>Rate of Pay</a:t>
                      </a: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r>
                        <a:rPr lang="en-US" sz="900"/>
                        <a:t>$15.00/Hr</a:t>
                      </a:r>
                      <a:endParaRPr lang="en-US" sz="900">
                        <a:latin typeface="Calibri"/>
                        <a:ea typeface="Calibri"/>
                        <a:cs typeface="Times New Roman"/>
                      </a:endParaRPr>
                    </a:p>
                  </a:txBody>
                  <a:tcPr marL="45379" marR="45379" marT="0" marB="0" anchor="ctr"/>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r>
              <a:tr h="149495">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gridSpan="2">
                  <a:txBody>
                    <a:bodyPr/>
                    <a:lstStyle/>
                    <a:p>
                      <a:pPr marL="0" marR="0">
                        <a:lnSpc>
                          <a:spcPct val="115000"/>
                        </a:lnSpc>
                        <a:spcBef>
                          <a:spcPts val="0"/>
                        </a:spcBef>
                        <a:spcAft>
                          <a:spcPts val="0"/>
                        </a:spcAft>
                      </a:pPr>
                      <a:r>
                        <a:rPr lang="en-US" sz="900"/>
                        <a:t>Total  Consultant Pay</a:t>
                      </a:r>
                      <a:endParaRPr lang="en-US" sz="900">
                        <a:latin typeface="Calibri"/>
                        <a:ea typeface="Calibri"/>
                        <a:cs typeface="Times New Roman"/>
                      </a:endParaRPr>
                    </a:p>
                  </a:txBody>
                  <a:tcPr marL="45379" marR="45379" marT="0" marB="0"/>
                </a:tc>
                <a:tc hMerge="1">
                  <a:txBody>
                    <a:bodyPr/>
                    <a:lstStyle/>
                    <a:p>
                      <a:endParaRPr lang="en-US"/>
                    </a:p>
                  </a:txBody>
                  <a:tcPr/>
                </a:tc>
                <a:tc gridSpan="2">
                  <a:txBody>
                    <a:bodyPr/>
                    <a:lstStyle/>
                    <a:p>
                      <a:pPr marL="0" marR="0" algn="r">
                        <a:lnSpc>
                          <a:spcPct val="115000"/>
                        </a:lnSpc>
                        <a:spcBef>
                          <a:spcPts val="0"/>
                        </a:spcBef>
                        <a:spcAft>
                          <a:spcPts val="0"/>
                        </a:spcAft>
                      </a:pPr>
                      <a:r>
                        <a:rPr lang="en-US" sz="900"/>
                        <a:t>$1,500</a:t>
                      </a:r>
                      <a:endParaRPr lang="en-US" sz="900">
                        <a:latin typeface="Calibri"/>
                        <a:ea typeface="Calibri"/>
                        <a:cs typeface="Times New Roman"/>
                      </a:endParaRPr>
                    </a:p>
                  </a:txBody>
                  <a:tcPr marL="45379" marR="45379" marT="0" marB="0" anchor="ctr"/>
                </a:tc>
                <a:tc hMerge="1">
                  <a:txBody>
                    <a:bodyPr/>
                    <a:lstStyle/>
                    <a:p>
                      <a:endParaRPr lang="en-US"/>
                    </a:p>
                  </a:txBody>
                  <a:tcPr/>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r>
              <a:tr h="149495">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nchor="ctr"/>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r>
              <a:tr h="283595">
                <a:tc>
                  <a:txBody>
                    <a:bodyPr/>
                    <a:lstStyle/>
                    <a:p>
                      <a:pPr marL="0" marR="0">
                        <a:lnSpc>
                          <a:spcPct val="115000"/>
                        </a:lnSpc>
                        <a:spcBef>
                          <a:spcPts val="0"/>
                        </a:spcBef>
                        <a:spcAft>
                          <a:spcPts val="0"/>
                        </a:spcAft>
                      </a:pPr>
                      <a:r>
                        <a:rPr lang="en-US" sz="900"/>
                        <a:t>   Assistant </a:t>
                      </a: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r>
                        <a:rPr lang="en-US" sz="900"/>
                        <a:t>Total Hours</a:t>
                      </a: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r>
                        <a:rPr lang="en-US" sz="900"/>
                        <a:t>(14 Hrs / Week x 5 Weeks x 1 Asst. Mgr.)</a:t>
                      </a: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r>
                        <a:rPr lang="en-US" sz="900"/>
                        <a:t>70 Hrs @</a:t>
                      </a:r>
                      <a:endParaRPr lang="en-US" sz="900">
                        <a:latin typeface="Calibri"/>
                        <a:ea typeface="Calibri"/>
                        <a:cs typeface="Times New Roman"/>
                      </a:endParaRPr>
                    </a:p>
                  </a:txBody>
                  <a:tcPr marL="45379" marR="45379" marT="0" marB="0" anchor="ctr"/>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r>
              <a:tr h="149495">
                <a:tc>
                  <a:txBody>
                    <a:bodyPr/>
                    <a:lstStyle/>
                    <a:p>
                      <a:pPr marL="0" marR="0">
                        <a:lnSpc>
                          <a:spcPct val="115000"/>
                        </a:lnSpc>
                        <a:spcBef>
                          <a:spcPts val="0"/>
                        </a:spcBef>
                        <a:spcAft>
                          <a:spcPts val="0"/>
                        </a:spcAft>
                      </a:pPr>
                      <a:r>
                        <a:rPr lang="en-US" sz="900"/>
                        <a:t>   Manager</a:t>
                      </a: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r>
                        <a:rPr lang="en-US" sz="900"/>
                        <a:t>Rate of Pay</a:t>
                      </a: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r>
                        <a:rPr lang="en-US" sz="900"/>
                        <a:t> $40.00/Hr</a:t>
                      </a:r>
                      <a:endParaRPr lang="en-US" sz="900">
                        <a:latin typeface="Calibri"/>
                        <a:ea typeface="Calibri"/>
                        <a:cs typeface="Times New Roman"/>
                      </a:endParaRPr>
                    </a:p>
                  </a:txBody>
                  <a:tcPr marL="45379" marR="45379" marT="0" marB="0" anchor="ctr"/>
                </a:tc>
                <a:tc>
                  <a:txBody>
                    <a:bodyPr/>
                    <a:lstStyle/>
                    <a:p>
                      <a:pPr marL="0" marR="0" algn="ctr">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ctr">
                        <a:lnSpc>
                          <a:spcPct val="115000"/>
                        </a:lnSpc>
                        <a:spcBef>
                          <a:spcPts val="0"/>
                        </a:spcBef>
                        <a:spcAft>
                          <a:spcPts val="0"/>
                        </a:spcAft>
                      </a:pPr>
                      <a:endParaRPr lang="en-US" sz="900">
                        <a:latin typeface="Calibri"/>
                        <a:ea typeface="Calibri"/>
                        <a:cs typeface="Times New Roman"/>
                      </a:endParaRPr>
                    </a:p>
                  </a:txBody>
                  <a:tcPr marL="45379" marR="45379" marT="0" marB="0"/>
                </a:tc>
              </a:tr>
              <a:tr h="149495">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gridSpan="2">
                  <a:txBody>
                    <a:bodyPr/>
                    <a:lstStyle/>
                    <a:p>
                      <a:pPr marL="0" marR="0">
                        <a:lnSpc>
                          <a:spcPct val="115000"/>
                        </a:lnSpc>
                        <a:spcBef>
                          <a:spcPts val="0"/>
                        </a:spcBef>
                        <a:spcAft>
                          <a:spcPts val="0"/>
                        </a:spcAft>
                      </a:pPr>
                      <a:r>
                        <a:rPr lang="en-US" sz="900"/>
                        <a:t>Total Asst Mgr. Pay</a:t>
                      </a:r>
                      <a:endParaRPr lang="en-US" sz="900">
                        <a:latin typeface="Calibri"/>
                        <a:ea typeface="Calibri"/>
                        <a:cs typeface="Times New Roman"/>
                      </a:endParaRPr>
                    </a:p>
                  </a:txBody>
                  <a:tcPr marL="45379" marR="45379" marT="0" marB="0"/>
                </a:tc>
                <a:tc hMerge="1">
                  <a:txBody>
                    <a:bodyPr/>
                    <a:lstStyle/>
                    <a:p>
                      <a:endParaRPr lang="en-US"/>
                    </a:p>
                  </a:txBody>
                  <a:tcPr/>
                </a:tc>
                <a:tc gridSpan="2">
                  <a:txBody>
                    <a:bodyPr/>
                    <a:lstStyle/>
                    <a:p>
                      <a:pPr marL="0" marR="0" algn="r">
                        <a:lnSpc>
                          <a:spcPct val="115000"/>
                        </a:lnSpc>
                        <a:spcBef>
                          <a:spcPts val="0"/>
                        </a:spcBef>
                        <a:spcAft>
                          <a:spcPts val="0"/>
                        </a:spcAft>
                      </a:pPr>
                      <a:r>
                        <a:rPr lang="en-US" sz="900"/>
                        <a:t>$2,800</a:t>
                      </a:r>
                      <a:endParaRPr lang="en-US" sz="900">
                        <a:latin typeface="Calibri"/>
                        <a:ea typeface="Calibri"/>
                        <a:cs typeface="Times New Roman"/>
                      </a:endParaRPr>
                    </a:p>
                  </a:txBody>
                  <a:tcPr marL="45379" marR="45379" marT="0" marB="0" anchor="ctr"/>
                </a:tc>
                <a:tc hMerge="1">
                  <a:txBody>
                    <a:bodyPr/>
                    <a:lstStyle/>
                    <a:p>
                      <a:endParaRPr lang="en-US"/>
                    </a:p>
                  </a:txBody>
                  <a:tcPr/>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r>
              <a:tr h="149495">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nchor="ctr"/>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r>
              <a:tr h="283595">
                <a:tc>
                  <a:txBody>
                    <a:bodyPr/>
                    <a:lstStyle/>
                    <a:p>
                      <a:pPr marL="0" marR="0">
                        <a:lnSpc>
                          <a:spcPct val="115000"/>
                        </a:lnSpc>
                        <a:spcBef>
                          <a:spcPts val="0"/>
                        </a:spcBef>
                        <a:spcAft>
                          <a:spcPts val="0"/>
                        </a:spcAft>
                      </a:pPr>
                      <a:r>
                        <a:rPr lang="en-US" sz="900"/>
                        <a:t>   Project </a:t>
                      </a: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r>
                        <a:rPr lang="en-US" sz="900"/>
                        <a:t>Total Hours</a:t>
                      </a: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r>
                        <a:rPr lang="en-US" sz="900"/>
                        <a:t>(14 Hrs/Week x 5 Weeks x 1 Proj. Mgr.)</a:t>
                      </a: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r>
                        <a:rPr lang="en-US" sz="900"/>
                        <a:t>70 Hrs@</a:t>
                      </a:r>
                      <a:endParaRPr lang="en-US" sz="900">
                        <a:latin typeface="Calibri"/>
                        <a:ea typeface="Calibri"/>
                        <a:cs typeface="Times New Roman"/>
                      </a:endParaRPr>
                    </a:p>
                  </a:txBody>
                  <a:tcPr marL="45379" marR="45379" marT="0" marB="0" anchor="ctr"/>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endParaRPr lang="en-US" sz="900" dirty="0">
                        <a:latin typeface="Calibri"/>
                        <a:ea typeface="Calibri"/>
                        <a:cs typeface="Times New Roman"/>
                      </a:endParaRPr>
                    </a:p>
                  </a:txBody>
                  <a:tcPr marL="45379" marR="45379" marT="0" marB="0"/>
                </a:tc>
              </a:tr>
              <a:tr h="149495">
                <a:tc>
                  <a:txBody>
                    <a:bodyPr/>
                    <a:lstStyle/>
                    <a:p>
                      <a:pPr marL="0" marR="0">
                        <a:lnSpc>
                          <a:spcPct val="115000"/>
                        </a:lnSpc>
                        <a:spcBef>
                          <a:spcPts val="0"/>
                        </a:spcBef>
                        <a:spcAft>
                          <a:spcPts val="0"/>
                        </a:spcAft>
                      </a:pPr>
                      <a:r>
                        <a:rPr lang="en-US" sz="900" dirty="0"/>
                        <a:t>  Manager</a:t>
                      </a:r>
                      <a:endParaRPr lang="en-US" sz="900" dirty="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r>
                        <a:rPr lang="en-US" sz="900"/>
                        <a:t>Rate of Pay</a:t>
                      </a: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r>
                        <a:rPr lang="en-US" sz="900"/>
                        <a:t> $50.00/Hr</a:t>
                      </a:r>
                      <a:endParaRPr lang="en-US" sz="900">
                        <a:latin typeface="Calibri"/>
                        <a:ea typeface="Calibri"/>
                        <a:cs typeface="Times New Roman"/>
                      </a:endParaRPr>
                    </a:p>
                  </a:txBody>
                  <a:tcPr marL="45379" marR="45379" marT="0" marB="0" anchor="ctr"/>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r>
              <a:tr h="149495">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gridSpan="2">
                  <a:txBody>
                    <a:bodyPr/>
                    <a:lstStyle/>
                    <a:p>
                      <a:pPr marL="0" marR="0" algn="r">
                        <a:lnSpc>
                          <a:spcPct val="115000"/>
                        </a:lnSpc>
                        <a:spcBef>
                          <a:spcPts val="0"/>
                        </a:spcBef>
                        <a:spcAft>
                          <a:spcPts val="0"/>
                        </a:spcAft>
                      </a:pPr>
                      <a:r>
                        <a:rPr lang="en-US" sz="900"/>
                        <a:t>$3,500</a:t>
                      </a:r>
                      <a:endParaRPr lang="en-US" sz="900">
                        <a:latin typeface="Calibri"/>
                        <a:ea typeface="Calibri"/>
                        <a:cs typeface="Times New Roman"/>
                      </a:endParaRPr>
                    </a:p>
                  </a:txBody>
                  <a:tcPr marL="45379" marR="45379" marT="0" marB="0" anchor="ctr"/>
                </a:tc>
                <a:tc hMerge="1">
                  <a:txBody>
                    <a:bodyPr/>
                    <a:lstStyle/>
                    <a:p>
                      <a:endParaRPr lang="en-US"/>
                    </a:p>
                  </a:txBody>
                  <a:tcPr/>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r>
              <a:tr h="149495">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r>
                        <a:rPr lang="en-US" sz="900"/>
                        <a:t>DATA COLLECTION TOTAL:</a:t>
                      </a: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nchor="ctr"/>
                </a:tc>
                <a:tc gridSpan="2">
                  <a:txBody>
                    <a:bodyPr/>
                    <a:lstStyle/>
                    <a:p>
                      <a:pPr marL="0" marR="0" algn="r">
                        <a:lnSpc>
                          <a:spcPct val="115000"/>
                        </a:lnSpc>
                        <a:spcBef>
                          <a:spcPts val="0"/>
                        </a:spcBef>
                        <a:spcAft>
                          <a:spcPts val="0"/>
                        </a:spcAft>
                      </a:pPr>
                      <a:r>
                        <a:rPr lang="en-US" sz="900"/>
                        <a:t>$7,800</a:t>
                      </a:r>
                      <a:endParaRPr lang="en-US" sz="900">
                        <a:latin typeface="Calibri"/>
                        <a:ea typeface="Calibri"/>
                        <a:cs typeface="Times New Roman"/>
                      </a:endParaRPr>
                    </a:p>
                  </a:txBody>
                  <a:tcPr marL="45379" marR="45379" marT="0" marB="0"/>
                </a:tc>
                <a:tc hMerge="1">
                  <a:txBody>
                    <a:bodyPr/>
                    <a:lstStyle/>
                    <a:p>
                      <a:endParaRPr lang="en-US"/>
                    </a:p>
                  </a:txBody>
                  <a:tcPr/>
                </a:tc>
              </a:tr>
              <a:tr h="165431">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nchor="ctr"/>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r>
              <a:tr h="165431">
                <a:tc gridSpan="3">
                  <a:txBody>
                    <a:bodyPr/>
                    <a:lstStyle/>
                    <a:p>
                      <a:pPr marL="0" marR="0">
                        <a:lnSpc>
                          <a:spcPct val="115000"/>
                        </a:lnSpc>
                        <a:spcBef>
                          <a:spcPts val="0"/>
                        </a:spcBef>
                        <a:spcAft>
                          <a:spcPts val="0"/>
                        </a:spcAft>
                      </a:pPr>
                      <a:r>
                        <a:rPr lang="en-US" sz="900"/>
                        <a:t>DATA ASSEMBLY &amp; WEB-GIS(MANIFOLD) ASSEMBLY</a:t>
                      </a:r>
                      <a:endParaRPr lang="en-US" sz="900">
                        <a:latin typeface="Calibri"/>
                        <a:ea typeface="Calibri"/>
                        <a:cs typeface="Times New Roman"/>
                      </a:endParaRPr>
                    </a:p>
                  </a:txBody>
                  <a:tcPr marL="45379" marR="45379" marT="0" marB="0"/>
                </a:tc>
                <a:tc hMerge="1">
                  <a:txBody>
                    <a:bodyPr/>
                    <a:lstStyle/>
                    <a:p>
                      <a:endParaRPr lang="en-US"/>
                    </a:p>
                  </a:txBody>
                  <a:tcPr/>
                </a:tc>
                <a:tc hMerge="1">
                  <a:txBody>
                    <a:bodyPr/>
                    <a:lstStyle/>
                    <a:p>
                      <a:endParaRPr lang="en-US"/>
                    </a:p>
                  </a:txBody>
                  <a:tcPr/>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nchor="ctr"/>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r>
              <a:tr h="283595">
                <a:tc>
                  <a:txBody>
                    <a:bodyPr/>
                    <a:lstStyle/>
                    <a:p>
                      <a:pPr marL="0" marR="0">
                        <a:lnSpc>
                          <a:spcPct val="115000"/>
                        </a:lnSpc>
                        <a:spcBef>
                          <a:spcPts val="0"/>
                        </a:spcBef>
                        <a:spcAft>
                          <a:spcPts val="0"/>
                        </a:spcAft>
                      </a:pPr>
                      <a:r>
                        <a:rPr lang="en-US" sz="900"/>
                        <a:t>   Consultants</a:t>
                      </a: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r>
                        <a:rPr lang="en-US" sz="900"/>
                        <a:t>Total Hours </a:t>
                      </a: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r>
                        <a:rPr lang="en-US" sz="900"/>
                        <a:t>(14 Hrs/Week  x  7 Weeks  x 2 Consultants)</a:t>
                      </a: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r>
                        <a:rPr lang="en-US" sz="900"/>
                        <a:t>196 Hrs@</a:t>
                      </a:r>
                      <a:endParaRPr lang="en-US" sz="900">
                        <a:latin typeface="Calibri"/>
                        <a:ea typeface="Calibri"/>
                        <a:cs typeface="Times New Roman"/>
                      </a:endParaRPr>
                    </a:p>
                  </a:txBody>
                  <a:tcPr marL="45379" marR="45379" marT="0" marB="0" anchor="ctr"/>
                </a:tc>
                <a:tc>
                  <a:txBody>
                    <a:bodyPr/>
                    <a:lstStyle/>
                    <a:p>
                      <a:pPr marL="0" marR="0" algn="ctr">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ctr">
                        <a:lnSpc>
                          <a:spcPct val="115000"/>
                        </a:lnSpc>
                        <a:spcBef>
                          <a:spcPts val="0"/>
                        </a:spcBef>
                        <a:spcAft>
                          <a:spcPts val="0"/>
                        </a:spcAft>
                      </a:pPr>
                      <a:endParaRPr lang="en-US" sz="900">
                        <a:latin typeface="Calibri"/>
                        <a:ea typeface="Calibri"/>
                        <a:cs typeface="Times New Roman"/>
                      </a:endParaRPr>
                    </a:p>
                  </a:txBody>
                  <a:tcPr marL="45379" marR="45379" marT="0" marB="0"/>
                </a:tc>
              </a:tr>
              <a:tr h="149495">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r>
                        <a:rPr lang="en-US" sz="900"/>
                        <a:t>Rate of Pay</a:t>
                      </a: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r>
                        <a:rPr lang="en-US" sz="900"/>
                        <a:t> $40.00/Hr</a:t>
                      </a:r>
                      <a:endParaRPr lang="en-US" sz="900">
                        <a:latin typeface="Calibri"/>
                        <a:ea typeface="Calibri"/>
                        <a:cs typeface="Times New Roman"/>
                      </a:endParaRPr>
                    </a:p>
                  </a:txBody>
                  <a:tcPr marL="45379" marR="45379" marT="0" marB="0" anchor="ctr"/>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r>
              <a:tr h="149495">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gridSpan="2">
                  <a:txBody>
                    <a:bodyPr/>
                    <a:lstStyle/>
                    <a:p>
                      <a:pPr marL="0" marR="0">
                        <a:lnSpc>
                          <a:spcPct val="115000"/>
                        </a:lnSpc>
                        <a:spcBef>
                          <a:spcPts val="0"/>
                        </a:spcBef>
                        <a:spcAft>
                          <a:spcPts val="0"/>
                        </a:spcAft>
                      </a:pPr>
                      <a:r>
                        <a:rPr lang="en-US" sz="900"/>
                        <a:t>Total  Consultant Pay</a:t>
                      </a:r>
                      <a:endParaRPr lang="en-US" sz="900">
                        <a:latin typeface="Calibri"/>
                        <a:ea typeface="Calibri"/>
                        <a:cs typeface="Times New Roman"/>
                      </a:endParaRPr>
                    </a:p>
                  </a:txBody>
                  <a:tcPr marL="45379" marR="45379" marT="0" marB="0"/>
                </a:tc>
                <a:tc hMerge="1">
                  <a:txBody>
                    <a:bodyPr/>
                    <a:lstStyle/>
                    <a:p>
                      <a:endParaRPr lang="en-US"/>
                    </a:p>
                  </a:txBody>
                  <a:tcPr/>
                </a:tc>
                <a:tc gridSpan="2">
                  <a:txBody>
                    <a:bodyPr/>
                    <a:lstStyle/>
                    <a:p>
                      <a:pPr marL="0" marR="0" algn="r">
                        <a:lnSpc>
                          <a:spcPct val="115000"/>
                        </a:lnSpc>
                        <a:spcBef>
                          <a:spcPts val="0"/>
                        </a:spcBef>
                        <a:spcAft>
                          <a:spcPts val="0"/>
                        </a:spcAft>
                      </a:pPr>
                      <a:r>
                        <a:rPr lang="en-US" sz="900"/>
                        <a:t>$7,840</a:t>
                      </a:r>
                      <a:endParaRPr lang="en-US" sz="900">
                        <a:latin typeface="Calibri"/>
                        <a:ea typeface="Calibri"/>
                        <a:cs typeface="Times New Roman"/>
                      </a:endParaRPr>
                    </a:p>
                  </a:txBody>
                  <a:tcPr marL="45379" marR="45379" marT="0" marB="0"/>
                </a:tc>
                <a:tc hMerge="1">
                  <a:txBody>
                    <a:bodyPr/>
                    <a:lstStyle/>
                    <a:p>
                      <a:endParaRPr lang="en-US"/>
                    </a:p>
                  </a:txBody>
                  <a:tcPr/>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r>
              <a:tr h="149495">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nchor="ctr"/>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r>
              <a:tr h="283595">
                <a:tc>
                  <a:txBody>
                    <a:bodyPr/>
                    <a:lstStyle/>
                    <a:p>
                      <a:pPr marL="0" marR="0">
                        <a:lnSpc>
                          <a:spcPct val="115000"/>
                        </a:lnSpc>
                        <a:spcBef>
                          <a:spcPts val="0"/>
                        </a:spcBef>
                        <a:spcAft>
                          <a:spcPts val="0"/>
                        </a:spcAft>
                      </a:pPr>
                      <a:r>
                        <a:rPr lang="en-US" sz="900"/>
                        <a:t>   Assistant</a:t>
                      </a: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r>
                        <a:rPr lang="en-US" sz="900"/>
                        <a:t>Total Hours</a:t>
                      </a: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r>
                        <a:rPr lang="en-US" sz="900"/>
                        <a:t>(14 Hrs / Week x 7 Weeks x 1 Asst. Mgr.)</a:t>
                      </a: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r>
                        <a:rPr lang="en-US" sz="900"/>
                        <a:t>98 Hrs@ </a:t>
                      </a:r>
                      <a:endParaRPr lang="en-US" sz="900">
                        <a:latin typeface="Calibri"/>
                        <a:ea typeface="Calibri"/>
                        <a:cs typeface="Times New Roman"/>
                      </a:endParaRPr>
                    </a:p>
                  </a:txBody>
                  <a:tcPr marL="45379" marR="45379" marT="0" marB="0" anchor="ctr"/>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r>
              <a:tr h="149495">
                <a:tc>
                  <a:txBody>
                    <a:bodyPr/>
                    <a:lstStyle/>
                    <a:p>
                      <a:pPr marL="0" marR="0">
                        <a:lnSpc>
                          <a:spcPct val="115000"/>
                        </a:lnSpc>
                        <a:spcBef>
                          <a:spcPts val="0"/>
                        </a:spcBef>
                        <a:spcAft>
                          <a:spcPts val="0"/>
                        </a:spcAft>
                      </a:pPr>
                      <a:r>
                        <a:rPr lang="en-US" sz="900"/>
                        <a:t>   Manager</a:t>
                      </a: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r>
                        <a:rPr lang="en-US" sz="900"/>
                        <a:t>Rate of Pay</a:t>
                      </a: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r>
                        <a:rPr lang="en-US" sz="900"/>
                        <a:t> $40.00/Hr</a:t>
                      </a:r>
                      <a:endParaRPr lang="en-US" sz="900">
                        <a:latin typeface="Calibri"/>
                        <a:ea typeface="Calibri"/>
                        <a:cs typeface="Times New Roman"/>
                      </a:endParaRPr>
                    </a:p>
                  </a:txBody>
                  <a:tcPr marL="45379" marR="45379" marT="0" marB="0" anchor="ctr"/>
                </a:tc>
                <a:tc>
                  <a:txBody>
                    <a:bodyPr/>
                    <a:lstStyle/>
                    <a:p>
                      <a:pPr marL="0" marR="0" algn="ctr">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ctr">
                        <a:lnSpc>
                          <a:spcPct val="115000"/>
                        </a:lnSpc>
                        <a:spcBef>
                          <a:spcPts val="0"/>
                        </a:spcBef>
                        <a:spcAft>
                          <a:spcPts val="0"/>
                        </a:spcAft>
                      </a:pPr>
                      <a:endParaRPr lang="en-US" sz="900">
                        <a:latin typeface="Calibri"/>
                        <a:ea typeface="Calibri"/>
                        <a:cs typeface="Times New Roman"/>
                      </a:endParaRPr>
                    </a:p>
                  </a:txBody>
                  <a:tcPr marL="45379" marR="45379" marT="0" marB="0"/>
                </a:tc>
              </a:tr>
              <a:tr h="149495">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gridSpan="2">
                  <a:txBody>
                    <a:bodyPr/>
                    <a:lstStyle/>
                    <a:p>
                      <a:pPr marL="0" marR="0">
                        <a:lnSpc>
                          <a:spcPct val="115000"/>
                        </a:lnSpc>
                        <a:spcBef>
                          <a:spcPts val="0"/>
                        </a:spcBef>
                        <a:spcAft>
                          <a:spcPts val="0"/>
                        </a:spcAft>
                      </a:pPr>
                      <a:r>
                        <a:rPr lang="en-US" sz="900"/>
                        <a:t>Total Asst Mgr. Pay</a:t>
                      </a:r>
                      <a:endParaRPr lang="en-US" sz="900">
                        <a:latin typeface="Calibri"/>
                        <a:ea typeface="Calibri"/>
                        <a:cs typeface="Times New Roman"/>
                      </a:endParaRPr>
                    </a:p>
                  </a:txBody>
                  <a:tcPr marL="45379" marR="45379" marT="0" marB="0"/>
                </a:tc>
                <a:tc hMerge="1">
                  <a:txBody>
                    <a:bodyPr/>
                    <a:lstStyle/>
                    <a:p>
                      <a:endParaRPr lang="en-US"/>
                    </a:p>
                  </a:txBody>
                  <a:tcPr/>
                </a:tc>
                <a:tc gridSpan="2">
                  <a:txBody>
                    <a:bodyPr/>
                    <a:lstStyle/>
                    <a:p>
                      <a:pPr marL="0" marR="0" algn="r">
                        <a:lnSpc>
                          <a:spcPct val="115000"/>
                        </a:lnSpc>
                        <a:spcBef>
                          <a:spcPts val="0"/>
                        </a:spcBef>
                        <a:spcAft>
                          <a:spcPts val="0"/>
                        </a:spcAft>
                      </a:pPr>
                      <a:r>
                        <a:rPr lang="en-US" sz="900"/>
                        <a:t>$3,920</a:t>
                      </a:r>
                      <a:endParaRPr lang="en-US" sz="900">
                        <a:latin typeface="Calibri"/>
                        <a:ea typeface="Calibri"/>
                        <a:cs typeface="Times New Roman"/>
                      </a:endParaRPr>
                    </a:p>
                  </a:txBody>
                  <a:tcPr marL="45379" marR="45379" marT="0" marB="0"/>
                </a:tc>
                <a:tc hMerge="1">
                  <a:txBody>
                    <a:bodyPr/>
                    <a:lstStyle/>
                    <a:p>
                      <a:endParaRPr lang="en-US"/>
                    </a:p>
                  </a:txBody>
                  <a:tcPr/>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r>
              <a:tr h="149495">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nchor="ctr"/>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r>
              <a:tr h="283595">
                <a:tc>
                  <a:txBody>
                    <a:bodyPr/>
                    <a:lstStyle/>
                    <a:p>
                      <a:pPr marL="0" marR="0">
                        <a:lnSpc>
                          <a:spcPct val="115000"/>
                        </a:lnSpc>
                        <a:spcBef>
                          <a:spcPts val="0"/>
                        </a:spcBef>
                        <a:spcAft>
                          <a:spcPts val="0"/>
                        </a:spcAft>
                      </a:pPr>
                      <a:r>
                        <a:rPr lang="en-US" sz="900"/>
                        <a:t>   Project</a:t>
                      </a: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r>
                        <a:rPr lang="en-US" sz="900"/>
                        <a:t>Total Hours</a:t>
                      </a: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r>
                        <a:rPr lang="en-US" sz="900"/>
                        <a:t>(14 Hrs/Week x 7 Weeks x 1 Project Mgr.)</a:t>
                      </a: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r>
                        <a:rPr lang="en-US" sz="900"/>
                        <a:t>98 Hrs@</a:t>
                      </a:r>
                      <a:endParaRPr lang="en-US" sz="900">
                        <a:latin typeface="Calibri"/>
                        <a:ea typeface="Calibri"/>
                        <a:cs typeface="Times New Roman"/>
                      </a:endParaRPr>
                    </a:p>
                  </a:txBody>
                  <a:tcPr marL="45379" marR="45379" marT="0" marB="0" anchor="ctr"/>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r>
              <a:tr h="149495">
                <a:tc>
                  <a:txBody>
                    <a:bodyPr/>
                    <a:lstStyle/>
                    <a:p>
                      <a:pPr marL="0" marR="0">
                        <a:lnSpc>
                          <a:spcPct val="115000"/>
                        </a:lnSpc>
                        <a:spcBef>
                          <a:spcPts val="0"/>
                        </a:spcBef>
                        <a:spcAft>
                          <a:spcPts val="0"/>
                        </a:spcAft>
                      </a:pPr>
                      <a:r>
                        <a:rPr lang="en-US" sz="900"/>
                        <a:t>   Manager</a:t>
                      </a: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r>
                        <a:rPr lang="en-US" sz="900"/>
                        <a:t>Rate of Pay</a:t>
                      </a: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r>
                        <a:rPr lang="en-US" sz="900"/>
                        <a:t> $50.00/Hr</a:t>
                      </a:r>
                      <a:endParaRPr lang="en-US" sz="900">
                        <a:latin typeface="Calibri"/>
                        <a:ea typeface="Calibri"/>
                        <a:cs typeface="Times New Roman"/>
                      </a:endParaRPr>
                    </a:p>
                  </a:txBody>
                  <a:tcPr marL="45379" marR="45379" marT="0" marB="0" anchor="ctr"/>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r>
              <a:tr h="149495">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gridSpan="2">
                  <a:txBody>
                    <a:bodyPr/>
                    <a:lstStyle/>
                    <a:p>
                      <a:pPr marL="0" marR="0" algn="r">
                        <a:lnSpc>
                          <a:spcPct val="115000"/>
                        </a:lnSpc>
                        <a:spcBef>
                          <a:spcPts val="0"/>
                        </a:spcBef>
                        <a:spcAft>
                          <a:spcPts val="0"/>
                        </a:spcAft>
                      </a:pPr>
                      <a:r>
                        <a:rPr lang="en-US" sz="900"/>
                        <a:t>$4,900</a:t>
                      </a:r>
                      <a:endParaRPr lang="en-US" sz="900">
                        <a:latin typeface="Calibri"/>
                        <a:ea typeface="Calibri"/>
                        <a:cs typeface="Times New Roman"/>
                      </a:endParaRPr>
                    </a:p>
                  </a:txBody>
                  <a:tcPr marL="45379" marR="45379" marT="0" marB="0" anchor="ctr"/>
                </a:tc>
                <a:tc hMerge="1">
                  <a:txBody>
                    <a:bodyPr/>
                    <a:lstStyle/>
                    <a:p>
                      <a:endParaRPr lang="en-US"/>
                    </a:p>
                  </a:txBody>
                  <a:tcPr/>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r>
              <a:tr h="172016">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r>
                        <a:rPr lang="en-US" sz="900"/>
                        <a:t>DATA / WEB GIS ASSEMBLY TOTAL:</a:t>
                      </a: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nchor="ctr"/>
                </a:tc>
                <a:tc gridSpan="2">
                  <a:txBody>
                    <a:bodyPr/>
                    <a:lstStyle/>
                    <a:p>
                      <a:pPr marL="0" marR="0" algn="r">
                        <a:lnSpc>
                          <a:spcPct val="115000"/>
                        </a:lnSpc>
                        <a:spcBef>
                          <a:spcPts val="0"/>
                        </a:spcBef>
                        <a:spcAft>
                          <a:spcPts val="0"/>
                        </a:spcAft>
                      </a:pPr>
                      <a:r>
                        <a:rPr lang="en-US" sz="900"/>
                        <a:t>$16,660</a:t>
                      </a:r>
                      <a:endParaRPr lang="en-US" sz="900">
                        <a:latin typeface="Calibri"/>
                        <a:ea typeface="Calibri"/>
                        <a:cs typeface="Times New Roman"/>
                      </a:endParaRPr>
                    </a:p>
                  </a:txBody>
                  <a:tcPr marL="45379" marR="45379" marT="0" marB="0"/>
                </a:tc>
                <a:tc hMerge="1">
                  <a:txBody>
                    <a:bodyPr/>
                    <a:lstStyle/>
                    <a:p>
                      <a:endParaRPr lang="en-US"/>
                    </a:p>
                  </a:txBody>
                  <a:tcPr/>
                </a:tc>
              </a:tr>
              <a:tr h="165431">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nchor="ctr"/>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r>
              <a:tr h="165431">
                <a:tc gridSpan="2">
                  <a:txBody>
                    <a:bodyPr/>
                    <a:lstStyle/>
                    <a:p>
                      <a:pPr marL="0" marR="0">
                        <a:lnSpc>
                          <a:spcPct val="115000"/>
                        </a:lnSpc>
                        <a:spcBef>
                          <a:spcPts val="0"/>
                        </a:spcBef>
                        <a:spcAft>
                          <a:spcPts val="0"/>
                        </a:spcAft>
                      </a:pPr>
                      <a:r>
                        <a:rPr lang="en-US" sz="900"/>
                        <a:t>EQUIPMENT COSTS</a:t>
                      </a:r>
                      <a:endParaRPr lang="en-US" sz="900">
                        <a:latin typeface="Calibri"/>
                        <a:ea typeface="Calibri"/>
                        <a:cs typeface="Times New Roman"/>
                      </a:endParaRPr>
                    </a:p>
                  </a:txBody>
                  <a:tcPr marL="45379" marR="45379" marT="0" marB="0"/>
                </a:tc>
                <a:tc hMerge="1">
                  <a:txBody>
                    <a:bodyPr/>
                    <a:lstStyle/>
                    <a:p>
                      <a:endParaRPr lang="en-US"/>
                    </a:p>
                  </a:txBody>
                  <a:tcPr/>
                </a:tc>
                <a:tc>
                  <a:txBody>
                    <a:bodyPr/>
                    <a:lstStyle/>
                    <a:p>
                      <a:pPr marL="0" marR="0">
                        <a:lnSpc>
                          <a:spcPct val="115000"/>
                        </a:lnSpc>
                        <a:spcBef>
                          <a:spcPts val="0"/>
                        </a:spcBef>
                        <a:spcAft>
                          <a:spcPts val="0"/>
                        </a:spcAft>
                      </a:pPr>
                      <a:r>
                        <a:rPr lang="en-US" sz="900"/>
                        <a:t>N/A (Provided by Texas State)</a:t>
                      </a: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r>
                        <a:rPr lang="en-US" sz="900"/>
                        <a:t>N/A</a:t>
                      </a:r>
                      <a:endParaRPr lang="en-US" sz="900">
                        <a:latin typeface="Calibri"/>
                        <a:ea typeface="Calibri"/>
                        <a:cs typeface="Times New Roman"/>
                      </a:endParaRPr>
                    </a:p>
                  </a:txBody>
                  <a:tcPr marL="45379" marR="45379" marT="0" marB="0" anchor="ctr"/>
                </a:tc>
                <a:tc>
                  <a:txBody>
                    <a:bodyPr/>
                    <a:lstStyle/>
                    <a:p>
                      <a:pPr marL="0" marR="0" algn="r">
                        <a:lnSpc>
                          <a:spcPct val="115000"/>
                        </a:lnSpc>
                        <a:spcBef>
                          <a:spcPts val="0"/>
                        </a:spcBef>
                        <a:spcAft>
                          <a:spcPts val="0"/>
                        </a:spcAft>
                      </a:pPr>
                      <a:r>
                        <a:rPr lang="en-US" sz="900"/>
                        <a:t>$0</a:t>
                      </a: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r>
              <a:tr h="165431">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nchor="ctr"/>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r>
              <a:tr h="165431">
                <a:tc>
                  <a:txBody>
                    <a:bodyPr/>
                    <a:lstStyle/>
                    <a:p>
                      <a:pPr marL="0" marR="0">
                        <a:lnSpc>
                          <a:spcPct val="115000"/>
                        </a:lnSpc>
                        <a:spcBef>
                          <a:spcPts val="0"/>
                        </a:spcBef>
                        <a:spcAft>
                          <a:spcPts val="0"/>
                        </a:spcAft>
                      </a:pPr>
                      <a:r>
                        <a:rPr lang="en-US" sz="900"/>
                        <a:t>DATA</a:t>
                      </a: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r>
                        <a:rPr lang="en-US" sz="900"/>
                        <a:t>Purchased Data </a:t>
                      </a: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r>
                        <a:rPr lang="en-US" sz="900"/>
                        <a:t>$0.00</a:t>
                      </a:r>
                      <a:endParaRPr lang="en-US" sz="900">
                        <a:latin typeface="Calibri"/>
                        <a:ea typeface="Calibri"/>
                        <a:cs typeface="Times New Roman"/>
                      </a:endParaRPr>
                    </a:p>
                  </a:txBody>
                  <a:tcPr marL="45379" marR="45379" marT="0" marB="0" anchor="ctr"/>
                </a:tc>
                <a:tc>
                  <a:txBody>
                    <a:bodyPr/>
                    <a:lstStyle/>
                    <a:p>
                      <a:pPr marL="0" marR="0" algn="r">
                        <a:lnSpc>
                          <a:spcPct val="115000"/>
                        </a:lnSpc>
                        <a:spcBef>
                          <a:spcPts val="0"/>
                        </a:spcBef>
                        <a:spcAft>
                          <a:spcPts val="0"/>
                        </a:spcAft>
                      </a:pPr>
                      <a:r>
                        <a:rPr lang="en-US" sz="900"/>
                        <a:t>$0</a:t>
                      </a: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r>
              <a:tr h="172016">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nchor="ctr"/>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r>
              <a:tr h="165431">
                <a:tc>
                  <a:txBody>
                    <a:bodyPr/>
                    <a:lstStyle/>
                    <a:p>
                      <a:pPr marL="0" marR="0">
                        <a:lnSpc>
                          <a:spcPct val="115000"/>
                        </a:lnSpc>
                        <a:spcBef>
                          <a:spcPts val="0"/>
                        </a:spcBef>
                        <a:spcAft>
                          <a:spcPts val="0"/>
                        </a:spcAft>
                      </a:pPr>
                      <a:r>
                        <a:rPr lang="en-US" sz="900"/>
                        <a:t>EXPENSES</a:t>
                      </a: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r>
                        <a:rPr lang="en-US" sz="900"/>
                        <a:t>None</a:t>
                      </a: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r>
                        <a:rPr lang="en-US" sz="900"/>
                        <a:t>$0.00</a:t>
                      </a:r>
                      <a:endParaRPr lang="en-US" sz="900">
                        <a:latin typeface="Calibri"/>
                        <a:ea typeface="Calibri"/>
                        <a:cs typeface="Times New Roman"/>
                      </a:endParaRPr>
                    </a:p>
                  </a:txBody>
                  <a:tcPr marL="45379" marR="45379" marT="0" marB="0" anchor="ctr"/>
                </a:tc>
                <a:tc>
                  <a:txBody>
                    <a:bodyPr/>
                    <a:lstStyle/>
                    <a:p>
                      <a:pPr marL="0" marR="0" algn="r">
                        <a:lnSpc>
                          <a:spcPct val="115000"/>
                        </a:lnSpc>
                        <a:spcBef>
                          <a:spcPts val="0"/>
                        </a:spcBef>
                        <a:spcAft>
                          <a:spcPts val="0"/>
                        </a:spcAft>
                      </a:pPr>
                      <a:r>
                        <a:rPr lang="en-US" sz="900"/>
                        <a:t>$0</a:t>
                      </a: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r>
              <a:tr h="165431">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nchor="ctr"/>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r>
              <a:tr h="212697">
                <a:tc gridSpan="2">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nchor="ctr"/>
                </a:tc>
                <a:tc hMerge="1">
                  <a:txBody>
                    <a:bodyPr/>
                    <a:lstStyle/>
                    <a:p>
                      <a:endParaRPr lang="en-US"/>
                    </a:p>
                  </a:txBody>
                  <a:tcPr/>
                </a:tc>
                <a:tc>
                  <a:txBody>
                    <a:bodyPr/>
                    <a:lstStyle/>
                    <a:p>
                      <a:pPr marL="0" marR="0" algn="r">
                        <a:lnSpc>
                          <a:spcPct val="115000"/>
                        </a:lnSpc>
                        <a:spcBef>
                          <a:spcPts val="0"/>
                        </a:spcBef>
                        <a:spcAft>
                          <a:spcPts val="0"/>
                        </a:spcAft>
                      </a:pPr>
                      <a:r>
                        <a:rPr lang="en-US" sz="900"/>
                        <a:t>PROJECT TOTAL:</a:t>
                      </a:r>
                      <a:endParaRPr lang="en-US" sz="900">
                        <a:latin typeface="Calibri"/>
                        <a:ea typeface="Calibri"/>
                        <a:cs typeface="Times New Roman"/>
                      </a:endParaRPr>
                    </a:p>
                  </a:txBody>
                  <a:tcPr marL="45379" marR="45379" marT="0" marB="0"/>
                </a:tc>
                <a:tc gridSpan="3">
                  <a:txBody>
                    <a:bodyPr/>
                    <a:lstStyle/>
                    <a:p>
                      <a:pPr marL="0" marR="0" algn="r">
                        <a:lnSpc>
                          <a:spcPct val="115000"/>
                        </a:lnSpc>
                        <a:spcBef>
                          <a:spcPts val="0"/>
                        </a:spcBef>
                        <a:spcAft>
                          <a:spcPts val="0"/>
                        </a:spcAft>
                      </a:pPr>
                      <a:r>
                        <a:rPr lang="en-US" sz="900"/>
                        <a:t>$25,460</a:t>
                      </a:r>
                      <a:endParaRPr lang="en-US" sz="900">
                        <a:latin typeface="Calibri"/>
                        <a:ea typeface="Calibri"/>
                        <a:cs typeface="Times New Roman"/>
                      </a:endParaRPr>
                    </a:p>
                  </a:txBody>
                  <a:tcPr marL="45379" marR="45379" marT="0" marB="0"/>
                </a:tc>
                <a:tc hMerge="1">
                  <a:txBody>
                    <a:bodyPr/>
                    <a:lstStyle/>
                    <a:p>
                      <a:endParaRPr lang="en-US"/>
                    </a:p>
                  </a:txBody>
                  <a:tcPr/>
                </a:tc>
                <a:tc hMerge="1">
                  <a:txBody>
                    <a:bodyPr/>
                    <a:lstStyle/>
                    <a:p>
                      <a:endParaRPr lang="en-US"/>
                    </a:p>
                  </a:txBody>
                  <a:tcPr/>
                </a:tc>
              </a:tr>
              <a:tr h="165431">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nchor="ctr"/>
                </a:tc>
                <a:tc>
                  <a:txBody>
                    <a:bodyPr/>
                    <a:lstStyle/>
                    <a:p>
                      <a:pPr marL="0" marR="0" algn="r">
                        <a:lnSpc>
                          <a:spcPct val="115000"/>
                        </a:lnSpc>
                        <a:spcBef>
                          <a:spcPts val="0"/>
                        </a:spcBef>
                        <a:spcAft>
                          <a:spcPts val="0"/>
                        </a:spcAft>
                      </a:pPr>
                      <a:endParaRPr lang="en-US" sz="900">
                        <a:latin typeface="Calibri"/>
                        <a:ea typeface="Calibri"/>
                        <a:cs typeface="Times New Roman"/>
                      </a:endParaRPr>
                    </a:p>
                  </a:txBody>
                  <a:tcPr marL="45379" marR="45379" marT="0" marB="0"/>
                </a:tc>
                <a:tc>
                  <a:txBody>
                    <a:bodyPr/>
                    <a:lstStyle/>
                    <a:p>
                      <a:pPr marL="0" marR="0" algn="r">
                        <a:lnSpc>
                          <a:spcPct val="115000"/>
                        </a:lnSpc>
                        <a:spcBef>
                          <a:spcPts val="0"/>
                        </a:spcBef>
                        <a:spcAft>
                          <a:spcPts val="0"/>
                        </a:spcAft>
                      </a:pPr>
                      <a:endParaRPr lang="en-US" sz="900" dirty="0">
                        <a:latin typeface="Calibri"/>
                        <a:ea typeface="Calibri"/>
                        <a:cs typeface="Times New Roman"/>
                      </a:endParaRPr>
                    </a:p>
                  </a:txBody>
                  <a:tcPr marL="45379" marR="45379" marT="0" marB="0"/>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Result</a:t>
            </a:r>
            <a:endParaRPr lang="en-US" dirty="0"/>
          </a:p>
        </p:txBody>
      </p:sp>
      <p:sp>
        <p:nvSpPr>
          <p:cNvPr id="3" name="Content Placeholder 2"/>
          <p:cNvSpPr>
            <a:spLocks noGrp="1"/>
          </p:cNvSpPr>
          <p:nvPr>
            <p:ph idx="1"/>
          </p:nvPr>
        </p:nvSpPr>
        <p:spPr>
          <a:xfrm>
            <a:off x="457200" y="850392"/>
            <a:ext cx="8229600" cy="4389120"/>
          </a:xfrm>
        </p:spPr>
        <p:txBody>
          <a:bodyPr/>
          <a:lstStyle/>
          <a:p>
            <a:r>
              <a:rPr lang="en-US" dirty="0" smtClean="0"/>
              <a:t>We produced the final interactive maps which were the goal of this project.  </a:t>
            </a:r>
          </a:p>
        </p:txBody>
      </p:sp>
      <p:pic>
        <p:nvPicPr>
          <p:cNvPr id="4" name="Picture 3" descr="study area.jpg"/>
          <p:cNvPicPr>
            <a:picLocks noChangeAspect="1"/>
          </p:cNvPicPr>
          <p:nvPr/>
        </p:nvPicPr>
        <p:blipFill>
          <a:blip r:embed="rId2"/>
          <a:stretch>
            <a:fillRect/>
          </a:stretch>
        </p:blipFill>
        <p:spPr>
          <a:xfrm>
            <a:off x="959223" y="1711036"/>
            <a:ext cx="6660777" cy="514696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oatramps2.jpg"/>
          <p:cNvPicPr>
            <a:picLocks noGrp="1" noChangeAspect="1"/>
          </p:cNvPicPr>
          <p:nvPr>
            <p:ph idx="1"/>
          </p:nvPr>
        </p:nvPicPr>
        <p:blipFill>
          <a:blip r:embed="rId2"/>
          <a:stretch>
            <a:fillRect/>
          </a:stretch>
        </p:blipFill>
        <p:spPr>
          <a:xfrm>
            <a:off x="152400" y="86591"/>
            <a:ext cx="8763000" cy="6771409"/>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onitoring sta 2.jpg"/>
          <p:cNvPicPr>
            <a:picLocks noGrp="1" noChangeAspect="1"/>
          </p:cNvPicPr>
          <p:nvPr>
            <p:ph idx="1"/>
          </p:nvPr>
        </p:nvPicPr>
        <p:blipFill>
          <a:blip r:embed="rId2"/>
          <a:stretch>
            <a:fillRect/>
          </a:stretch>
        </p:blipFill>
        <p:spPr>
          <a:xfrm>
            <a:off x="116540" y="0"/>
            <a:ext cx="8875060" cy="6858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addling trail.jpg"/>
          <p:cNvPicPr>
            <a:picLocks noGrp="1" noChangeAspect="1"/>
          </p:cNvPicPr>
          <p:nvPr>
            <p:ph idx="1"/>
          </p:nvPr>
        </p:nvPicPr>
        <p:blipFill>
          <a:blip r:embed="rId2"/>
          <a:stretch>
            <a:fillRect/>
          </a:stretch>
        </p:blipFill>
        <p:spPr>
          <a:xfrm>
            <a:off x="152400" y="0"/>
            <a:ext cx="8880848" cy="6862473"/>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prings2.jpg"/>
          <p:cNvPicPr>
            <a:picLocks noGrp="1" noChangeAspect="1"/>
          </p:cNvPicPr>
          <p:nvPr>
            <p:ph idx="1"/>
          </p:nvPr>
        </p:nvPicPr>
        <p:blipFill>
          <a:blip r:embed="rId2"/>
          <a:stretch>
            <a:fillRect/>
          </a:stretch>
        </p:blipFill>
        <p:spPr>
          <a:xfrm>
            <a:off x="152400" y="0"/>
            <a:ext cx="8880848" cy="6862473"/>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t>
            </a:r>
            <a:endParaRPr lang="en-US" dirty="0"/>
          </a:p>
        </p:txBody>
      </p:sp>
      <p:sp>
        <p:nvSpPr>
          <p:cNvPr id="3" name="Content Placeholder 2"/>
          <p:cNvSpPr>
            <a:spLocks noGrp="1"/>
          </p:cNvSpPr>
          <p:nvPr>
            <p:ph idx="1"/>
          </p:nvPr>
        </p:nvSpPr>
        <p:spPr/>
        <p:txBody>
          <a:bodyPr>
            <a:normAutofit lnSpcReduction="10000"/>
          </a:bodyPr>
          <a:lstStyle/>
          <a:p>
            <a:r>
              <a:rPr lang="en-US" dirty="0" smtClean="0"/>
              <a:t>This new resource will allow the GBRA to further its goal of educating the public by providing an interactive map that will allow users to manipulate and gain specific information via the internet. </a:t>
            </a:r>
          </a:p>
          <a:p>
            <a:endParaRPr lang="en-US" dirty="0" smtClean="0"/>
          </a:p>
          <a:p>
            <a:r>
              <a:rPr lang="en-US" dirty="0" smtClean="0"/>
              <a:t>The inclusion of interactive maps on the GBRA web site not only provides users with a visual representation of the existing resources within the boundaries of the 10-county statutory district, but allows users to see how those resources are related to each other.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t>
            </a:r>
            <a:endParaRPr lang="en-US" dirty="0"/>
          </a:p>
        </p:txBody>
      </p:sp>
      <p:sp>
        <p:nvSpPr>
          <p:cNvPr id="4" name="Content Placeholder 3"/>
          <p:cNvSpPr>
            <a:spLocks noGrp="1"/>
          </p:cNvSpPr>
          <p:nvPr>
            <p:ph idx="1"/>
          </p:nvPr>
        </p:nvSpPr>
        <p:spPr>
          <a:xfrm>
            <a:off x="457200" y="1935480"/>
            <a:ext cx="4114800" cy="4389120"/>
          </a:xfrm>
        </p:spPr>
        <p:txBody>
          <a:bodyPr/>
          <a:lstStyle/>
          <a:p>
            <a:r>
              <a:rPr lang="en-US" dirty="0" smtClean="0"/>
              <a:t>Website:</a:t>
            </a:r>
          </a:p>
          <a:p>
            <a:pPr>
              <a:buNone/>
            </a:pPr>
            <a:r>
              <a:rPr lang="en-US" dirty="0" smtClean="0"/>
              <a:t>	</a:t>
            </a:r>
            <a:r>
              <a:rPr lang="en-US" dirty="0" smtClean="0">
                <a:hlinkClick r:id="rId2"/>
              </a:rPr>
              <a:t>http://geo-305592.evans.txstate.edu/index.htm</a:t>
            </a:r>
            <a:r>
              <a:rPr lang="en-US" dirty="0" smtClean="0"/>
              <a:t> </a:t>
            </a:r>
          </a:p>
          <a:p>
            <a:pPr>
              <a:buNone/>
            </a:pPr>
            <a:endParaRPr lang="en-US" dirty="0" smtClean="0"/>
          </a:p>
          <a:p>
            <a:r>
              <a:rPr lang="en-US" dirty="0" smtClean="0"/>
              <a:t>Web Map:</a:t>
            </a:r>
          </a:p>
          <a:p>
            <a:pPr>
              <a:buNone/>
            </a:pPr>
            <a:r>
              <a:rPr lang="en-US" smtClean="0"/>
              <a:t>	</a:t>
            </a:r>
            <a:r>
              <a:rPr lang="en-US" u="sng" smtClean="0">
                <a:hlinkClick r:id="rId3"/>
              </a:rPr>
              <a:t>http://localhost/IMS/default.asp</a:t>
            </a:r>
            <a:endParaRPr lang="en-US" dirty="0"/>
          </a:p>
        </p:txBody>
      </p:sp>
      <p:grpSp>
        <p:nvGrpSpPr>
          <p:cNvPr id="7" name="Group 6"/>
          <p:cNvGrpSpPr/>
          <p:nvPr/>
        </p:nvGrpSpPr>
        <p:grpSpPr>
          <a:xfrm>
            <a:off x="4495800" y="838200"/>
            <a:ext cx="4550235" cy="5562600"/>
            <a:chOff x="5161613" y="152400"/>
            <a:chExt cx="3677587" cy="4495800"/>
          </a:xfrm>
        </p:grpSpPr>
        <p:pic>
          <p:nvPicPr>
            <p:cNvPr id="1026" name="Picture 2"/>
            <p:cNvPicPr>
              <a:picLocks noChangeAspect="1" noChangeArrowheads="1"/>
            </p:cNvPicPr>
            <p:nvPr/>
          </p:nvPicPr>
          <p:blipFill>
            <a:blip r:embed="rId4"/>
            <a:srcRect t="14429" r="40625" b="4609"/>
            <a:stretch>
              <a:fillRect/>
            </a:stretch>
          </p:blipFill>
          <p:spPr bwMode="auto">
            <a:xfrm>
              <a:off x="5181600" y="152400"/>
              <a:ext cx="3657600" cy="3888606"/>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t="48096" r="41875" b="3006"/>
            <a:stretch>
              <a:fillRect/>
            </a:stretch>
          </p:blipFill>
          <p:spPr bwMode="auto">
            <a:xfrm>
              <a:off x="5161613" y="2286000"/>
              <a:ext cx="3601387" cy="2362200"/>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l="27500" t="7813" r="12500" b="20312"/>
          <a:stretch>
            <a:fillRect/>
          </a:stretch>
        </p:blipFill>
        <p:spPr bwMode="auto">
          <a:xfrm>
            <a:off x="2971800" y="1752600"/>
            <a:ext cx="3339547" cy="3200399"/>
          </a:xfrm>
          <a:prstGeom prst="rect">
            <a:avLst/>
          </a:prstGeom>
          <a:noFill/>
          <a:ln w="9525">
            <a:noFill/>
            <a:miter lim="800000"/>
            <a:headEnd/>
            <a:tailEnd/>
          </a:ln>
          <a:effectLst/>
        </p:spPr>
      </p:pic>
      <p:sp>
        <p:nvSpPr>
          <p:cNvPr id="1026" name="WordArt 2"/>
          <p:cNvSpPr>
            <a:spLocks noChangeArrowheads="1" noChangeShapeType="1" noTextEdit="1"/>
          </p:cNvSpPr>
          <p:nvPr/>
        </p:nvSpPr>
        <p:spPr bwMode="auto">
          <a:xfrm>
            <a:off x="2057400" y="838200"/>
            <a:ext cx="5278438" cy="3657600"/>
          </a:xfrm>
          <a:prstGeom prst="rect">
            <a:avLst/>
          </a:prstGeom>
        </p:spPr>
        <p:txBody>
          <a:bodyPr wrap="none" fromWordArt="1">
            <a:prstTxWarp prst="textArchUp">
              <a:avLst>
                <a:gd name="adj" fmla="val 10800000"/>
              </a:avLst>
            </a:prstTxWarp>
          </a:bodyPr>
          <a:lstStyle/>
          <a:p>
            <a:pPr algn="ctr" rtl="0"/>
            <a:r>
              <a:rPr lang="en-US" sz="3600" kern="10" spc="0" dirty="0" smtClean="0">
                <a:ln w="9525">
                  <a:solidFill>
                    <a:srgbClr val="000000"/>
                  </a:solidFill>
                  <a:round/>
                  <a:headEnd/>
                  <a:tailEnd/>
                </a:ln>
                <a:solidFill>
                  <a:srgbClr val="000000"/>
                </a:solidFill>
                <a:effectLst/>
                <a:latin typeface="Copperplate Gothic Bold"/>
              </a:rPr>
              <a:t>Geo-Tex Spatial</a:t>
            </a:r>
            <a:endParaRPr lang="en-US" sz="3600" kern="10" spc="0" dirty="0">
              <a:ln w="9525">
                <a:solidFill>
                  <a:srgbClr val="000000"/>
                </a:solidFill>
                <a:round/>
                <a:headEnd/>
                <a:tailEnd/>
              </a:ln>
              <a:solidFill>
                <a:srgbClr val="000000"/>
              </a:solidFill>
              <a:effectLst/>
              <a:latin typeface="Copperplate Gothic Bold"/>
            </a:endParaRPr>
          </a:p>
        </p:txBody>
      </p:sp>
      <p:sp>
        <p:nvSpPr>
          <p:cNvPr id="1027" name="WordArt 3"/>
          <p:cNvSpPr>
            <a:spLocks noChangeArrowheads="1" noChangeShapeType="1" noTextEdit="1"/>
          </p:cNvSpPr>
          <p:nvPr/>
        </p:nvSpPr>
        <p:spPr bwMode="auto">
          <a:xfrm>
            <a:off x="2133600" y="4191000"/>
            <a:ext cx="5233988" cy="1524000"/>
          </a:xfrm>
          <a:prstGeom prst="rect">
            <a:avLst/>
          </a:prstGeom>
        </p:spPr>
        <p:txBody>
          <a:bodyPr wrap="none" fromWordArt="1">
            <a:prstTxWarp prst="textCanDown">
              <a:avLst>
                <a:gd name="adj" fmla="val 33333"/>
              </a:avLst>
            </a:prstTxWarp>
          </a:bodyPr>
          <a:lstStyle/>
          <a:p>
            <a:pPr algn="ctr" rtl="0"/>
            <a:r>
              <a:rPr lang="en-US" sz="3600" kern="10" spc="0" dirty="0" smtClean="0">
                <a:ln w="9525">
                  <a:solidFill>
                    <a:srgbClr val="000000"/>
                  </a:solidFill>
                  <a:round/>
                  <a:headEnd/>
                  <a:tailEnd/>
                </a:ln>
                <a:solidFill>
                  <a:srgbClr val="000000"/>
                </a:solidFill>
                <a:effectLst/>
                <a:latin typeface="Copperplate Gothic Bold"/>
              </a:rPr>
              <a:t>Solutions</a:t>
            </a:r>
            <a:endParaRPr lang="en-US" sz="3600" kern="10" spc="0" dirty="0">
              <a:ln w="9525">
                <a:solidFill>
                  <a:srgbClr val="000000"/>
                </a:solidFill>
                <a:round/>
                <a:headEnd/>
                <a:tailEnd/>
              </a:ln>
              <a:solidFill>
                <a:srgbClr val="000000"/>
              </a:solidFill>
              <a:effectLst/>
              <a:latin typeface="Copperplate Gothic Bold"/>
            </a:endParaRPr>
          </a:p>
        </p:txBody>
      </p:sp>
      <p:graphicFrame>
        <p:nvGraphicFramePr>
          <p:cNvPr id="7" name="Table 6"/>
          <p:cNvGraphicFramePr>
            <a:graphicFrameLocks noGrp="1"/>
          </p:cNvGraphicFramePr>
          <p:nvPr/>
        </p:nvGraphicFramePr>
        <p:xfrm>
          <a:off x="533400" y="6324600"/>
          <a:ext cx="8229599" cy="325755"/>
        </p:xfrm>
        <a:graphic>
          <a:graphicData uri="http://schemas.openxmlformats.org/drawingml/2006/table">
            <a:tbl>
              <a:tblPr/>
              <a:tblGrid>
                <a:gridCol w="2181153"/>
                <a:gridCol w="2010992"/>
                <a:gridCol w="1980054"/>
                <a:gridCol w="2057400"/>
              </a:tblGrid>
              <a:tr h="325755">
                <a:tc>
                  <a:txBody>
                    <a:bodyPr/>
                    <a:lstStyle/>
                    <a:p>
                      <a:pPr marL="0" marR="0" algn="ctr">
                        <a:spcBef>
                          <a:spcPts val="0"/>
                        </a:spcBef>
                        <a:spcAft>
                          <a:spcPts val="0"/>
                        </a:spcAft>
                      </a:pPr>
                      <a:r>
                        <a:rPr lang="en-US" sz="1400" b="1" dirty="0">
                          <a:latin typeface="Arial"/>
                          <a:ea typeface="Times New Roman"/>
                        </a:rPr>
                        <a:t>Jennifer </a:t>
                      </a:r>
                      <a:r>
                        <a:rPr lang="en-US" sz="1400" b="1" dirty="0" err="1">
                          <a:latin typeface="Arial"/>
                          <a:ea typeface="Times New Roman"/>
                        </a:rPr>
                        <a:t>Zingery</a:t>
                      </a:r>
                      <a:endParaRPr lang="en-US" sz="1200" dirty="0">
                        <a:latin typeface="Times New Roman"/>
                        <a:ea typeface="Times New Roman"/>
                      </a:endParaRPr>
                    </a:p>
                  </a:txBody>
                  <a:tcPr marL="68580" marR="68580" marT="0" marB="0" anchor="ctr">
                    <a:lnL>
                      <a:noFill/>
                    </a:lnL>
                    <a:lnR>
                      <a:noFill/>
                    </a:lnR>
                    <a:lnT>
                      <a:noFill/>
                    </a:lnT>
                    <a:lnB w="57150" cap="flat" cmpd="sng" algn="ctr">
                      <a:solidFill>
                        <a:srgbClr val="76923C"/>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Arial"/>
                          <a:ea typeface="Times New Roman"/>
                        </a:rPr>
                        <a:t>Abel </a:t>
                      </a:r>
                      <a:r>
                        <a:rPr lang="en-US" sz="1400" b="1" dirty="0" err="1">
                          <a:latin typeface="Arial"/>
                          <a:ea typeface="Times New Roman"/>
                        </a:rPr>
                        <a:t>Avilez</a:t>
                      </a:r>
                      <a:endParaRPr lang="en-US" sz="1200" dirty="0">
                        <a:latin typeface="Times New Roman"/>
                        <a:ea typeface="Times New Roman"/>
                      </a:endParaRPr>
                    </a:p>
                  </a:txBody>
                  <a:tcPr marL="68580" marR="68580" marT="0" marB="0" anchor="ctr">
                    <a:lnL>
                      <a:noFill/>
                    </a:lnL>
                    <a:lnR>
                      <a:noFill/>
                    </a:lnR>
                    <a:lnT>
                      <a:noFill/>
                    </a:lnT>
                    <a:lnB w="57150" cap="flat" cmpd="sng" algn="ctr">
                      <a:solidFill>
                        <a:srgbClr val="76923C"/>
                      </a:solidFill>
                      <a:prstDash val="solid"/>
                      <a:round/>
                      <a:headEnd type="none" w="med" len="med"/>
                      <a:tailEnd type="none" w="med" len="med"/>
                    </a:lnB>
                  </a:tcPr>
                </a:tc>
                <a:tc>
                  <a:txBody>
                    <a:bodyPr/>
                    <a:lstStyle/>
                    <a:p>
                      <a:pPr marL="0" marR="0" algn="ctr">
                        <a:spcBef>
                          <a:spcPts val="0"/>
                        </a:spcBef>
                        <a:spcAft>
                          <a:spcPts val="0"/>
                        </a:spcAft>
                      </a:pPr>
                      <a:r>
                        <a:rPr lang="en-US" sz="1400" b="1">
                          <a:latin typeface="Arial"/>
                          <a:ea typeface="Times New Roman"/>
                        </a:rPr>
                        <a:t>Katie Kunz</a:t>
                      </a:r>
                      <a:endParaRPr lang="en-US" sz="1200">
                        <a:latin typeface="Times New Roman"/>
                        <a:ea typeface="Times New Roman"/>
                      </a:endParaRPr>
                    </a:p>
                  </a:txBody>
                  <a:tcPr marL="68580" marR="68580" marT="0" marB="0" anchor="ctr">
                    <a:lnL>
                      <a:noFill/>
                    </a:lnL>
                    <a:lnR>
                      <a:noFill/>
                    </a:lnR>
                    <a:lnT>
                      <a:noFill/>
                    </a:lnT>
                    <a:lnB w="57150" cap="flat" cmpd="sng" algn="ctr">
                      <a:solidFill>
                        <a:srgbClr val="76923C"/>
                      </a:solidFill>
                      <a:prstDash val="solid"/>
                      <a:round/>
                      <a:headEnd type="none" w="med" len="med"/>
                      <a:tailEnd type="none" w="med" len="med"/>
                    </a:lnB>
                  </a:tcPr>
                </a:tc>
                <a:tc>
                  <a:txBody>
                    <a:bodyPr/>
                    <a:lstStyle/>
                    <a:p>
                      <a:pPr marL="0" marR="0" algn="ctr">
                        <a:spcBef>
                          <a:spcPts val="0"/>
                        </a:spcBef>
                        <a:spcAft>
                          <a:spcPts val="0"/>
                        </a:spcAft>
                      </a:pPr>
                      <a:r>
                        <a:rPr lang="en-US" sz="1400" b="1" dirty="0" err="1">
                          <a:latin typeface="Arial"/>
                          <a:ea typeface="Times New Roman"/>
                        </a:rPr>
                        <a:t>Aya</a:t>
                      </a:r>
                      <a:r>
                        <a:rPr lang="en-US" sz="1400" b="1" dirty="0">
                          <a:latin typeface="Arial"/>
                          <a:ea typeface="Times New Roman"/>
                        </a:rPr>
                        <a:t> </a:t>
                      </a:r>
                      <a:r>
                        <a:rPr lang="en-US" sz="1400" b="1" dirty="0" err="1">
                          <a:latin typeface="Arial"/>
                          <a:ea typeface="Times New Roman"/>
                        </a:rPr>
                        <a:t>Udagawa</a:t>
                      </a:r>
                      <a:endParaRPr lang="en-US" sz="1200" dirty="0">
                        <a:latin typeface="Times New Roman"/>
                        <a:ea typeface="Times New Roman"/>
                      </a:endParaRPr>
                    </a:p>
                  </a:txBody>
                  <a:tcPr marL="68580" marR="68580" marT="0" marB="0" anchor="ctr">
                    <a:lnL>
                      <a:noFill/>
                    </a:lnL>
                    <a:lnR>
                      <a:noFill/>
                    </a:lnR>
                    <a:lnT>
                      <a:noFill/>
                    </a:lnT>
                    <a:lnB w="57150" cap="flat" cmpd="sng" algn="ctr">
                      <a:solidFill>
                        <a:srgbClr val="76923C"/>
                      </a:solidFill>
                      <a:prstDash val="solid"/>
                      <a:round/>
                      <a:headEnd type="none" w="med" len="med"/>
                      <a:tailEnd type="none" w="med" len="med"/>
                    </a:lnB>
                  </a:tcPr>
                </a:tc>
              </a:tr>
            </a:tbl>
          </a:graphicData>
        </a:graphic>
      </p:graphicFrame>
      <p:sp>
        <p:nvSpPr>
          <p:cNvPr id="1028" name="Rectangle 4"/>
          <p:cNvSpPr>
            <a:spLocks noChangeArrowheads="1"/>
          </p:cNvSpPr>
          <p:nvPr/>
        </p:nvSpPr>
        <p:spPr bwMode="auto">
          <a:xfrm>
            <a:off x="2057400" y="6096000"/>
            <a:ext cx="5402697"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CONSULTANTS:</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Discussion/Data Collection</a:t>
            </a:r>
            <a:endParaRPr lang="en-US" dirty="0"/>
          </a:p>
        </p:txBody>
      </p:sp>
      <p:sp>
        <p:nvSpPr>
          <p:cNvPr id="3" name="Content Placeholder 2"/>
          <p:cNvSpPr>
            <a:spLocks noGrp="1"/>
          </p:cNvSpPr>
          <p:nvPr>
            <p:ph idx="1"/>
          </p:nvPr>
        </p:nvSpPr>
        <p:spPr/>
        <p:txBody>
          <a:bodyPr/>
          <a:lstStyle/>
          <a:p>
            <a:r>
              <a:rPr lang="en-US" dirty="0" smtClean="0"/>
              <a:t>1) data received directly from the </a:t>
            </a:r>
            <a:r>
              <a:rPr lang="en-US" dirty="0" smtClean="0"/>
              <a:t>GBRA</a:t>
            </a:r>
          </a:p>
          <a:p>
            <a:r>
              <a:rPr lang="en-US" dirty="0" smtClean="0"/>
              <a:t>2</a:t>
            </a:r>
            <a:r>
              <a:rPr lang="en-US" dirty="0" smtClean="0"/>
              <a:t>) data retrieved from outside </a:t>
            </a:r>
            <a:r>
              <a:rPr lang="en-US" dirty="0" smtClean="0"/>
              <a:t>sources</a:t>
            </a:r>
          </a:p>
          <a:p>
            <a:r>
              <a:rPr lang="en-US" dirty="0" smtClean="0"/>
              <a:t>3</a:t>
            </a:r>
            <a:r>
              <a:rPr lang="en-US" dirty="0" smtClean="0"/>
              <a:t>) original data, which was created by our team</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Discussion/Data Assembly</a:t>
            </a:r>
            <a:endParaRPr lang="en-US" dirty="0"/>
          </a:p>
        </p:txBody>
      </p:sp>
      <p:sp>
        <p:nvSpPr>
          <p:cNvPr id="3" name="Content Placeholder 2"/>
          <p:cNvSpPr>
            <a:spLocks noGrp="1"/>
          </p:cNvSpPr>
          <p:nvPr>
            <p:ph idx="1"/>
          </p:nvPr>
        </p:nvSpPr>
        <p:spPr/>
        <p:txBody>
          <a:bodyPr/>
          <a:lstStyle/>
          <a:p>
            <a:r>
              <a:rPr lang="en-US" dirty="0" smtClean="0"/>
              <a:t>1) importing the data into GIS software (Arc-GIS ver. </a:t>
            </a:r>
            <a:r>
              <a:rPr lang="en-US" dirty="0" smtClean="0"/>
              <a:t>9.3)</a:t>
            </a:r>
          </a:p>
          <a:p>
            <a:r>
              <a:rPr lang="en-US" dirty="0" smtClean="0"/>
              <a:t>2</a:t>
            </a:r>
            <a:r>
              <a:rPr lang="en-US" dirty="0" smtClean="0"/>
              <a:t>) creating the metadata for the project</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Issues Encountered </a:t>
            </a:r>
            <a:r>
              <a:rPr lang="en-US" dirty="0" smtClean="0"/>
              <a:t/>
            </a:r>
            <a:br>
              <a:rPr lang="en-US" dirty="0" smtClean="0"/>
            </a:br>
            <a:r>
              <a:rPr lang="en-US" dirty="0" smtClean="0"/>
              <a:t>During </a:t>
            </a:r>
            <a:r>
              <a:rPr lang="en-US" dirty="0" smtClean="0"/>
              <a:t>Data Assembly</a:t>
            </a:r>
            <a:endParaRPr lang="en-US" dirty="0"/>
          </a:p>
        </p:txBody>
      </p:sp>
      <p:pic>
        <p:nvPicPr>
          <p:cNvPr id="4" name="Picture 3"/>
          <p:cNvPicPr/>
          <p:nvPr/>
        </p:nvPicPr>
        <p:blipFill>
          <a:blip r:embed="rId2"/>
          <a:srcRect l="19435" t="26370" r="21936" b="20915"/>
          <a:stretch>
            <a:fillRect/>
          </a:stretch>
        </p:blipFill>
        <p:spPr bwMode="auto">
          <a:xfrm>
            <a:off x="1278135" y="1905000"/>
            <a:ext cx="6570465" cy="47244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Discussion/Web GIS Assembly</a:t>
            </a:r>
            <a:endParaRPr lang="en-US" dirty="0"/>
          </a:p>
        </p:txBody>
      </p:sp>
      <p:sp>
        <p:nvSpPr>
          <p:cNvPr id="3" name="Content Placeholder 2"/>
          <p:cNvSpPr>
            <a:spLocks noGrp="1"/>
          </p:cNvSpPr>
          <p:nvPr>
            <p:ph idx="1"/>
          </p:nvPr>
        </p:nvSpPr>
        <p:spPr/>
        <p:txBody>
          <a:bodyPr/>
          <a:lstStyle/>
          <a:p>
            <a:r>
              <a:rPr lang="en-US" dirty="0" smtClean="0"/>
              <a:t>Over the course of the Web GIS assembly, we continually worked to locate and identify bugs, optimize user performance, and increase page download times.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Discussion/Web Site Assembly</a:t>
            </a:r>
            <a:endParaRPr lang="en-US" dirty="0"/>
          </a:p>
        </p:txBody>
      </p:sp>
      <p:sp>
        <p:nvSpPr>
          <p:cNvPr id="3" name="Content Placeholder 2"/>
          <p:cNvSpPr>
            <a:spLocks noGrp="1"/>
          </p:cNvSpPr>
          <p:nvPr>
            <p:ph idx="1"/>
          </p:nvPr>
        </p:nvSpPr>
        <p:spPr/>
        <p:txBody>
          <a:bodyPr/>
          <a:lstStyle/>
          <a:p>
            <a:r>
              <a:rPr lang="en-US" dirty="0" smtClean="0"/>
              <a:t>The web site includes hyperlinks to all documents and </a:t>
            </a:r>
            <a:r>
              <a:rPr lang="en-US" dirty="0" smtClean="0"/>
              <a:t>PowerPoint </a:t>
            </a:r>
            <a:r>
              <a:rPr lang="en-US" dirty="0" smtClean="0"/>
              <a:t>created during this project, as well as all static maps and the interactive map.</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Conclusion</a:t>
            </a:r>
            <a:endParaRPr lang="en-US" dirty="0"/>
          </a:p>
        </p:txBody>
      </p:sp>
      <p:sp>
        <p:nvSpPr>
          <p:cNvPr id="3" name="Content Placeholder 2"/>
          <p:cNvSpPr>
            <a:spLocks noGrp="1"/>
          </p:cNvSpPr>
          <p:nvPr>
            <p:ph idx="1"/>
          </p:nvPr>
        </p:nvSpPr>
        <p:spPr>
          <a:xfrm>
            <a:off x="152400" y="1630680"/>
            <a:ext cx="8686800" cy="4998720"/>
          </a:xfrm>
        </p:spPr>
        <p:txBody>
          <a:bodyPr>
            <a:normAutofit fontScale="92500" lnSpcReduction="20000"/>
          </a:bodyPr>
          <a:lstStyle/>
          <a:p>
            <a:r>
              <a:rPr lang="en-US" dirty="0" smtClean="0"/>
              <a:t>We, Geo-Tex Spatial Solutions, believe that this project will achieve the needs of GBRA. The interactive Web-GIS map will provide the user with valuable information about the recreational and educational resources in the watershed. This new resources will further enable GBRA to “protect, conserve, reclaim, and steward the resource,” that they oversee. </a:t>
            </a:r>
          </a:p>
          <a:p>
            <a:r>
              <a:rPr lang="en-US" dirty="0" smtClean="0"/>
              <a:t>In the course of this project, we have learned how to work with the private sector, time management, and work as a group. This was a valuable experience that we will be able to take with us as we move into looking for jobs and enter the working force.  We have been able to learn from your mistakes and come to understand that everything will not work as planned, so it is best to set aside extra time to </a:t>
            </a:r>
            <a:r>
              <a:rPr lang="en-US" sz="2800" dirty="0" smtClean="0"/>
              <a:t>reorganizes</a:t>
            </a:r>
            <a:r>
              <a:rPr lang="en-US" dirty="0" smtClean="0"/>
              <a:t> initial ideas and plans.  Overall, this was a valuable experience that we thank Dr. Giordano and </a:t>
            </a:r>
            <a:r>
              <a:rPr lang="en-US" dirty="0" err="1" smtClean="0"/>
              <a:t>Cinde</a:t>
            </a:r>
            <a:r>
              <a:rPr lang="en-US" dirty="0" smtClean="0"/>
              <a:t> Thomas-Jimenez for letting us be a part of. </a:t>
            </a:r>
          </a:p>
          <a:p>
            <a:pPr>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4648200"/>
            <a:ext cx="2971800" cy="1143000"/>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Question?</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4" name="Picture 3" descr="searching-man.jpg"/>
          <p:cNvPicPr>
            <a:picLocks noChangeAspect="1"/>
          </p:cNvPicPr>
          <p:nvPr/>
        </p:nvPicPr>
        <p:blipFill>
          <a:blip r:embed="rId2"/>
          <a:srcRect l="10557" t="10563"/>
          <a:stretch>
            <a:fillRect/>
          </a:stretch>
        </p:blipFill>
        <p:spPr>
          <a:xfrm>
            <a:off x="152400" y="152868"/>
            <a:ext cx="4600402" cy="656797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a:t>
            </a:r>
            <a:br>
              <a:rPr lang="en-US" dirty="0" smtClean="0"/>
            </a:br>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More and more, companies across the nation are turning to Geographic Information Systems (GIS) to distribute information, answer problems, and communicate more effectively - both within their organizations, as well as to the public who seek to utilize that data. </a:t>
            </a:r>
          </a:p>
          <a:p>
            <a:endParaRPr lang="en-US" sz="2000" dirty="0" smtClean="0"/>
          </a:p>
          <a:p>
            <a:r>
              <a:rPr lang="en-US" sz="2000" dirty="0" smtClean="0"/>
              <a:t>One way to share this information is to publish interactive maps, which allow users to access manipulate and gain specific information via the internet. </a:t>
            </a:r>
          </a:p>
          <a:p>
            <a:pPr>
              <a:buNone/>
            </a:pPr>
            <a:endParaRPr lang="en-US" sz="2000" dirty="0" smtClean="0"/>
          </a:p>
          <a:p>
            <a:r>
              <a:rPr lang="en-US" sz="2000" dirty="0" smtClean="0"/>
              <a:t>We have been contacted by the GBRA to create interactive maps for the organization’s web site.  This new resource will further accomplish the goal of the mission statement of the GBRA - “to protect, conserve, reclaim, and steward the resources” of the water conservation district it oversees.</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2"/>
          <a:srcRect/>
          <a:stretch>
            <a:fillRect/>
          </a:stretch>
        </p:blipFill>
        <p:spPr bwMode="auto">
          <a:xfrm>
            <a:off x="3021012" y="1295400"/>
            <a:ext cx="6122988" cy="4691063"/>
          </a:xfrm>
          <a:prstGeom prst="rect">
            <a:avLst/>
          </a:prstGeom>
          <a:solidFill>
            <a:srgbClr val="C6D9F1"/>
          </a:solid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t>Introduction:</a:t>
            </a:r>
            <a:br>
              <a:rPr lang="en-US" dirty="0" smtClean="0"/>
            </a:br>
            <a:r>
              <a:rPr lang="en-US" dirty="0" smtClean="0"/>
              <a:t>Problem Statement</a:t>
            </a:r>
            <a:endParaRPr lang="en-US" dirty="0"/>
          </a:p>
        </p:txBody>
      </p:sp>
      <p:sp>
        <p:nvSpPr>
          <p:cNvPr id="5" name="TextBox 4"/>
          <p:cNvSpPr txBox="1"/>
          <p:nvPr/>
        </p:nvSpPr>
        <p:spPr>
          <a:xfrm>
            <a:off x="381000" y="3200400"/>
            <a:ext cx="4267200" cy="1754326"/>
          </a:xfrm>
          <a:prstGeom prst="rect">
            <a:avLst/>
          </a:prstGeom>
          <a:noFill/>
        </p:spPr>
        <p:txBody>
          <a:bodyPr wrap="square" rtlCol="0">
            <a:spAutoFit/>
          </a:bodyPr>
          <a:lstStyle/>
          <a:p>
            <a:r>
              <a:rPr lang="en-US" dirty="0" smtClean="0"/>
              <a:t>GBRA website has a </a:t>
            </a:r>
            <a:r>
              <a:rPr lang="en-US" dirty="0"/>
              <a:t>single “Main Basin Map” which is a static map that shows the contiguous boundaries of the ten-county statutory district that the GBRA oversees, with no additional data about the district provided.</a:t>
            </a:r>
          </a:p>
        </p:txBody>
      </p:sp>
      <p:sp>
        <p:nvSpPr>
          <p:cNvPr id="6" name="TextBox 5"/>
          <p:cNvSpPr txBox="1"/>
          <p:nvPr/>
        </p:nvSpPr>
        <p:spPr>
          <a:xfrm>
            <a:off x="381000" y="5029200"/>
            <a:ext cx="6477000" cy="1631216"/>
          </a:xfrm>
          <a:prstGeom prst="rect">
            <a:avLst/>
          </a:prstGeom>
          <a:noFill/>
        </p:spPr>
        <p:txBody>
          <a:bodyPr wrap="square" rtlCol="0">
            <a:spAutoFit/>
          </a:bodyPr>
          <a:lstStyle/>
          <a:p>
            <a:r>
              <a:rPr lang="en-US" sz="2000" b="1" dirty="0">
                <a:solidFill>
                  <a:schemeClr val="accent2">
                    <a:lumMod val="75000"/>
                  </a:schemeClr>
                </a:solidFill>
              </a:rPr>
              <a:t>Production of these interactive maps will allow the GBRA to better serve the public, and will provide a valuable data resource for educational purposes and recreational use of the 10-county water conservation district they oversee.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smtClean="0"/>
              <a:t>The purpose of this project is to create web-accessible public interest maps to be included on the GBRA’s web site. </a:t>
            </a:r>
            <a:endParaRPr lang="en-US" dirty="0"/>
          </a:p>
        </p:txBody>
      </p:sp>
      <p:pic>
        <p:nvPicPr>
          <p:cNvPr id="3074" name="Picture 2"/>
          <p:cNvPicPr>
            <a:picLocks noChangeAspect="1" noChangeArrowheads="1"/>
          </p:cNvPicPr>
          <p:nvPr/>
        </p:nvPicPr>
        <p:blipFill>
          <a:blip r:embed="rId2"/>
          <a:srcRect/>
          <a:stretch>
            <a:fillRect/>
          </a:stretch>
        </p:blipFill>
        <p:spPr bwMode="auto">
          <a:xfrm>
            <a:off x="2590800" y="3200400"/>
            <a:ext cx="3371850" cy="3371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a:t>
            </a:r>
            <a:endParaRPr lang="en-US" dirty="0"/>
          </a:p>
        </p:txBody>
      </p:sp>
      <p:sp>
        <p:nvSpPr>
          <p:cNvPr id="3" name="Content Placeholder 2"/>
          <p:cNvSpPr>
            <a:spLocks noGrp="1"/>
          </p:cNvSpPr>
          <p:nvPr>
            <p:ph idx="1"/>
          </p:nvPr>
        </p:nvSpPr>
        <p:spPr/>
        <p:txBody>
          <a:bodyPr/>
          <a:lstStyle/>
          <a:p>
            <a:r>
              <a:rPr lang="en-US" dirty="0" smtClean="0"/>
              <a:t>The scope of this project is comprised of 10 of the 11 watersheds the GBRA oversees.  These 10 contiguous watersheds originate at the headwaters of  the Guadalupe River in Kerr County above Comfort, Texas, and extend southeastward across the state, culminating in the terminus of the Guadalupe River near Port Lavaca, Texas. </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6400800" y="4343399"/>
            <a:ext cx="2294335" cy="23645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a:t>
            </a:r>
            <a:br>
              <a:rPr lang="en-US" dirty="0" smtClean="0"/>
            </a:br>
            <a:r>
              <a:rPr lang="en-US" dirty="0" smtClean="0"/>
              <a:t>Collection</a:t>
            </a:r>
            <a:endParaRPr lang="en-US" dirty="0"/>
          </a:p>
        </p:txBody>
      </p:sp>
      <p:graphicFrame>
        <p:nvGraphicFramePr>
          <p:cNvPr id="4" name="Content Placeholder 3"/>
          <p:cNvGraphicFramePr>
            <a:graphicFrameLocks noGrp="1"/>
          </p:cNvGraphicFramePr>
          <p:nvPr>
            <p:ph idx="1"/>
          </p:nvPr>
        </p:nvGraphicFramePr>
        <p:xfrm>
          <a:off x="533400" y="2057400"/>
          <a:ext cx="8077200" cy="4190999"/>
        </p:xfrm>
        <a:graphic>
          <a:graphicData uri="http://schemas.openxmlformats.org/drawingml/2006/table">
            <a:tbl>
              <a:tblPr/>
              <a:tblGrid>
                <a:gridCol w="1842708"/>
                <a:gridCol w="6234492"/>
              </a:tblGrid>
              <a:tr h="1166278">
                <a:tc gridSpan="2">
                  <a:txBody>
                    <a:bodyPr/>
                    <a:lstStyle/>
                    <a:p>
                      <a:pPr marL="0" marR="0" algn="ctr">
                        <a:lnSpc>
                          <a:spcPts val="1400"/>
                        </a:lnSpc>
                        <a:spcBef>
                          <a:spcPts val="0"/>
                        </a:spcBef>
                        <a:spcAft>
                          <a:spcPts val="0"/>
                        </a:spcAft>
                      </a:pPr>
                      <a:r>
                        <a:rPr lang="en-US" sz="1600" b="1" dirty="0">
                          <a:solidFill>
                            <a:srgbClr val="0F243E"/>
                          </a:solidFill>
                          <a:latin typeface="Arial Black"/>
                          <a:ea typeface="Times New Roman"/>
                          <a:cs typeface="Times New Roman"/>
                        </a:rPr>
                        <a:t>GBRA WATERSHED MAPPING PROJECT - DATA TYPE / SOURCE</a:t>
                      </a:r>
                      <a:endParaRPr lang="en-US"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6D9F1"/>
                    </a:solidFill>
                  </a:tcPr>
                </a:tc>
                <a:tc hMerge="1">
                  <a:txBody>
                    <a:bodyPr/>
                    <a:lstStyle/>
                    <a:p>
                      <a:endParaRPr lang="en-US"/>
                    </a:p>
                  </a:txBody>
                  <a:tcPr/>
                </a:tc>
              </a:tr>
              <a:tr h="1046632">
                <a:tc>
                  <a:txBody>
                    <a:bodyPr/>
                    <a:lstStyle/>
                    <a:p>
                      <a:pPr marL="0" marR="0">
                        <a:lnSpc>
                          <a:spcPct val="150000"/>
                        </a:lnSpc>
                        <a:spcBef>
                          <a:spcPts val="0"/>
                        </a:spcBef>
                        <a:spcAft>
                          <a:spcPts val="0"/>
                        </a:spcAft>
                      </a:pPr>
                      <a:r>
                        <a:rPr lang="en-US" sz="1600" b="1">
                          <a:latin typeface="Times New Roman"/>
                          <a:ea typeface="Times New Roman"/>
                          <a:cs typeface="Times New Roman"/>
                        </a:rPr>
                        <a:t>GBRA Data:</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C6D9F1"/>
                    </a:solidFill>
                  </a:tcPr>
                </a:tc>
                <a:tc>
                  <a:txBody>
                    <a:bodyPr/>
                    <a:lstStyle/>
                    <a:p>
                      <a:pPr marL="0" marR="0">
                        <a:lnSpc>
                          <a:spcPct val="150000"/>
                        </a:lnSpc>
                        <a:spcBef>
                          <a:spcPts val="0"/>
                        </a:spcBef>
                        <a:spcAft>
                          <a:spcPts val="0"/>
                        </a:spcAft>
                      </a:pPr>
                      <a:r>
                        <a:rPr lang="en-US" sz="1600" dirty="0">
                          <a:latin typeface="Times New Roman"/>
                          <a:ea typeface="Times New Roman"/>
                          <a:cs typeface="Times New Roman"/>
                        </a:rPr>
                        <a:t>GIS Watershed Data from GBRA’s 2007 Basin Highlights Report (CD)</a:t>
                      </a: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C6D9F1"/>
                    </a:solidFill>
                  </a:tcPr>
                </a:tc>
              </a:tr>
              <a:tr h="966122">
                <a:tc>
                  <a:txBody>
                    <a:bodyPr/>
                    <a:lstStyle/>
                    <a:p>
                      <a:pPr marL="0" marR="0">
                        <a:lnSpc>
                          <a:spcPct val="150000"/>
                        </a:lnSpc>
                        <a:spcBef>
                          <a:spcPts val="0"/>
                        </a:spcBef>
                        <a:spcAft>
                          <a:spcPts val="0"/>
                        </a:spcAft>
                      </a:pPr>
                      <a:r>
                        <a:rPr lang="en-US" sz="1600" b="1">
                          <a:latin typeface="Times New Roman"/>
                          <a:ea typeface="Times New Roman"/>
                          <a:cs typeface="Times New Roman"/>
                        </a:rPr>
                        <a:t>Third-Party Data:</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C6D9F1"/>
                    </a:solidFill>
                  </a:tcPr>
                </a:tc>
                <a:tc>
                  <a:txBody>
                    <a:bodyPr/>
                    <a:lstStyle/>
                    <a:p>
                      <a:pPr marL="0" marR="0">
                        <a:lnSpc>
                          <a:spcPct val="150000"/>
                        </a:lnSpc>
                        <a:spcBef>
                          <a:spcPts val="0"/>
                        </a:spcBef>
                        <a:spcAft>
                          <a:spcPts val="0"/>
                        </a:spcAft>
                      </a:pPr>
                      <a:r>
                        <a:rPr lang="en-US" sz="1600" dirty="0">
                          <a:latin typeface="Times New Roman"/>
                          <a:ea typeface="Times New Roman"/>
                          <a:cs typeface="Times New Roman"/>
                        </a:rPr>
                        <a:t>GIS Data from USGS, TX Parks &amp; Wildlife, Edwards Aquifer Authority, National Atlas, Federal Emergency Management Agency (FEMA)</a:t>
                      </a: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C6D9F1"/>
                    </a:solidFill>
                  </a:tcPr>
                </a:tc>
              </a:tr>
              <a:tr h="1011967">
                <a:tc>
                  <a:txBody>
                    <a:bodyPr/>
                    <a:lstStyle/>
                    <a:p>
                      <a:pPr marL="0" marR="0">
                        <a:lnSpc>
                          <a:spcPct val="150000"/>
                        </a:lnSpc>
                        <a:spcBef>
                          <a:spcPts val="0"/>
                        </a:spcBef>
                        <a:spcAft>
                          <a:spcPts val="0"/>
                        </a:spcAft>
                      </a:pPr>
                      <a:r>
                        <a:rPr lang="en-US" sz="1600" b="1">
                          <a:latin typeface="Times New Roman"/>
                          <a:ea typeface="Times New Roman"/>
                          <a:cs typeface="Times New Roman"/>
                        </a:rPr>
                        <a:t> Data Created</a:t>
                      </a:r>
                      <a:endParaRPr lang="en-US" sz="1600">
                        <a:latin typeface="Times New Roman"/>
                        <a:ea typeface="Times New Roman"/>
                        <a:cs typeface="Times New Roman"/>
                      </a:endParaRPr>
                    </a:p>
                    <a:p>
                      <a:pPr marL="0" marR="0">
                        <a:lnSpc>
                          <a:spcPct val="150000"/>
                        </a:lnSpc>
                        <a:spcBef>
                          <a:spcPts val="0"/>
                        </a:spcBef>
                        <a:spcAft>
                          <a:spcPts val="0"/>
                        </a:spcAft>
                      </a:pPr>
                      <a:r>
                        <a:rPr lang="en-US" sz="1600" b="1">
                          <a:latin typeface="Times New Roman"/>
                          <a:ea typeface="Times New Roman"/>
                          <a:cs typeface="Times New Roman"/>
                        </a:rPr>
                        <a:t>by Geo-Tex:</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50000"/>
                        </a:lnSpc>
                        <a:spcBef>
                          <a:spcPts val="0"/>
                        </a:spcBef>
                        <a:spcAft>
                          <a:spcPts val="0"/>
                        </a:spcAft>
                      </a:pPr>
                      <a:r>
                        <a:rPr lang="en-US" sz="1600" dirty="0">
                          <a:latin typeface="Times New Roman"/>
                          <a:ea typeface="Times New Roman"/>
                          <a:cs typeface="Times New Roman"/>
                        </a:rPr>
                        <a:t>Raw data (ex: latitude &amp; longitude coordinates) which had to be assigned spatial qualities/attributes in order to be usable in a GIS.</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D9F1"/>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a:t>
            </a:r>
            <a:br>
              <a:rPr lang="en-US" dirty="0" smtClean="0"/>
            </a:br>
            <a:r>
              <a:rPr lang="en-US" dirty="0" smtClean="0"/>
              <a:t>Quality</a:t>
            </a:r>
            <a:endParaRPr lang="en-US" dirty="0"/>
          </a:p>
        </p:txBody>
      </p:sp>
      <p:sp>
        <p:nvSpPr>
          <p:cNvPr id="3" name="Content Placeholder 2"/>
          <p:cNvSpPr>
            <a:spLocks noGrp="1"/>
          </p:cNvSpPr>
          <p:nvPr>
            <p:ph idx="1"/>
          </p:nvPr>
        </p:nvSpPr>
        <p:spPr/>
        <p:txBody>
          <a:bodyPr/>
          <a:lstStyle/>
          <a:p>
            <a:r>
              <a:rPr lang="en-US" dirty="0" smtClean="0"/>
              <a:t>All of the data was subjected to an extensive review process before it was determined suitable for use. </a:t>
            </a:r>
          </a:p>
          <a:p>
            <a:endParaRPr lang="en-US" dirty="0" smtClean="0"/>
          </a:p>
          <a:p>
            <a:r>
              <a:rPr lang="en-US" dirty="0" smtClean="0"/>
              <a:t>During this review process, all data was closely examined by our team in order to determine the best documented and most accurate data for the project.   All the third-party data sources used in the project are considered reliable and fit for use for this project.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a:t>
            </a:r>
            <a:br>
              <a:rPr lang="en-US" dirty="0" smtClean="0"/>
            </a:br>
            <a:r>
              <a:rPr lang="en-US" dirty="0" smtClean="0"/>
              <a:t>Creation</a:t>
            </a:r>
            <a:endParaRPr lang="en-US" dirty="0"/>
          </a:p>
        </p:txBody>
      </p:sp>
      <p:sp>
        <p:nvSpPr>
          <p:cNvPr id="3" name="Content Placeholder 2"/>
          <p:cNvSpPr>
            <a:spLocks noGrp="1"/>
          </p:cNvSpPr>
          <p:nvPr>
            <p:ph idx="1"/>
          </p:nvPr>
        </p:nvSpPr>
        <p:spPr/>
        <p:txBody>
          <a:bodyPr/>
          <a:lstStyle/>
          <a:p>
            <a:r>
              <a:rPr lang="en-US" dirty="0" smtClean="0"/>
              <a:t>It was necessary to create data sets – in this case the “paddling trails” data - from raw data acquired from Texas Parks and Wildlife. </a:t>
            </a:r>
          </a:p>
          <a:p>
            <a:endParaRPr lang="en-US" dirty="0" smtClean="0"/>
          </a:p>
          <a:p>
            <a:r>
              <a:rPr lang="en-US" dirty="0" smtClean="0"/>
              <a:t>In order to turn this raw data into a form that could be utilized by the software, it was necessary to convert the GPS coordinates into decimal degrees, then input the newly created latitude/longitude values into an excel spreadsheet for import into the Arc-GIS software.</a:t>
            </a:r>
          </a:p>
          <a:p>
            <a:pPr>
              <a:buNone/>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152</TotalTime>
  <Words>1215</Words>
  <Application>Microsoft Office PowerPoint</Application>
  <PresentationFormat>On-screen Show (4:3)</PresentationFormat>
  <Paragraphs>150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Flow</vt:lpstr>
      <vt:lpstr>Watershed Mapping Project Public Interest G.I.S. Mapping Project  for the Guadalupe Blanco River Authority – 2009</vt:lpstr>
      <vt:lpstr>Slide 2</vt:lpstr>
      <vt:lpstr>Introduction: Summary</vt:lpstr>
      <vt:lpstr>Introduction: Problem Statement</vt:lpstr>
      <vt:lpstr>Purpose</vt:lpstr>
      <vt:lpstr>Scope</vt:lpstr>
      <vt:lpstr>Data: Collection</vt:lpstr>
      <vt:lpstr>Data: Quality</vt:lpstr>
      <vt:lpstr>Data: Creation</vt:lpstr>
      <vt:lpstr>Metadata</vt:lpstr>
      <vt:lpstr>Methodology</vt:lpstr>
      <vt:lpstr>Budget</vt:lpstr>
      <vt:lpstr>Result</vt:lpstr>
      <vt:lpstr>Slide 14</vt:lpstr>
      <vt:lpstr>Slide 15</vt:lpstr>
      <vt:lpstr>Slide 16</vt:lpstr>
      <vt:lpstr>Slide 17</vt:lpstr>
      <vt:lpstr>Result</vt:lpstr>
      <vt:lpstr>Result</vt:lpstr>
      <vt:lpstr>Discussion/Data Collection</vt:lpstr>
      <vt:lpstr>Discussion/Data Assembly</vt:lpstr>
      <vt:lpstr>Issues Encountered  During Data Assembly</vt:lpstr>
      <vt:lpstr>Discussion/Web GIS Assembly</vt:lpstr>
      <vt:lpstr>Discussion/Web Site Assembly</vt:lpstr>
      <vt:lpstr>Conclusion</vt:lpstr>
      <vt:lpstr>Question?</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Administrator</cp:lastModifiedBy>
  <cp:revision>21</cp:revision>
  <dcterms:created xsi:type="dcterms:W3CDTF">2009-05-06T16:47:56Z</dcterms:created>
  <dcterms:modified xsi:type="dcterms:W3CDTF">2009-05-11T13:24:54Z</dcterms:modified>
</cp:coreProperties>
</file>