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Nuni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86d15211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86d15211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88042b4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88042b4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8865662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8865662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88534eb73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88534eb73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86d15211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86d15211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88534eb73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88534eb7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86d15211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86d15211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86d15211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86d15211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863f325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863f325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863f3250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863f3250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6d15211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6d15211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88656625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88656625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88656625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88656625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886566258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88656625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86d15211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86d15211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86d15211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86d15211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hyperlink" Target="http://www.wired.com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6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2453250" y="1005650"/>
            <a:ext cx="6096300" cy="116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Geographical Analysis of Austin Fire Department Wildfire Division’s Reported Ignitions from January 2012 to July 2018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3245400" y="2492450"/>
            <a:ext cx="2653200" cy="23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Prepared by: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Bobcat Wildfire Consultants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 Olguin (Manager)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Thanh Nguyen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Rhodes Smartt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Jorge Perdomo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 Becker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December 5, 2018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950" y="2492450"/>
            <a:ext cx="2752975" cy="20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/>
        </p:nvSpPr>
        <p:spPr>
          <a:xfrm>
            <a:off x="6185800" y="4467350"/>
            <a:ext cx="2577000" cy="1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globalchange.gov.</a:t>
            </a:r>
            <a:endParaRPr sz="600"/>
          </a:p>
        </p:txBody>
      </p:sp>
      <p:grpSp>
        <p:nvGrpSpPr>
          <p:cNvPr id="132" name="Google Shape;132;p13"/>
          <p:cNvGrpSpPr/>
          <p:nvPr/>
        </p:nvGrpSpPr>
        <p:grpSpPr>
          <a:xfrm>
            <a:off x="562703" y="1429375"/>
            <a:ext cx="1706522" cy="2194100"/>
            <a:chOff x="490253" y="1195350"/>
            <a:chExt cx="1706522" cy="2194100"/>
          </a:xfrm>
        </p:grpSpPr>
        <p:pic>
          <p:nvPicPr>
            <p:cNvPr id="133" name="Google Shape;133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0253" y="1565050"/>
              <a:ext cx="1619197" cy="1619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3"/>
            <p:cNvSpPr txBox="1"/>
            <p:nvPr/>
          </p:nvSpPr>
          <p:spPr>
            <a:xfrm>
              <a:off x="664075" y="1195350"/>
              <a:ext cx="1532700" cy="2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00FF"/>
                  </a:solidFill>
                </a:rPr>
                <a:t>Bobcat Wildfire</a:t>
              </a:r>
              <a:endParaRPr b="1">
                <a:solidFill>
                  <a:srgbClr val="0000FF"/>
                </a:solidFill>
              </a:endParaRPr>
            </a:p>
          </p:txBody>
        </p:sp>
        <p:sp>
          <p:nvSpPr>
            <p:cNvPr id="135" name="Google Shape;135;p13"/>
            <p:cNvSpPr txBox="1"/>
            <p:nvPr/>
          </p:nvSpPr>
          <p:spPr>
            <a:xfrm>
              <a:off x="839850" y="3184250"/>
              <a:ext cx="1269600" cy="2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00FF"/>
                  </a:solidFill>
                </a:rPr>
                <a:t>Consultants</a:t>
              </a:r>
              <a:endParaRPr b="1">
                <a:solidFill>
                  <a:srgbClr val="0000FF"/>
                </a:solidFill>
              </a:endParaRPr>
            </a:p>
          </p:txBody>
        </p:sp>
      </p:grpSp>
      <p:sp>
        <p:nvSpPr>
          <p:cNvPr id="136" name="Google Shape;136;p1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/>
          <p:nvPr>
            <p:ph type="title"/>
          </p:nvPr>
        </p:nvSpPr>
        <p:spPr>
          <a:xfrm>
            <a:off x="241900" y="231350"/>
            <a:ext cx="8526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Temporal Maps- Yearly Total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Occurrences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388150" y="1229825"/>
            <a:ext cx="2490000" cy="24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Animated Maps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Produced Monthly Layers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Formatted Attributes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Enabled “Time” Function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Ran Animation Tool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Exported Sequential JPEG’s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Converted to GIF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650" y="842175"/>
            <a:ext cx="5293575" cy="38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/>
          <p:nvPr/>
        </p:nvSpPr>
        <p:spPr>
          <a:xfrm>
            <a:off x="1755050" y="4701300"/>
            <a:ext cx="7103400" cy="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/>
              <a:t>*Please note, the displays for August to December does not include any 2018 fires because our dataset ended in July 2018.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>
            <p:ph type="title"/>
          </p:nvPr>
        </p:nvSpPr>
        <p:spPr>
          <a:xfrm>
            <a:off x="306900" y="198575"/>
            <a:ext cx="8321100" cy="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Temporal Maps-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Occurrences by year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638" y="803400"/>
            <a:ext cx="5022724" cy="37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3"/>
          <p:cNvSpPr txBox="1"/>
          <p:nvPr/>
        </p:nvSpPr>
        <p:spPr>
          <a:xfrm>
            <a:off x="1287325" y="4661600"/>
            <a:ext cx="71034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900"/>
              <a:t>*Please note, the displays for August to December does not include any 2018 fires because our dataset ended in July 2018.</a:t>
            </a:r>
            <a:endParaRPr sz="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 txBox="1"/>
          <p:nvPr>
            <p:ph type="title"/>
          </p:nvPr>
        </p:nvSpPr>
        <p:spPr>
          <a:xfrm>
            <a:off x="508900" y="246425"/>
            <a:ext cx="79596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Temporal Maps- Chronological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Occurrences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2" name="Google Shape;2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925" y="935175"/>
            <a:ext cx="4701526" cy="36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/>
          <p:nvPr/>
        </p:nvSpPr>
        <p:spPr>
          <a:xfrm>
            <a:off x="1063300" y="4727150"/>
            <a:ext cx="65463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900"/>
              <a:t>*Please note, the displays for August to December does not include any 2018 fires because our dataset ended in July 2018.</a:t>
            </a:r>
            <a:endParaRPr sz="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Weather Conditions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 txBox="1"/>
          <p:nvPr>
            <p:ph idx="1" type="body"/>
          </p:nvPr>
        </p:nvSpPr>
        <p:spPr>
          <a:xfrm>
            <a:off x="5196925" y="1970350"/>
            <a:ext cx="31938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Used Excel to enter in weather conditions for attribute table (1-5 with 5 being the most extreme days)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Joined with fire locations based on date they occured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Created inverse distance weighting map having 5 have the most weight.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200" y="1351725"/>
            <a:ext cx="4780728" cy="358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title"/>
          </p:nvPr>
        </p:nvSpPr>
        <p:spPr>
          <a:xfrm>
            <a:off x="819150" y="8354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Regression Analysis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 txBox="1"/>
          <p:nvPr>
            <p:ph idx="1" type="body"/>
          </p:nvPr>
        </p:nvSpPr>
        <p:spPr>
          <a:xfrm>
            <a:off x="819150" y="1790025"/>
            <a:ext cx="28983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Variables: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Dependent- Fire Density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Exploratory- Fuel Type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Road Density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" name="Google Shape;2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3265376"/>
            <a:ext cx="5457400" cy="119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6"/>
          <p:cNvSpPr txBox="1"/>
          <p:nvPr/>
        </p:nvSpPr>
        <p:spPr>
          <a:xfrm>
            <a:off x="3717450" y="1790025"/>
            <a:ext cx="4583400" cy="24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Ordinary Least Squares Analysis (OLS)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Positive </a:t>
            </a:r>
            <a:r>
              <a:rPr lang="en" sz="1300"/>
              <a:t>coefficient for vegetation(fuel load)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Negative coefficient for road density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Low VIF for both</a:t>
            </a:r>
            <a:endParaRPr sz="1300"/>
          </a:p>
        </p:txBody>
      </p:sp>
      <p:pic>
        <p:nvPicPr>
          <p:cNvPr id="261" name="Google Shape;2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125" y="2694950"/>
            <a:ext cx="2024200" cy="18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Regression Analysis (Continued)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Geographic Weighted Regression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Kernel Density fire location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Cell size of 98.5 feet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Raster to vector (polygon)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Spatial Join between variables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050" y="1443426"/>
            <a:ext cx="4550949" cy="341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4418400" y="4543675"/>
            <a:ext cx="4206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Map showing a geographic weighted regression for the variables of fire density and fuel load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Summary &amp; Conclusion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8"/>
          <p:cNvSpPr txBox="1"/>
          <p:nvPr>
            <p:ph idx="1" type="body"/>
          </p:nvPr>
        </p:nvSpPr>
        <p:spPr>
          <a:xfrm>
            <a:off x="5102250" y="2215300"/>
            <a:ext cx="3222600" cy="16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Contribute to Austin’s CWPP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Conducted Wildfire analysis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Determined risk: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Built analytical model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77" name="Google Shape;277;p2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658500"/>
            <a:ext cx="3625074" cy="27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1322950" y="4298500"/>
            <a:ext cx="3083400" cy="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Photo Credit: </a:t>
            </a:r>
            <a:r>
              <a:rPr lang="en" sz="700" u="sng">
                <a:solidFill>
                  <a:schemeClr val="hlink"/>
                </a:solidFill>
                <a:hlinkClick r:id="rId4"/>
              </a:rPr>
              <a:t>www.wired.com</a:t>
            </a:r>
            <a:r>
              <a:rPr lang="en" sz="700"/>
              <a:t> “The Science of Firefighting”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 txBox="1"/>
          <p:nvPr>
            <p:ph idx="1" type="body"/>
          </p:nvPr>
        </p:nvSpPr>
        <p:spPr>
          <a:xfrm>
            <a:off x="6580300" y="1990725"/>
            <a:ext cx="1744500" cy="14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29"/>
          <p:cNvGrpSpPr/>
          <p:nvPr/>
        </p:nvGrpSpPr>
        <p:grpSpPr>
          <a:xfrm>
            <a:off x="6478553" y="1636925"/>
            <a:ext cx="1706522" cy="2194100"/>
            <a:chOff x="490253" y="1195350"/>
            <a:chExt cx="1706522" cy="2194100"/>
          </a:xfrm>
        </p:grpSpPr>
        <p:pic>
          <p:nvPicPr>
            <p:cNvPr id="288" name="Google Shape;288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0253" y="1565050"/>
              <a:ext cx="1619197" cy="1619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29"/>
            <p:cNvSpPr txBox="1"/>
            <p:nvPr/>
          </p:nvSpPr>
          <p:spPr>
            <a:xfrm>
              <a:off x="664075" y="1195350"/>
              <a:ext cx="1532700" cy="2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00FF"/>
                  </a:solidFill>
                </a:rPr>
                <a:t>Bobcat Wildfire</a:t>
              </a:r>
              <a:endParaRPr b="1">
                <a:solidFill>
                  <a:srgbClr val="0000FF"/>
                </a:solidFill>
              </a:endParaRPr>
            </a:p>
          </p:txBody>
        </p:sp>
        <p:sp>
          <p:nvSpPr>
            <p:cNvPr id="290" name="Google Shape;290;p29"/>
            <p:cNvSpPr txBox="1"/>
            <p:nvPr/>
          </p:nvSpPr>
          <p:spPr>
            <a:xfrm>
              <a:off x="839850" y="3184250"/>
              <a:ext cx="1269600" cy="2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00FF"/>
                  </a:solidFill>
                </a:rPr>
                <a:t>Consultants</a:t>
              </a:r>
              <a:endParaRPr b="1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851175" y="517050"/>
            <a:ext cx="33048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 &amp; Scope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519175" y="1277000"/>
            <a:ext cx="3006300" cy="26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is this for?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37942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of Austin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379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Austin Fire Department Wildfire Division (AFDWD)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379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Residents living in the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Wildland Urban Interface (WUI)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379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 Public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4"/>
          <p:cNvSpPr txBox="1"/>
          <p:nvPr/>
        </p:nvSpPr>
        <p:spPr>
          <a:xfrm>
            <a:off x="3694625" y="1277000"/>
            <a:ext cx="4044900" cy="22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00"/>
              <a:t>Why are we doing this?</a:t>
            </a:r>
            <a:endParaRPr b="1" sz="1300"/>
          </a:p>
          <a:p>
            <a:pPr indent="-311150" lvl="0" marL="457200" rtl="0" algn="l">
              <a:lnSpc>
                <a:spcPct val="137942"/>
              </a:lnSpc>
              <a:spcBef>
                <a:spcPts val="16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 sz="1300"/>
              <a:t>Wildfires are a threat in Central Texas.</a:t>
            </a:r>
            <a:endParaRPr sz="1300"/>
          </a:p>
          <a:p>
            <a:pPr indent="-311150" lvl="0" marL="457200" rtl="0" algn="l">
              <a:lnSpc>
                <a:spcPct val="137942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 sz="1300"/>
              <a:t>To mitigate wildfire damage to people and property.</a:t>
            </a:r>
            <a:endParaRPr sz="1300"/>
          </a:p>
          <a:p>
            <a:pPr indent="-311150" lvl="0" marL="457200" rtl="0" algn="l">
              <a:lnSpc>
                <a:spcPct val="137942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 sz="1300"/>
              <a:t>To guide Austin’s citizens through wildfire education and awareness.</a:t>
            </a:r>
            <a:endParaRPr sz="1300"/>
          </a:p>
        </p:txBody>
      </p:sp>
      <p:sp>
        <p:nvSpPr>
          <p:cNvPr id="144" name="Google Shape;144;p1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14"/>
          <p:cNvSpPr txBox="1"/>
          <p:nvPr/>
        </p:nvSpPr>
        <p:spPr>
          <a:xfrm>
            <a:off x="615775" y="3738200"/>
            <a:ext cx="82227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4"/>
          <p:cNvSpPr txBox="1"/>
          <p:nvPr/>
        </p:nvSpPr>
        <p:spPr>
          <a:xfrm>
            <a:off x="948000" y="3941800"/>
            <a:ext cx="78456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Hypothesis</a:t>
            </a:r>
            <a:r>
              <a:rPr lang="en" sz="1300"/>
              <a:t>:  W</a:t>
            </a:r>
            <a:r>
              <a:rPr lang="en" sz="1300"/>
              <a:t>ildfires most commonly occur in forested areas, where vegetation is most dense and at the hottest times of the year.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 b="0" l="7996" r="8005" t="0"/>
          <a:stretch/>
        </p:blipFill>
        <p:spPr>
          <a:xfrm>
            <a:off x="7027050" y="517038"/>
            <a:ext cx="1688750" cy="1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7635200" y="1579950"/>
            <a:ext cx="11583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CNN.com</a:t>
            </a:r>
            <a:endParaRPr sz="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/>
          <p:nvPr>
            <p:ph type="title"/>
          </p:nvPr>
        </p:nvSpPr>
        <p:spPr>
          <a:xfrm>
            <a:off x="627875" y="410925"/>
            <a:ext cx="3753000" cy="6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Where is the threat?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4" name="Google Shape;154;p15"/>
          <p:cNvSpPr txBox="1"/>
          <p:nvPr>
            <p:ph idx="1" type="body"/>
          </p:nvPr>
        </p:nvSpPr>
        <p:spPr>
          <a:xfrm>
            <a:off x="4572000" y="544300"/>
            <a:ext cx="3622200" cy="12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Near the wildland urban interface.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Along roadsides, where grass is abundant.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 forested areas and open prairielands.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5"/>
          <p:cNvPicPr preferRelativeResize="0"/>
          <p:nvPr/>
        </p:nvPicPr>
        <p:blipFill rotWithShape="1">
          <a:blip r:embed="rId3">
            <a:alphaModFix/>
          </a:blip>
          <a:srcRect b="19" l="0" r="0" t="29"/>
          <a:stretch/>
        </p:blipFill>
        <p:spPr>
          <a:xfrm>
            <a:off x="787097" y="2977850"/>
            <a:ext cx="2204974" cy="14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688" y="2976775"/>
            <a:ext cx="1959967" cy="14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7825" y="2977850"/>
            <a:ext cx="2621125" cy="146783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" name="Google Shape;15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100" y="1103925"/>
            <a:ext cx="2204975" cy="14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/>
          <p:nvPr/>
        </p:nvSpPr>
        <p:spPr>
          <a:xfrm>
            <a:off x="1900100" y="2526500"/>
            <a:ext cx="11487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ktvo.com </a:t>
            </a:r>
            <a:endParaRPr sz="600"/>
          </a:p>
        </p:txBody>
      </p:sp>
      <p:sp>
        <p:nvSpPr>
          <p:cNvPr id="161" name="Google Shape;161;p15"/>
          <p:cNvSpPr txBox="1"/>
          <p:nvPr/>
        </p:nvSpPr>
        <p:spPr>
          <a:xfrm>
            <a:off x="1726100" y="4411950"/>
            <a:ext cx="13227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abc.net.au </a:t>
            </a:r>
            <a:endParaRPr sz="600"/>
          </a:p>
        </p:txBody>
      </p:sp>
      <p:sp>
        <p:nvSpPr>
          <p:cNvPr id="162" name="Google Shape;162;p15"/>
          <p:cNvSpPr txBox="1"/>
          <p:nvPr/>
        </p:nvSpPr>
        <p:spPr>
          <a:xfrm>
            <a:off x="4830250" y="4411950"/>
            <a:ext cx="11187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npr.org </a:t>
            </a:r>
            <a:endParaRPr sz="600"/>
          </a:p>
        </p:txBody>
      </p:sp>
      <p:sp>
        <p:nvSpPr>
          <p:cNvPr id="163" name="Google Shape;163;p15"/>
          <p:cNvSpPr txBox="1"/>
          <p:nvPr/>
        </p:nvSpPr>
        <p:spPr>
          <a:xfrm>
            <a:off x="6333675" y="4411950"/>
            <a:ext cx="2109000" cy="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courtesy of  thediaryofalakenerd.blogspot.com</a:t>
            </a:r>
            <a:endParaRPr sz="600"/>
          </a:p>
        </p:txBody>
      </p:sp>
      <p:sp>
        <p:nvSpPr>
          <p:cNvPr id="164" name="Google Shape;164;p15"/>
          <p:cNvSpPr txBox="1"/>
          <p:nvPr/>
        </p:nvSpPr>
        <p:spPr>
          <a:xfrm>
            <a:off x="3048800" y="1828838"/>
            <a:ext cx="5825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dk2"/>
                </a:solidFill>
              </a:rPr>
              <a:t>Over 88% of the reported fires were brush, grass, or mixture of both.</a:t>
            </a:r>
            <a:endParaRPr sz="1300"/>
          </a:p>
        </p:txBody>
      </p:sp>
      <p:sp>
        <p:nvSpPr>
          <p:cNvPr id="165" name="Google Shape;165;p15"/>
          <p:cNvSpPr txBox="1"/>
          <p:nvPr/>
        </p:nvSpPr>
        <p:spPr>
          <a:xfrm>
            <a:off x="3048800" y="2223000"/>
            <a:ext cx="58905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</a:pPr>
            <a:r>
              <a:rPr lang="en" sz="1300">
                <a:solidFill>
                  <a:schemeClr val="dk2"/>
                </a:solidFill>
              </a:rPr>
              <a:t>Less than 2% of reported fires were in forested or wooded vegetation.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/>
          <p:nvPr>
            <p:ph type="title"/>
          </p:nvPr>
        </p:nvSpPr>
        <p:spPr>
          <a:xfrm>
            <a:off x="301050" y="251800"/>
            <a:ext cx="87432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Spatial Analysis: Political Boundaries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396175" y="1576950"/>
            <a:ext cx="24360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Normalized density data by 2010 Census’ population figures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Most occurrence density directly east and along I-35, particularly the Rundberg area</a:t>
            </a:r>
            <a:endParaRPr sz="1300"/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Tract 22.05 had most occurrences for 6 and ½ year study period</a:t>
            </a:r>
            <a:endParaRPr sz="13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2798" y="1037075"/>
            <a:ext cx="5419124" cy="35064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4" name="Google Shape;174;p16"/>
          <p:cNvSpPr txBox="1"/>
          <p:nvPr/>
        </p:nvSpPr>
        <p:spPr>
          <a:xfrm>
            <a:off x="819875" y="1101725"/>
            <a:ext cx="20754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Census Tracts</a:t>
            </a:r>
            <a:endParaRPr u="sng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50" y="237825"/>
            <a:ext cx="7218324" cy="46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>
            <p:ph type="title"/>
          </p:nvPr>
        </p:nvSpPr>
        <p:spPr>
          <a:xfrm>
            <a:off x="297125" y="2470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Spatial Analysis: Political Boundaries</a:t>
            </a:r>
            <a:endParaRPr/>
          </a:p>
        </p:txBody>
      </p:sp>
      <p:sp>
        <p:nvSpPr>
          <p:cNvPr id="186" name="Google Shape;186;p18"/>
          <p:cNvSpPr txBox="1"/>
          <p:nvPr>
            <p:ph idx="1" type="body"/>
          </p:nvPr>
        </p:nvSpPr>
        <p:spPr>
          <a:xfrm>
            <a:off x="417600" y="1137288"/>
            <a:ext cx="2275800" cy="32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 data available for normalizing this density analysis → is a definite limitation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Most occurrences for 6 and ½ year study period in District 1, Rundberg and surrounding area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Overall clustering directly east and along I-35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66350" y="772575"/>
            <a:ext cx="18792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Council Districts</a:t>
            </a:r>
            <a:endParaRPr u="sng"/>
          </a:p>
        </p:txBody>
      </p:sp>
      <p:pic>
        <p:nvPicPr>
          <p:cNvPr id="189" name="Google Shape;1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100" y="870000"/>
            <a:ext cx="5847337" cy="37835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475" y="247775"/>
            <a:ext cx="7187550" cy="464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>
            <p:ph type="title"/>
          </p:nvPr>
        </p:nvSpPr>
        <p:spPr>
          <a:xfrm>
            <a:off x="394575" y="372325"/>
            <a:ext cx="6871800" cy="6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Spatial Analysis: Optimized Hot-Spots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1" name="Google Shape;201;p20"/>
          <p:cNvSpPr txBox="1"/>
          <p:nvPr>
            <p:ph idx="1" type="body"/>
          </p:nvPr>
        </p:nvSpPr>
        <p:spPr>
          <a:xfrm>
            <a:off x="5644625" y="1891025"/>
            <a:ext cx="3201600" cy="21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Output hot-spots resulted in high z-scores, low p-values.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highest z-score: 17.99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lowest p-value: 0.01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99% confidence level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Fires are clustered near major road intersections, i.e. IH-35 and US 183.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47" y="1137375"/>
            <a:ext cx="2767549" cy="358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8375" y="1197125"/>
            <a:ext cx="2767549" cy="358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>
            <p:ph type="title"/>
          </p:nvPr>
        </p:nvSpPr>
        <p:spPr>
          <a:xfrm>
            <a:off x="2446050" y="555825"/>
            <a:ext cx="42519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Temporal Relationships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21" title="Ignitions by Hour of D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75" y="1698050"/>
            <a:ext cx="2549476" cy="218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 title="Ignitions by Day of Wee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500" y="1698050"/>
            <a:ext cx="2842101" cy="218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 title="Seasonal Ignition Occurrenc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3050" y="1698060"/>
            <a:ext cx="2933149" cy="19137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1"/>
          <p:cNvCxnSpPr/>
          <p:nvPr/>
        </p:nvCxnSpPr>
        <p:spPr>
          <a:xfrm flipH="1" rot="10800000">
            <a:off x="1595500" y="2179300"/>
            <a:ext cx="324300" cy="10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5" name="Google Shape;215;p21"/>
          <p:cNvSpPr txBox="1"/>
          <p:nvPr/>
        </p:nvSpPr>
        <p:spPr>
          <a:xfrm>
            <a:off x="1260725" y="2179225"/>
            <a:ext cx="412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145 fires</a:t>
            </a:r>
            <a:endParaRPr sz="800"/>
          </a:p>
        </p:txBody>
      </p:sp>
      <p:sp>
        <p:nvSpPr>
          <p:cNvPr id="216" name="Google Shape;216;p21"/>
          <p:cNvSpPr txBox="1"/>
          <p:nvPr/>
        </p:nvSpPr>
        <p:spPr>
          <a:xfrm>
            <a:off x="507100" y="4037250"/>
            <a:ext cx="2439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Almost 14% of reported ignitions occurred between 1 and 2 in the afternoon.</a:t>
            </a:r>
            <a:endParaRPr sz="1300"/>
          </a:p>
        </p:txBody>
      </p:sp>
      <p:sp>
        <p:nvSpPr>
          <p:cNvPr id="217" name="Google Shape;217;p21"/>
          <p:cNvSpPr txBox="1"/>
          <p:nvPr/>
        </p:nvSpPr>
        <p:spPr>
          <a:xfrm>
            <a:off x="3244775" y="4037250"/>
            <a:ext cx="27186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Over 17% of reported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ignitions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occurred on a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Monday.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6318575" y="3938250"/>
            <a:ext cx="22821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Over 35% of reported ignitions occurred during the summer.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