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6858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32" d="100"/>
          <a:sy n="232" d="100"/>
        </p:scale>
        <p:origin x="-1572" y="-192"/>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96F476-CBEF-4284-B860-A60E981A3F53}"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n-US"/>
        </a:p>
      </dgm:t>
    </dgm:pt>
    <dgm:pt modelId="{0E8E55F8-7741-4078-BC9F-EE9054BD6274}">
      <dgm:prSet phldrT="[Text]"/>
      <dgm:spPr>
        <a:solidFill>
          <a:schemeClr val="accent1"/>
        </a:solidFill>
        <a:ln w="12700">
          <a:solidFill>
            <a:schemeClr val="tx1"/>
          </a:solidFill>
        </a:ln>
      </dgm:spPr>
      <dgm:t>
        <a:bodyPr/>
        <a:lstStyle/>
        <a:p>
          <a:pPr>
            <a:buClr>
              <a:schemeClr val="dk1"/>
            </a:buClr>
            <a:buSzPts val="600"/>
            <a:buAutoNum type="arabicPeriod"/>
          </a:pPr>
          <a:r>
            <a:rPr lang="en-US" dirty="0"/>
            <a:t>Calculate average land surface temperature of summer 2014.</a:t>
          </a:r>
        </a:p>
      </dgm:t>
    </dgm:pt>
    <dgm:pt modelId="{6EFD2DD7-B1F2-4381-9823-3C094D2127E1}" type="parTrans" cxnId="{FB671013-321D-4048-A149-A7FA64E3FF02}">
      <dgm:prSet/>
      <dgm:spPr/>
      <dgm:t>
        <a:bodyPr/>
        <a:lstStyle/>
        <a:p>
          <a:endParaRPr lang="en-US"/>
        </a:p>
      </dgm:t>
    </dgm:pt>
    <dgm:pt modelId="{C55D3FEA-06DA-4B59-9076-855CF8FB6AD4}" type="sibTrans" cxnId="{FB671013-321D-4048-A149-A7FA64E3FF02}">
      <dgm:prSet/>
      <dgm:spPr>
        <a:solidFill>
          <a:schemeClr val="accent2"/>
        </a:solidFill>
        <a:ln>
          <a:noFill/>
        </a:ln>
      </dgm:spPr>
      <dgm:t>
        <a:bodyPr/>
        <a:lstStyle/>
        <a:p>
          <a:endParaRPr lang="en-US">
            <a:solidFill>
              <a:schemeClr val="tx1"/>
            </a:solidFill>
          </a:endParaRPr>
        </a:p>
      </dgm:t>
    </dgm:pt>
    <dgm:pt modelId="{0F2E5A04-738D-4601-9092-CAA5EA5C1264}">
      <dgm:prSet phldrT="[Text]"/>
      <dgm:spPr>
        <a:solidFill>
          <a:schemeClr val="accent1"/>
        </a:solidFill>
        <a:ln w="12700">
          <a:solidFill>
            <a:schemeClr val="tx1"/>
          </a:solidFill>
        </a:ln>
      </dgm:spPr>
      <dgm:t>
        <a:bodyPr/>
        <a:lstStyle/>
        <a:p>
          <a:pPr>
            <a:buClr>
              <a:schemeClr val="dk1"/>
            </a:buClr>
            <a:buSzPts val="600"/>
            <a:buAutoNum type="arabicPeriod"/>
          </a:pPr>
          <a:r>
            <a:rPr lang="en-US" dirty="0"/>
            <a:t>Perform a zonal statistic analysis with the UTC and LST raster resolutions.</a:t>
          </a:r>
        </a:p>
      </dgm:t>
    </dgm:pt>
    <dgm:pt modelId="{786F04C8-4468-4378-AB7F-8CC3A4E73C1D}" type="parTrans" cxnId="{114985AF-1314-4EB8-B244-8A32C1521DBB}">
      <dgm:prSet/>
      <dgm:spPr/>
      <dgm:t>
        <a:bodyPr/>
        <a:lstStyle/>
        <a:p>
          <a:endParaRPr lang="en-US"/>
        </a:p>
      </dgm:t>
    </dgm:pt>
    <dgm:pt modelId="{A127CA11-C934-49E3-9227-67728B058B5B}" type="sibTrans" cxnId="{114985AF-1314-4EB8-B244-8A32C1521DBB}">
      <dgm:prSet/>
      <dgm:spPr>
        <a:solidFill>
          <a:schemeClr val="accent2"/>
        </a:solidFill>
        <a:ln>
          <a:noFill/>
        </a:ln>
      </dgm:spPr>
      <dgm:t>
        <a:bodyPr/>
        <a:lstStyle/>
        <a:p>
          <a:endParaRPr lang="en-US">
            <a:solidFill>
              <a:schemeClr val="tx1"/>
            </a:solidFill>
          </a:endParaRPr>
        </a:p>
      </dgm:t>
    </dgm:pt>
    <dgm:pt modelId="{BD42C132-3ED3-431E-946A-250F2DB0E9C5}">
      <dgm:prSet phldrT="[Text]"/>
      <dgm:spPr>
        <a:solidFill>
          <a:schemeClr val="accent1"/>
        </a:solidFill>
        <a:ln w="12700">
          <a:solidFill>
            <a:schemeClr val="accent2"/>
          </a:solidFill>
        </a:ln>
      </dgm:spPr>
      <dgm:t>
        <a:bodyPr/>
        <a:lstStyle/>
        <a:p>
          <a:pPr>
            <a:buClr>
              <a:schemeClr val="dk1"/>
            </a:buClr>
            <a:buSzPts val="600"/>
            <a:buAutoNum type="arabicPeriod"/>
          </a:pPr>
          <a:r>
            <a:rPr lang="en-US" dirty="0"/>
            <a:t>Execute correlational analysis of temperature and canopy relationship.</a:t>
          </a:r>
        </a:p>
      </dgm:t>
    </dgm:pt>
    <dgm:pt modelId="{B51EC751-FF13-4A60-AE2C-59D9479414BF}" type="parTrans" cxnId="{49D1B3E6-A8F0-479C-8E88-F9426C3143D9}">
      <dgm:prSet/>
      <dgm:spPr/>
      <dgm:t>
        <a:bodyPr/>
        <a:lstStyle/>
        <a:p>
          <a:endParaRPr lang="en-US"/>
        </a:p>
      </dgm:t>
    </dgm:pt>
    <dgm:pt modelId="{5EA2BEC3-1D2D-44A6-AF05-F05E983B2BDF}" type="sibTrans" cxnId="{49D1B3E6-A8F0-479C-8E88-F9426C3143D9}">
      <dgm:prSet/>
      <dgm:spPr/>
      <dgm:t>
        <a:bodyPr/>
        <a:lstStyle/>
        <a:p>
          <a:endParaRPr lang="en-US"/>
        </a:p>
      </dgm:t>
    </dgm:pt>
    <dgm:pt modelId="{5066FDCD-8DEF-4B91-BAD4-8FF440219781}" type="pres">
      <dgm:prSet presAssocID="{9C96F476-CBEF-4284-B860-A60E981A3F53}" presName="outerComposite" presStyleCnt="0">
        <dgm:presLayoutVars>
          <dgm:chMax val="5"/>
          <dgm:dir/>
          <dgm:resizeHandles val="exact"/>
        </dgm:presLayoutVars>
      </dgm:prSet>
      <dgm:spPr/>
    </dgm:pt>
    <dgm:pt modelId="{030A87D3-5EAC-437E-B7BC-D02C107C2F9A}" type="pres">
      <dgm:prSet presAssocID="{9C96F476-CBEF-4284-B860-A60E981A3F53}" presName="dummyMaxCanvas" presStyleCnt="0">
        <dgm:presLayoutVars/>
      </dgm:prSet>
      <dgm:spPr/>
    </dgm:pt>
    <dgm:pt modelId="{56A973B0-6DDE-422E-B502-D5A9539F174C}" type="pres">
      <dgm:prSet presAssocID="{9C96F476-CBEF-4284-B860-A60E981A3F53}" presName="ThreeNodes_1" presStyleLbl="node1" presStyleIdx="0" presStyleCnt="3">
        <dgm:presLayoutVars>
          <dgm:bulletEnabled val="1"/>
        </dgm:presLayoutVars>
      </dgm:prSet>
      <dgm:spPr/>
    </dgm:pt>
    <dgm:pt modelId="{2D9EEDC7-335E-4E91-83BE-20ADAF4AE60B}" type="pres">
      <dgm:prSet presAssocID="{9C96F476-CBEF-4284-B860-A60E981A3F53}" presName="ThreeNodes_2" presStyleLbl="node1" presStyleIdx="1" presStyleCnt="3">
        <dgm:presLayoutVars>
          <dgm:bulletEnabled val="1"/>
        </dgm:presLayoutVars>
      </dgm:prSet>
      <dgm:spPr/>
    </dgm:pt>
    <dgm:pt modelId="{D65463EA-0915-4EC2-82F2-FEE4C72A7342}" type="pres">
      <dgm:prSet presAssocID="{9C96F476-CBEF-4284-B860-A60E981A3F53}" presName="ThreeNodes_3" presStyleLbl="node1" presStyleIdx="2" presStyleCnt="3">
        <dgm:presLayoutVars>
          <dgm:bulletEnabled val="1"/>
        </dgm:presLayoutVars>
      </dgm:prSet>
      <dgm:spPr/>
    </dgm:pt>
    <dgm:pt modelId="{0D3AE1AB-0EC1-4C48-8680-155FB6E70845}" type="pres">
      <dgm:prSet presAssocID="{9C96F476-CBEF-4284-B860-A60E981A3F53}" presName="ThreeConn_1-2" presStyleLbl="fgAccFollowNode1" presStyleIdx="0" presStyleCnt="2">
        <dgm:presLayoutVars>
          <dgm:bulletEnabled val="1"/>
        </dgm:presLayoutVars>
      </dgm:prSet>
      <dgm:spPr/>
    </dgm:pt>
    <dgm:pt modelId="{F307D4B4-A64A-49EF-8C5E-AA2F5497F082}" type="pres">
      <dgm:prSet presAssocID="{9C96F476-CBEF-4284-B860-A60E981A3F53}" presName="ThreeConn_2-3" presStyleLbl="fgAccFollowNode1" presStyleIdx="1" presStyleCnt="2">
        <dgm:presLayoutVars>
          <dgm:bulletEnabled val="1"/>
        </dgm:presLayoutVars>
      </dgm:prSet>
      <dgm:spPr/>
    </dgm:pt>
    <dgm:pt modelId="{65C8B249-7F82-4762-AC1B-8CFA1D466AD8}" type="pres">
      <dgm:prSet presAssocID="{9C96F476-CBEF-4284-B860-A60E981A3F53}" presName="ThreeNodes_1_text" presStyleLbl="node1" presStyleIdx="2" presStyleCnt="3">
        <dgm:presLayoutVars>
          <dgm:bulletEnabled val="1"/>
        </dgm:presLayoutVars>
      </dgm:prSet>
      <dgm:spPr/>
    </dgm:pt>
    <dgm:pt modelId="{F0D95224-7C93-4413-9D8C-77CEBFE48F9B}" type="pres">
      <dgm:prSet presAssocID="{9C96F476-CBEF-4284-B860-A60E981A3F53}" presName="ThreeNodes_2_text" presStyleLbl="node1" presStyleIdx="2" presStyleCnt="3">
        <dgm:presLayoutVars>
          <dgm:bulletEnabled val="1"/>
        </dgm:presLayoutVars>
      </dgm:prSet>
      <dgm:spPr/>
    </dgm:pt>
    <dgm:pt modelId="{C7A00A0D-D920-4456-99B4-AA3A5E5CCF61}" type="pres">
      <dgm:prSet presAssocID="{9C96F476-CBEF-4284-B860-A60E981A3F53}" presName="ThreeNodes_3_text" presStyleLbl="node1" presStyleIdx="2" presStyleCnt="3">
        <dgm:presLayoutVars>
          <dgm:bulletEnabled val="1"/>
        </dgm:presLayoutVars>
      </dgm:prSet>
      <dgm:spPr/>
    </dgm:pt>
  </dgm:ptLst>
  <dgm:cxnLst>
    <dgm:cxn modelId="{5431770F-B8A6-4B89-8001-4D1C800499DF}" type="presOf" srcId="{9C96F476-CBEF-4284-B860-A60E981A3F53}" destId="{5066FDCD-8DEF-4B91-BAD4-8FF440219781}" srcOrd="0" destOrd="0" presId="urn:microsoft.com/office/officeart/2005/8/layout/vProcess5"/>
    <dgm:cxn modelId="{FB671013-321D-4048-A149-A7FA64E3FF02}" srcId="{9C96F476-CBEF-4284-B860-A60E981A3F53}" destId="{0E8E55F8-7741-4078-BC9F-EE9054BD6274}" srcOrd="0" destOrd="0" parTransId="{6EFD2DD7-B1F2-4381-9823-3C094D2127E1}" sibTransId="{C55D3FEA-06DA-4B59-9076-855CF8FB6AD4}"/>
    <dgm:cxn modelId="{828BBB13-9727-4364-83D2-AB9E62DE1F14}" type="presOf" srcId="{0E8E55F8-7741-4078-BC9F-EE9054BD6274}" destId="{56A973B0-6DDE-422E-B502-D5A9539F174C}" srcOrd="0" destOrd="0" presId="urn:microsoft.com/office/officeart/2005/8/layout/vProcess5"/>
    <dgm:cxn modelId="{464AB028-4382-4823-9905-A83B6229282B}" type="presOf" srcId="{0F2E5A04-738D-4601-9092-CAA5EA5C1264}" destId="{F0D95224-7C93-4413-9D8C-77CEBFE48F9B}" srcOrd="1" destOrd="0" presId="urn:microsoft.com/office/officeart/2005/8/layout/vProcess5"/>
    <dgm:cxn modelId="{20E3F430-0DAD-4B22-975F-B7FB626E6AF0}" type="presOf" srcId="{0F2E5A04-738D-4601-9092-CAA5EA5C1264}" destId="{2D9EEDC7-335E-4E91-83BE-20ADAF4AE60B}" srcOrd="0" destOrd="0" presId="urn:microsoft.com/office/officeart/2005/8/layout/vProcess5"/>
    <dgm:cxn modelId="{89949A6F-939B-457B-A66E-80C6BD6F48CF}" type="presOf" srcId="{0E8E55F8-7741-4078-BC9F-EE9054BD6274}" destId="{65C8B249-7F82-4762-AC1B-8CFA1D466AD8}" srcOrd="1" destOrd="0" presId="urn:microsoft.com/office/officeart/2005/8/layout/vProcess5"/>
    <dgm:cxn modelId="{7D33FC56-FF1E-4CA9-A234-8CA0A29179B6}" type="presOf" srcId="{A127CA11-C934-49E3-9227-67728B058B5B}" destId="{F307D4B4-A64A-49EF-8C5E-AA2F5497F082}" srcOrd="0" destOrd="0" presId="urn:microsoft.com/office/officeart/2005/8/layout/vProcess5"/>
    <dgm:cxn modelId="{114985AF-1314-4EB8-B244-8A32C1521DBB}" srcId="{9C96F476-CBEF-4284-B860-A60E981A3F53}" destId="{0F2E5A04-738D-4601-9092-CAA5EA5C1264}" srcOrd="1" destOrd="0" parTransId="{786F04C8-4468-4378-AB7F-8CC3A4E73C1D}" sibTransId="{A127CA11-C934-49E3-9227-67728B058B5B}"/>
    <dgm:cxn modelId="{37C767C7-94BA-4658-9C2A-CD9E19791415}" type="presOf" srcId="{C55D3FEA-06DA-4B59-9076-855CF8FB6AD4}" destId="{0D3AE1AB-0EC1-4C48-8680-155FB6E70845}" srcOrd="0" destOrd="0" presId="urn:microsoft.com/office/officeart/2005/8/layout/vProcess5"/>
    <dgm:cxn modelId="{C3E7D4C9-ACF7-4916-9272-5603E2CB49EA}" type="presOf" srcId="{BD42C132-3ED3-431E-946A-250F2DB0E9C5}" destId="{C7A00A0D-D920-4456-99B4-AA3A5E5CCF61}" srcOrd="1" destOrd="0" presId="urn:microsoft.com/office/officeart/2005/8/layout/vProcess5"/>
    <dgm:cxn modelId="{DF851AE1-AC71-4049-B477-01A995F135E8}" type="presOf" srcId="{BD42C132-3ED3-431E-946A-250F2DB0E9C5}" destId="{D65463EA-0915-4EC2-82F2-FEE4C72A7342}" srcOrd="0" destOrd="0" presId="urn:microsoft.com/office/officeart/2005/8/layout/vProcess5"/>
    <dgm:cxn modelId="{49D1B3E6-A8F0-479C-8E88-F9426C3143D9}" srcId="{9C96F476-CBEF-4284-B860-A60E981A3F53}" destId="{BD42C132-3ED3-431E-946A-250F2DB0E9C5}" srcOrd="2" destOrd="0" parTransId="{B51EC751-FF13-4A60-AE2C-59D9479414BF}" sibTransId="{5EA2BEC3-1D2D-44A6-AF05-F05E983B2BDF}"/>
    <dgm:cxn modelId="{D350E249-DEEB-4987-9BF9-E43D783C36E7}" type="presParOf" srcId="{5066FDCD-8DEF-4B91-BAD4-8FF440219781}" destId="{030A87D3-5EAC-437E-B7BC-D02C107C2F9A}" srcOrd="0" destOrd="0" presId="urn:microsoft.com/office/officeart/2005/8/layout/vProcess5"/>
    <dgm:cxn modelId="{D1289B4F-DB43-4FE1-881C-41E19ED58E11}" type="presParOf" srcId="{5066FDCD-8DEF-4B91-BAD4-8FF440219781}" destId="{56A973B0-6DDE-422E-B502-D5A9539F174C}" srcOrd="1" destOrd="0" presId="urn:microsoft.com/office/officeart/2005/8/layout/vProcess5"/>
    <dgm:cxn modelId="{4C2F4420-952F-41D0-8671-2DE5916D3679}" type="presParOf" srcId="{5066FDCD-8DEF-4B91-BAD4-8FF440219781}" destId="{2D9EEDC7-335E-4E91-83BE-20ADAF4AE60B}" srcOrd="2" destOrd="0" presId="urn:microsoft.com/office/officeart/2005/8/layout/vProcess5"/>
    <dgm:cxn modelId="{4C6157D6-F509-4DE3-B6BB-2B10F4F82BFD}" type="presParOf" srcId="{5066FDCD-8DEF-4B91-BAD4-8FF440219781}" destId="{D65463EA-0915-4EC2-82F2-FEE4C72A7342}" srcOrd="3" destOrd="0" presId="urn:microsoft.com/office/officeart/2005/8/layout/vProcess5"/>
    <dgm:cxn modelId="{535C069E-6E80-43BC-8BEC-83ACDB51D97E}" type="presParOf" srcId="{5066FDCD-8DEF-4B91-BAD4-8FF440219781}" destId="{0D3AE1AB-0EC1-4C48-8680-155FB6E70845}" srcOrd="4" destOrd="0" presId="urn:microsoft.com/office/officeart/2005/8/layout/vProcess5"/>
    <dgm:cxn modelId="{A2153A75-3D9B-4A78-B89A-6BA49EBFFDED}" type="presParOf" srcId="{5066FDCD-8DEF-4B91-BAD4-8FF440219781}" destId="{F307D4B4-A64A-49EF-8C5E-AA2F5497F082}" srcOrd="5" destOrd="0" presId="urn:microsoft.com/office/officeart/2005/8/layout/vProcess5"/>
    <dgm:cxn modelId="{C970A73C-010C-49CB-A757-77CA09486944}" type="presParOf" srcId="{5066FDCD-8DEF-4B91-BAD4-8FF440219781}" destId="{65C8B249-7F82-4762-AC1B-8CFA1D466AD8}" srcOrd="6" destOrd="0" presId="urn:microsoft.com/office/officeart/2005/8/layout/vProcess5"/>
    <dgm:cxn modelId="{FAA8C9CF-4E77-4022-8758-C092144867FA}" type="presParOf" srcId="{5066FDCD-8DEF-4B91-BAD4-8FF440219781}" destId="{F0D95224-7C93-4413-9D8C-77CEBFE48F9B}" srcOrd="7" destOrd="0" presId="urn:microsoft.com/office/officeart/2005/8/layout/vProcess5"/>
    <dgm:cxn modelId="{84D75FCA-B9EC-409A-B5AC-90965E7A7058}" type="presParOf" srcId="{5066FDCD-8DEF-4B91-BAD4-8FF440219781}" destId="{C7A00A0D-D920-4456-99B4-AA3A5E5CCF61}" srcOrd="8" destOrd="0" presId="urn:microsoft.com/office/officeart/2005/8/layout/vProcess5"/>
  </dgm:cxnLst>
  <dgm:bg>
    <a:effectLst/>
  </dgm:bg>
  <dgm:whole>
    <a:effectLst/>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973B0-6DDE-422E-B502-D5A9539F174C}">
      <dsp:nvSpPr>
        <dsp:cNvPr id="0" name=""/>
        <dsp:cNvSpPr/>
      </dsp:nvSpPr>
      <dsp:spPr>
        <a:xfrm>
          <a:off x="0" y="0"/>
          <a:ext cx="1331841" cy="165509"/>
        </a:xfrm>
        <a:prstGeom prst="roundRect">
          <a:avLst>
            <a:gd name="adj" fmla="val 10000"/>
          </a:avLst>
        </a:prstGeom>
        <a:solidFill>
          <a:schemeClr val="accent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Clr>
              <a:schemeClr val="dk1"/>
            </a:buClr>
            <a:buSzPts val="600"/>
            <a:buNone/>
          </a:pPr>
          <a:r>
            <a:rPr lang="en-US" sz="500" kern="1200" dirty="0"/>
            <a:t>Calculate average land surface temperature of summer 2014.</a:t>
          </a:r>
        </a:p>
      </dsp:txBody>
      <dsp:txXfrm>
        <a:off x="4848" y="4848"/>
        <a:ext cx="1153242" cy="155813"/>
      </dsp:txXfrm>
    </dsp:sp>
    <dsp:sp modelId="{2D9EEDC7-335E-4E91-83BE-20ADAF4AE60B}">
      <dsp:nvSpPr>
        <dsp:cNvPr id="0" name=""/>
        <dsp:cNvSpPr/>
      </dsp:nvSpPr>
      <dsp:spPr>
        <a:xfrm>
          <a:off x="117515" y="193094"/>
          <a:ext cx="1331841" cy="165509"/>
        </a:xfrm>
        <a:prstGeom prst="roundRect">
          <a:avLst>
            <a:gd name="adj" fmla="val 10000"/>
          </a:avLst>
        </a:prstGeom>
        <a:solidFill>
          <a:schemeClr val="accent1"/>
        </a:solidFill>
        <a:ln w="127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Clr>
              <a:schemeClr val="dk1"/>
            </a:buClr>
            <a:buSzPts val="600"/>
            <a:buNone/>
          </a:pPr>
          <a:r>
            <a:rPr lang="en-US" sz="500" kern="1200" dirty="0"/>
            <a:t>Perform a zonal statistic analysis with the UTC and LST raster resolutions.</a:t>
          </a:r>
        </a:p>
      </dsp:txBody>
      <dsp:txXfrm>
        <a:off x="122363" y="197942"/>
        <a:ext cx="1097048" cy="155813"/>
      </dsp:txXfrm>
    </dsp:sp>
    <dsp:sp modelId="{D65463EA-0915-4EC2-82F2-FEE4C72A7342}">
      <dsp:nvSpPr>
        <dsp:cNvPr id="0" name=""/>
        <dsp:cNvSpPr/>
      </dsp:nvSpPr>
      <dsp:spPr>
        <a:xfrm>
          <a:off x="235030" y="386189"/>
          <a:ext cx="1331841" cy="165509"/>
        </a:xfrm>
        <a:prstGeom prst="roundRect">
          <a:avLst>
            <a:gd name="adj" fmla="val 10000"/>
          </a:avLst>
        </a:prstGeom>
        <a:solidFill>
          <a:schemeClr val="accent1"/>
        </a:solidFill>
        <a:ln w="12700"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Clr>
              <a:schemeClr val="dk1"/>
            </a:buClr>
            <a:buSzPts val="600"/>
            <a:buNone/>
          </a:pPr>
          <a:r>
            <a:rPr lang="en-US" sz="500" kern="1200" dirty="0"/>
            <a:t>Execute correlational analysis of temperature and canopy relationship.</a:t>
          </a:r>
        </a:p>
      </dsp:txBody>
      <dsp:txXfrm>
        <a:off x="239878" y="391037"/>
        <a:ext cx="1097048" cy="155813"/>
      </dsp:txXfrm>
    </dsp:sp>
    <dsp:sp modelId="{0D3AE1AB-0EC1-4C48-8680-155FB6E70845}">
      <dsp:nvSpPr>
        <dsp:cNvPr id="0" name=""/>
        <dsp:cNvSpPr/>
      </dsp:nvSpPr>
      <dsp:spPr>
        <a:xfrm>
          <a:off x="1224259" y="125511"/>
          <a:ext cx="107581" cy="107581"/>
        </a:xfrm>
        <a:prstGeom prst="downArrow">
          <a:avLst>
            <a:gd name="adj1" fmla="val 55000"/>
            <a:gd name="adj2" fmla="val 45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248465" y="125511"/>
        <a:ext cx="59169" cy="80955"/>
      </dsp:txXfrm>
    </dsp:sp>
    <dsp:sp modelId="{F307D4B4-A64A-49EF-8C5E-AA2F5497F082}">
      <dsp:nvSpPr>
        <dsp:cNvPr id="0" name=""/>
        <dsp:cNvSpPr/>
      </dsp:nvSpPr>
      <dsp:spPr>
        <a:xfrm>
          <a:off x="1341775" y="317502"/>
          <a:ext cx="107581" cy="107581"/>
        </a:xfrm>
        <a:prstGeom prst="downArrow">
          <a:avLst>
            <a:gd name="adj1" fmla="val 55000"/>
            <a:gd name="adj2" fmla="val 45000"/>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tx1"/>
            </a:solidFill>
          </a:endParaRPr>
        </a:p>
      </dsp:txBody>
      <dsp:txXfrm>
        <a:off x="1365981" y="317502"/>
        <a:ext cx="59169" cy="8095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33781" y="744575"/>
            <a:ext cx="639045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3900"/>
            </a:lvl1pPr>
            <a:lvl2pPr lvl="1" algn="ctr">
              <a:spcBef>
                <a:spcPts val="0"/>
              </a:spcBef>
              <a:spcAft>
                <a:spcPts val="0"/>
              </a:spcAft>
              <a:buSzPts val="5200"/>
              <a:buNone/>
              <a:defRPr sz="3900"/>
            </a:lvl2pPr>
            <a:lvl3pPr lvl="2" algn="ctr">
              <a:spcBef>
                <a:spcPts val="0"/>
              </a:spcBef>
              <a:spcAft>
                <a:spcPts val="0"/>
              </a:spcAft>
              <a:buSzPts val="5200"/>
              <a:buNone/>
              <a:defRPr sz="3900"/>
            </a:lvl3pPr>
            <a:lvl4pPr lvl="3" algn="ctr">
              <a:spcBef>
                <a:spcPts val="0"/>
              </a:spcBef>
              <a:spcAft>
                <a:spcPts val="0"/>
              </a:spcAft>
              <a:buSzPts val="5200"/>
              <a:buNone/>
              <a:defRPr sz="3900"/>
            </a:lvl4pPr>
            <a:lvl5pPr lvl="4" algn="ctr">
              <a:spcBef>
                <a:spcPts val="0"/>
              </a:spcBef>
              <a:spcAft>
                <a:spcPts val="0"/>
              </a:spcAft>
              <a:buSzPts val="5200"/>
              <a:buNone/>
              <a:defRPr sz="3900"/>
            </a:lvl5pPr>
            <a:lvl6pPr lvl="5" algn="ctr">
              <a:spcBef>
                <a:spcPts val="0"/>
              </a:spcBef>
              <a:spcAft>
                <a:spcPts val="0"/>
              </a:spcAft>
              <a:buSzPts val="5200"/>
              <a:buNone/>
              <a:defRPr sz="3900"/>
            </a:lvl6pPr>
            <a:lvl7pPr lvl="6" algn="ctr">
              <a:spcBef>
                <a:spcPts val="0"/>
              </a:spcBef>
              <a:spcAft>
                <a:spcPts val="0"/>
              </a:spcAft>
              <a:buSzPts val="5200"/>
              <a:buNone/>
              <a:defRPr sz="3900"/>
            </a:lvl7pPr>
            <a:lvl8pPr lvl="7" algn="ctr">
              <a:spcBef>
                <a:spcPts val="0"/>
              </a:spcBef>
              <a:spcAft>
                <a:spcPts val="0"/>
              </a:spcAft>
              <a:buSzPts val="5200"/>
              <a:buNone/>
              <a:defRPr sz="3900"/>
            </a:lvl8pPr>
            <a:lvl9pPr lvl="8" algn="ctr">
              <a:spcBef>
                <a:spcPts val="0"/>
              </a:spcBef>
              <a:spcAft>
                <a:spcPts val="0"/>
              </a:spcAft>
              <a:buSzPts val="5200"/>
              <a:buNone/>
              <a:defRPr sz="3900"/>
            </a:lvl9pPr>
          </a:lstStyle>
          <a:p>
            <a:endParaRPr/>
          </a:p>
        </p:txBody>
      </p:sp>
      <p:sp>
        <p:nvSpPr>
          <p:cNvPr id="11" name="Google Shape;11;p2"/>
          <p:cNvSpPr txBox="1">
            <a:spLocks noGrp="1"/>
          </p:cNvSpPr>
          <p:nvPr>
            <p:ph type="subTitle" idx="1"/>
          </p:nvPr>
        </p:nvSpPr>
        <p:spPr>
          <a:xfrm>
            <a:off x="233775" y="2834125"/>
            <a:ext cx="639045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a:endParaRPr/>
          </a:p>
        </p:txBody>
      </p:sp>
      <p:sp>
        <p:nvSpPr>
          <p:cNvPr id="12" name="Google Shape;12;p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33775" y="1106125"/>
            <a:ext cx="639045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9000"/>
            </a:lvl1pPr>
            <a:lvl2pPr lvl="1" algn="ctr">
              <a:spcBef>
                <a:spcPts val="0"/>
              </a:spcBef>
              <a:spcAft>
                <a:spcPts val="0"/>
              </a:spcAft>
              <a:buSzPts val="12000"/>
              <a:buNone/>
              <a:defRPr sz="9000"/>
            </a:lvl2pPr>
            <a:lvl3pPr lvl="2" algn="ctr">
              <a:spcBef>
                <a:spcPts val="0"/>
              </a:spcBef>
              <a:spcAft>
                <a:spcPts val="0"/>
              </a:spcAft>
              <a:buSzPts val="12000"/>
              <a:buNone/>
              <a:defRPr sz="9000"/>
            </a:lvl3pPr>
            <a:lvl4pPr lvl="3" algn="ctr">
              <a:spcBef>
                <a:spcPts val="0"/>
              </a:spcBef>
              <a:spcAft>
                <a:spcPts val="0"/>
              </a:spcAft>
              <a:buSzPts val="12000"/>
              <a:buNone/>
              <a:defRPr sz="9000"/>
            </a:lvl4pPr>
            <a:lvl5pPr lvl="4" algn="ctr">
              <a:spcBef>
                <a:spcPts val="0"/>
              </a:spcBef>
              <a:spcAft>
                <a:spcPts val="0"/>
              </a:spcAft>
              <a:buSzPts val="12000"/>
              <a:buNone/>
              <a:defRPr sz="9000"/>
            </a:lvl5pPr>
            <a:lvl6pPr lvl="5" algn="ctr">
              <a:spcBef>
                <a:spcPts val="0"/>
              </a:spcBef>
              <a:spcAft>
                <a:spcPts val="0"/>
              </a:spcAft>
              <a:buSzPts val="12000"/>
              <a:buNone/>
              <a:defRPr sz="9000"/>
            </a:lvl6pPr>
            <a:lvl7pPr lvl="6" algn="ctr">
              <a:spcBef>
                <a:spcPts val="0"/>
              </a:spcBef>
              <a:spcAft>
                <a:spcPts val="0"/>
              </a:spcAft>
              <a:buSzPts val="12000"/>
              <a:buNone/>
              <a:defRPr sz="9000"/>
            </a:lvl7pPr>
            <a:lvl8pPr lvl="7" algn="ctr">
              <a:spcBef>
                <a:spcPts val="0"/>
              </a:spcBef>
              <a:spcAft>
                <a:spcPts val="0"/>
              </a:spcAft>
              <a:buSzPts val="12000"/>
              <a:buNone/>
              <a:defRPr sz="9000"/>
            </a:lvl8pPr>
            <a:lvl9pPr lvl="8" algn="ctr">
              <a:spcBef>
                <a:spcPts val="0"/>
              </a:spcBef>
              <a:spcAft>
                <a:spcPts val="0"/>
              </a:spcAft>
              <a:buSzPts val="12000"/>
              <a:buNone/>
              <a:defRPr sz="9000"/>
            </a:lvl9pPr>
          </a:lstStyle>
          <a:p>
            <a:r>
              <a:t>xx%</a:t>
            </a:r>
          </a:p>
        </p:txBody>
      </p:sp>
      <p:sp>
        <p:nvSpPr>
          <p:cNvPr id="46" name="Google Shape;46;p11"/>
          <p:cNvSpPr txBox="1">
            <a:spLocks noGrp="1"/>
          </p:cNvSpPr>
          <p:nvPr>
            <p:ph type="body" idx="1"/>
          </p:nvPr>
        </p:nvSpPr>
        <p:spPr>
          <a:xfrm>
            <a:off x="233775" y="3152225"/>
            <a:ext cx="6390450" cy="1300800"/>
          </a:xfrm>
          <a:prstGeom prst="rect">
            <a:avLst/>
          </a:prstGeom>
        </p:spPr>
        <p:txBody>
          <a:bodyPr spcFirstLastPara="1" wrap="square" lIns="91425" tIns="91425" rIns="91425" bIns="91425" anchor="t" anchorCtr="0"/>
          <a:lstStyle>
            <a:lvl1pPr marL="342900" lvl="0" indent="-257175" algn="ctr">
              <a:spcBef>
                <a:spcPts val="0"/>
              </a:spcBef>
              <a:spcAft>
                <a:spcPts val="0"/>
              </a:spcAft>
              <a:buSzPts val="1800"/>
              <a:buChar char="●"/>
              <a:defRPr/>
            </a:lvl1pPr>
            <a:lvl2pPr marL="685800" lvl="1" indent="-238125" algn="ctr">
              <a:spcBef>
                <a:spcPts val="1200"/>
              </a:spcBef>
              <a:spcAft>
                <a:spcPts val="0"/>
              </a:spcAft>
              <a:buSzPts val="1400"/>
              <a:buChar char="○"/>
              <a:defRPr/>
            </a:lvl2pPr>
            <a:lvl3pPr marL="1028700" lvl="2" indent="-238125" algn="ctr">
              <a:spcBef>
                <a:spcPts val="1200"/>
              </a:spcBef>
              <a:spcAft>
                <a:spcPts val="0"/>
              </a:spcAft>
              <a:buSzPts val="1400"/>
              <a:buChar char="■"/>
              <a:defRPr/>
            </a:lvl3pPr>
            <a:lvl4pPr marL="1371600" lvl="3" indent="-238125" algn="ctr">
              <a:spcBef>
                <a:spcPts val="1200"/>
              </a:spcBef>
              <a:spcAft>
                <a:spcPts val="0"/>
              </a:spcAft>
              <a:buSzPts val="1400"/>
              <a:buChar char="●"/>
              <a:defRPr/>
            </a:lvl4pPr>
            <a:lvl5pPr marL="1714500" lvl="4" indent="-238125" algn="ctr">
              <a:spcBef>
                <a:spcPts val="1200"/>
              </a:spcBef>
              <a:spcAft>
                <a:spcPts val="0"/>
              </a:spcAft>
              <a:buSzPts val="1400"/>
              <a:buChar char="○"/>
              <a:defRPr/>
            </a:lvl5pPr>
            <a:lvl6pPr marL="2057400" lvl="5" indent="-238125" algn="ctr">
              <a:spcBef>
                <a:spcPts val="1200"/>
              </a:spcBef>
              <a:spcAft>
                <a:spcPts val="0"/>
              </a:spcAft>
              <a:buSzPts val="1400"/>
              <a:buChar char="■"/>
              <a:defRPr/>
            </a:lvl6pPr>
            <a:lvl7pPr marL="2400300" lvl="6" indent="-238125" algn="ctr">
              <a:spcBef>
                <a:spcPts val="1200"/>
              </a:spcBef>
              <a:spcAft>
                <a:spcPts val="0"/>
              </a:spcAft>
              <a:buSzPts val="1400"/>
              <a:buChar char="●"/>
              <a:defRPr/>
            </a:lvl7pPr>
            <a:lvl8pPr marL="2743200" lvl="7" indent="-238125" algn="ctr">
              <a:spcBef>
                <a:spcPts val="1200"/>
              </a:spcBef>
              <a:spcAft>
                <a:spcPts val="0"/>
              </a:spcAft>
              <a:buSzPts val="1400"/>
              <a:buChar char="○"/>
              <a:defRPr/>
            </a:lvl8pPr>
            <a:lvl9pPr marL="3086100" lvl="8" indent="-238125" algn="ctr">
              <a:spcBef>
                <a:spcPts val="1200"/>
              </a:spcBef>
              <a:spcAft>
                <a:spcPts val="1200"/>
              </a:spcAft>
              <a:buSzPts val="1400"/>
              <a:buChar char="■"/>
              <a:defRPr/>
            </a:lvl9pPr>
          </a:lstStyle>
          <a:p>
            <a:endParaRPr/>
          </a:p>
        </p:txBody>
      </p:sp>
      <p:sp>
        <p:nvSpPr>
          <p:cNvPr id="47" name="Google Shape;47;p11"/>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33775" y="2150850"/>
            <a:ext cx="639045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2700"/>
            </a:lvl1pPr>
            <a:lvl2pPr lvl="1" algn="ctr">
              <a:spcBef>
                <a:spcPts val="0"/>
              </a:spcBef>
              <a:spcAft>
                <a:spcPts val="0"/>
              </a:spcAft>
              <a:buSzPts val="3600"/>
              <a:buNone/>
              <a:defRPr sz="2700"/>
            </a:lvl2pPr>
            <a:lvl3pPr lvl="2" algn="ctr">
              <a:spcBef>
                <a:spcPts val="0"/>
              </a:spcBef>
              <a:spcAft>
                <a:spcPts val="0"/>
              </a:spcAft>
              <a:buSzPts val="3600"/>
              <a:buNone/>
              <a:defRPr sz="2700"/>
            </a:lvl3pPr>
            <a:lvl4pPr lvl="3" algn="ctr">
              <a:spcBef>
                <a:spcPts val="0"/>
              </a:spcBef>
              <a:spcAft>
                <a:spcPts val="0"/>
              </a:spcAft>
              <a:buSzPts val="3600"/>
              <a:buNone/>
              <a:defRPr sz="2700"/>
            </a:lvl4pPr>
            <a:lvl5pPr lvl="4" algn="ctr">
              <a:spcBef>
                <a:spcPts val="0"/>
              </a:spcBef>
              <a:spcAft>
                <a:spcPts val="0"/>
              </a:spcAft>
              <a:buSzPts val="3600"/>
              <a:buNone/>
              <a:defRPr sz="2700"/>
            </a:lvl5pPr>
            <a:lvl6pPr lvl="5" algn="ctr">
              <a:spcBef>
                <a:spcPts val="0"/>
              </a:spcBef>
              <a:spcAft>
                <a:spcPts val="0"/>
              </a:spcAft>
              <a:buSzPts val="3600"/>
              <a:buNone/>
              <a:defRPr sz="2700"/>
            </a:lvl6pPr>
            <a:lvl7pPr lvl="6" algn="ctr">
              <a:spcBef>
                <a:spcPts val="0"/>
              </a:spcBef>
              <a:spcAft>
                <a:spcPts val="0"/>
              </a:spcAft>
              <a:buSzPts val="3600"/>
              <a:buNone/>
              <a:defRPr sz="2700"/>
            </a:lvl7pPr>
            <a:lvl8pPr lvl="7" algn="ctr">
              <a:spcBef>
                <a:spcPts val="0"/>
              </a:spcBef>
              <a:spcAft>
                <a:spcPts val="0"/>
              </a:spcAft>
              <a:buSzPts val="3600"/>
              <a:buNone/>
              <a:defRPr sz="2700"/>
            </a:lvl8pPr>
            <a:lvl9pPr lvl="8" algn="ctr">
              <a:spcBef>
                <a:spcPts val="0"/>
              </a:spcBef>
              <a:spcAft>
                <a:spcPts val="0"/>
              </a:spcAft>
              <a:buSzPts val="3600"/>
              <a:buNone/>
              <a:defRPr sz="2700"/>
            </a:lvl9pPr>
          </a:lstStyle>
          <a:p>
            <a:endParaRPr/>
          </a:p>
        </p:txBody>
      </p:sp>
      <p:sp>
        <p:nvSpPr>
          <p:cNvPr id="15" name="Google Shape;15;p3"/>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33775" y="1152475"/>
            <a:ext cx="6390450" cy="3416400"/>
          </a:xfrm>
          <a:prstGeom prst="rect">
            <a:avLst/>
          </a:prstGeom>
        </p:spPr>
        <p:txBody>
          <a:bodyPr spcFirstLastPara="1" wrap="square" lIns="91425" tIns="91425" rIns="91425" bIns="91425" anchor="t" anchorCtr="0"/>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19" name="Google Shape;19;p4"/>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33775" y="1152475"/>
            <a:ext cx="2999925" cy="3416400"/>
          </a:xfrm>
          <a:prstGeom prst="rect">
            <a:avLst/>
          </a:prstGeom>
        </p:spPr>
        <p:txBody>
          <a:bodyPr spcFirstLastPara="1" wrap="square" lIns="91425" tIns="91425" rIns="91425" bIns="91425" anchor="t" anchorCtr="0"/>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3" name="Google Shape;23;p5"/>
          <p:cNvSpPr txBox="1">
            <a:spLocks noGrp="1"/>
          </p:cNvSpPr>
          <p:nvPr>
            <p:ph type="body" idx="2"/>
          </p:nvPr>
        </p:nvSpPr>
        <p:spPr>
          <a:xfrm>
            <a:off x="3624300" y="1152475"/>
            <a:ext cx="2999925" cy="3416400"/>
          </a:xfrm>
          <a:prstGeom prst="rect">
            <a:avLst/>
          </a:prstGeom>
        </p:spPr>
        <p:txBody>
          <a:bodyPr spcFirstLastPara="1" wrap="square" lIns="91425" tIns="91425" rIns="91425" bIns="91425" anchor="t" anchorCtr="0"/>
          <a:lstStyle>
            <a:lvl1pPr marL="342900" lvl="0" indent="-238125">
              <a:spcBef>
                <a:spcPts val="0"/>
              </a:spcBef>
              <a:spcAft>
                <a:spcPts val="0"/>
              </a:spcAft>
              <a:buSzPts val="1400"/>
              <a:buChar char="●"/>
              <a:defRPr sz="105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24" name="Google Shape;24;p5"/>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33775" y="445025"/>
            <a:ext cx="639045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33775" y="555600"/>
            <a:ext cx="2106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1800"/>
            </a:lvl1pPr>
            <a:lvl2pPr lvl="1">
              <a:spcBef>
                <a:spcPts val="0"/>
              </a:spcBef>
              <a:spcAft>
                <a:spcPts val="0"/>
              </a:spcAft>
              <a:buSzPts val="2400"/>
              <a:buNone/>
              <a:defRPr sz="1800"/>
            </a:lvl2pPr>
            <a:lvl3pPr lvl="2">
              <a:spcBef>
                <a:spcPts val="0"/>
              </a:spcBef>
              <a:spcAft>
                <a:spcPts val="0"/>
              </a:spcAft>
              <a:buSzPts val="2400"/>
              <a:buNone/>
              <a:defRPr sz="1800"/>
            </a:lvl3pPr>
            <a:lvl4pPr lvl="3">
              <a:spcBef>
                <a:spcPts val="0"/>
              </a:spcBef>
              <a:spcAft>
                <a:spcPts val="0"/>
              </a:spcAft>
              <a:buSzPts val="2400"/>
              <a:buNone/>
              <a:defRPr sz="1800"/>
            </a:lvl4pPr>
            <a:lvl5pPr lvl="4">
              <a:spcBef>
                <a:spcPts val="0"/>
              </a:spcBef>
              <a:spcAft>
                <a:spcPts val="0"/>
              </a:spcAft>
              <a:buSzPts val="2400"/>
              <a:buNone/>
              <a:defRPr sz="1800"/>
            </a:lvl5pPr>
            <a:lvl6pPr lvl="5">
              <a:spcBef>
                <a:spcPts val="0"/>
              </a:spcBef>
              <a:spcAft>
                <a:spcPts val="0"/>
              </a:spcAft>
              <a:buSzPts val="2400"/>
              <a:buNone/>
              <a:defRPr sz="1800"/>
            </a:lvl6pPr>
            <a:lvl7pPr lvl="6">
              <a:spcBef>
                <a:spcPts val="0"/>
              </a:spcBef>
              <a:spcAft>
                <a:spcPts val="0"/>
              </a:spcAft>
              <a:buSzPts val="2400"/>
              <a:buNone/>
              <a:defRPr sz="1800"/>
            </a:lvl7pPr>
            <a:lvl8pPr lvl="7">
              <a:spcBef>
                <a:spcPts val="0"/>
              </a:spcBef>
              <a:spcAft>
                <a:spcPts val="0"/>
              </a:spcAft>
              <a:buSzPts val="2400"/>
              <a:buNone/>
              <a:defRPr sz="1800"/>
            </a:lvl8pPr>
            <a:lvl9pPr lvl="8">
              <a:spcBef>
                <a:spcPts val="0"/>
              </a:spcBef>
              <a:spcAft>
                <a:spcPts val="0"/>
              </a:spcAft>
              <a:buSzPts val="2400"/>
              <a:buNone/>
              <a:defRPr sz="1800"/>
            </a:lvl9pPr>
          </a:lstStyle>
          <a:p>
            <a:endParaRPr/>
          </a:p>
        </p:txBody>
      </p:sp>
      <p:sp>
        <p:nvSpPr>
          <p:cNvPr id="30" name="Google Shape;30;p7"/>
          <p:cNvSpPr txBox="1">
            <a:spLocks noGrp="1"/>
          </p:cNvSpPr>
          <p:nvPr>
            <p:ph type="body" idx="1"/>
          </p:nvPr>
        </p:nvSpPr>
        <p:spPr>
          <a:xfrm>
            <a:off x="233775" y="1389600"/>
            <a:ext cx="2106000" cy="3179400"/>
          </a:xfrm>
          <a:prstGeom prst="rect">
            <a:avLst/>
          </a:prstGeom>
        </p:spPr>
        <p:txBody>
          <a:bodyPr spcFirstLastPara="1" wrap="square" lIns="91425" tIns="91425" rIns="91425" bIns="91425" anchor="t" anchorCtr="0"/>
          <a:lstStyle>
            <a:lvl1pPr marL="342900" lvl="0" indent="-228600">
              <a:spcBef>
                <a:spcPts val="0"/>
              </a:spcBef>
              <a:spcAft>
                <a:spcPts val="0"/>
              </a:spcAft>
              <a:buSzPts val="1200"/>
              <a:buChar char="●"/>
              <a:defRPr sz="900"/>
            </a:lvl1pPr>
            <a:lvl2pPr marL="685800" lvl="1" indent="-228600">
              <a:spcBef>
                <a:spcPts val="1200"/>
              </a:spcBef>
              <a:spcAft>
                <a:spcPts val="0"/>
              </a:spcAft>
              <a:buSzPts val="1200"/>
              <a:buChar char="○"/>
              <a:defRPr sz="900"/>
            </a:lvl2pPr>
            <a:lvl3pPr marL="1028700" lvl="2" indent="-228600">
              <a:spcBef>
                <a:spcPts val="1200"/>
              </a:spcBef>
              <a:spcAft>
                <a:spcPts val="0"/>
              </a:spcAft>
              <a:buSzPts val="1200"/>
              <a:buChar char="■"/>
              <a:defRPr sz="900"/>
            </a:lvl3pPr>
            <a:lvl4pPr marL="1371600" lvl="3" indent="-228600">
              <a:spcBef>
                <a:spcPts val="1200"/>
              </a:spcBef>
              <a:spcAft>
                <a:spcPts val="0"/>
              </a:spcAft>
              <a:buSzPts val="1200"/>
              <a:buChar char="●"/>
              <a:defRPr sz="900"/>
            </a:lvl4pPr>
            <a:lvl5pPr marL="1714500" lvl="4" indent="-228600">
              <a:spcBef>
                <a:spcPts val="1200"/>
              </a:spcBef>
              <a:spcAft>
                <a:spcPts val="0"/>
              </a:spcAft>
              <a:buSzPts val="1200"/>
              <a:buChar char="○"/>
              <a:defRPr sz="900"/>
            </a:lvl5pPr>
            <a:lvl6pPr marL="2057400" lvl="5" indent="-228600">
              <a:spcBef>
                <a:spcPts val="1200"/>
              </a:spcBef>
              <a:spcAft>
                <a:spcPts val="0"/>
              </a:spcAft>
              <a:buSzPts val="1200"/>
              <a:buChar char="■"/>
              <a:defRPr sz="900"/>
            </a:lvl6pPr>
            <a:lvl7pPr marL="2400300" lvl="6" indent="-228600">
              <a:spcBef>
                <a:spcPts val="1200"/>
              </a:spcBef>
              <a:spcAft>
                <a:spcPts val="0"/>
              </a:spcAft>
              <a:buSzPts val="1200"/>
              <a:buChar char="●"/>
              <a:defRPr sz="900"/>
            </a:lvl7pPr>
            <a:lvl8pPr marL="2743200" lvl="7" indent="-228600">
              <a:spcBef>
                <a:spcPts val="1200"/>
              </a:spcBef>
              <a:spcAft>
                <a:spcPts val="0"/>
              </a:spcAft>
              <a:buSzPts val="1200"/>
              <a:buChar char="○"/>
              <a:defRPr sz="900"/>
            </a:lvl8pPr>
            <a:lvl9pPr marL="3086100" lvl="8" indent="-228600">
              <a:spcBef>
                <a:spcPts val="1200"/>
              </a:spcBef>
              <a:spcAft>
                <a:spcPts val="1200"/>
              </a:spcAft>
              <a:buSzPts val="1200"/>
              <a:buChar char="■"/>
              <a:defRPr sz="900"/>
            </a:lvl9pPr>
          </a:lstStyle>
          <a:p>
            <a:endParaRPr/>
          </a:p>
        </p:txBody>
      </p:sp>
      <p:sp>
        <p:nvSpPr>
          <p:cNvPr id="31" name="Google Shape;31;p7"/>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a:endParaRPr/>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429000" y="-125"/>
            <a:ext cx="3429000" cy="5143500"/>
          </a:xfrm>
          <a:prstGeom prst="rect">
            <a:avLst/>
          </a:prstGeom>
          <a:solidFill>
            <a:schemeClr val="lt2"/>
          </a:solidFill>
          <a:ln>
            <a:noFill/>
          </a:ln>
        </p:spPr>
        <p:txBody>
          <a:bodyPr spcFirstLastPara="1" wrap="square" lIns="68569" tIns="68569" rIns="68569" bIns="68569" anchor="ctr" anchorCtr="0">
            <a:noAutofit/>
          </a:bodyPr>
          <a:lstStyle/>
          <a:p>
            <a:pPr marL="0" lvl="0" indent="0" algn="l" rtl="0">
              <a:spcBef>
                <a:spcPts val="0"/>
              </a:spcBef>
              <a:spcAft>
                <a:spcPts val="0"/>
              </a:spcAft>
              <a:buNone/>
            </a:pPr>
            <a:endParaRPr sz="1050"/>
          </a:p>
        </p:txBody>
      </p:sp>
      <p:sp>
        <p:nvSpPr>
          <p:cNvPr id="37" name="Google Shape;37;p9"/>
          <p:cNvSpPr txBox="1">
            <a:spLocks noGrp="1"/>
          </p:cNvSpPr>
          <p:nvPr>
            <p:ph type="title"/>
          </p:nvPr>
        </p:nvSpPr>
        <p:spPr>
          <a:xfrm>
            <a:off x="199125" y="1233175"/>
            <a:ext cx="30339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3150"/>
            </a:lvl1pPr>
            <a:lvl2pPr lvl="1" algn="ctr">
              <a:spcBef>
                <a:spcPts val="0"/>
              </a:spcBef>
              <a:spcAft>
                <a:spcPts val="0"/>
              </a:spcAft>
              <a:buSzPts val="4200"/>
              <a:buNone/>
              <a:defRPr sz="3150"/>
            </a:lvl2pPr>
            <a:lvl3pPr lvl="2" algn="ctr">
              <a:spcBef>
                <a:spcPts val="0"/>
              </a:spcBef>
              <a:spcAft>
                <a:spcPts val="0"/>
              </a:spcAft>
              <a:buSzPts val="4200"/>
              <a:buNone/>
              <a:defRPr sz="3150"/>
            </a:lvl3pPr>
            <a:lvl4pPr lvl="3" algn="ctr">
              <a:spcBef>
                <a:spcPts val="0"/>
              </a:spcBef>
              <a:spcAft>
                <a:spcPts val="0"/>
              </a:spcAft>
              <a:buSzPts val="4200"/>
              <a:buNone/>
              <a:defRPr sz="3150"/>
            </a:lvl4pPr>
            <a:lvl5pPr lvl="4" algn="ctr">
              <a:spcBef>
                <a:spcPts val="0"/>
              </a:spcBef>
              <a:spcAft>
                <a:spcPts val="0"/>
              </a:spcAft>
              <a:buSzPts val="4200"/>
              <a:buNone/>
              <a:defRPr sz="3150"/>
            </a:lvl5pPr>
            <a:lvl6pPr lvl="5" algn="ctr">
              <a:spcBef>
                <a:spcPts val="0"/>
              </a:spcBef>
              <a:spcAft>
                <a:spcPts val="0"/>
              </a:spcAft>
              <a:buSzPts val="4200"/>
              <a:buNone/>
              <a:defRPr sz="3150"/>
            </a:lvl6pPr>
            <a:lvl7pPr lvl="6" algn="ctr">
              <a:spcBef>
                <a:spcPts val="0"/>
              </a:spcBef>
              <a:spcAft>
                <a:spcPts val="0"/>
              </a:spcAft>
              <a:buSzPts val="4200"/>
              <a:buNone/>
              <a:defRPr sz="3150"/>
            </a:lvl7pPr>
            <a:lvl8pPr lvl="7" algn="ctr">
              <a:spcBef>
                <a:spcPts val="0"/>
              </a:spcBef>
              <a:spcAft>
                <a:spcPts val="0"/>
              </a:spcAft>
              <a:buSzPts val="4200"/>
              <a:buNone/>
              <a:defRPr sz="3150"/>
            </a:lvl8pPr>
            <a:lvl9pPr lvl="8" algn="ctr">
              <a:spcBef>
                <a:spcPts val="0"/>
              </a:spcBef>
              <a:spcAft>
                <a:spcPts val="0"/>
              </a:spcAft>
              <a:buSzPts val="4200"/>
              <a:buNone/>
              <a:defRPr sz="3150"/>
            </a:lvl9pPr>
          </a:lstStyle>
          <a:p>
            <a:endParaRPr/>
          </a:p>
        </p:txBody>
      </p:sp>
      <p:sp>
        <p:nvSpPr>
          <p:cNvPr id="38" name="Google Shape;38;p9"/>
          <p:cNvSpPr txBox="1">
            <a:spLocks noGrp="1"/>
          </p:cNvSpPr>
          <p:nvPr>
            <p:ph type="subTitle" idx="1"/>
          </p:nvPr>
        </p:nvSpPr>
        <p:spPr>
          <a:xfrm>
            <a:off x="199125" y="2803075"/>
            <a:ext cx="30339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a:endParaRPr/>
          </a:p>
        </p:txBody>
      </p:sp>
      <p:sp>
        <p:nvSpPr>
          <p:cNvPr id="39" name="Google Shape;39;p9"/>
          <p:cNvSpPr txBox="1">
            <a:spLocks noGrp="1"/>
          </p:cNvSpPr>
          <p:nvPr>
            <p:ph type="body" idx="2"/>
          </p:nvPr>
        </p:nvSpPr>
        <p:spPr>
          <a:xfrm>
            <a:off x="3704625" y="724075"/>
            <a:ext cx="2877750" cy="3695100"/>
          </a:xfrm>
          <a:prstGeom prst="rect">
            <a:avLst/>
          </a:prstGeom>
        </p:spPr>
        <p:txBody>
          <a:bodyPr spcFirstLastPara="1" wrap="square" lIns="91425" tIns="91425" rIns="91425" bIns="91425" anchor="ctr" anchorCtr="0"/>
          <a:lstStyle>
            <a:lvl1pPr marL="342900" lvl="0" indent="-257175">
              <a:spcBef>
                <a:spcPts val="0"/>
              </a:spcBef>
              <a:spcAft>
                <a:spcPts val="0"/>
              </a:spcAft>
              <a:buSzPts val="1800"/>
              <a:buChar char="●"/>
              <a:defRPr/>
            </a:lvl1pPr>
            <a:lvl2pPr marL="685800" lvl="1" indent="-238125">
              <a:spcBef>
                <a:spcPts val="1200"/>
              </a:spcBef>
              <a:spcAft>
                <a:spcPts val="0"/>
              </a:spcAft>
              <a:buSzPts val="1400"/>
              <a:buChar char="○"/>
              <a:defRPr/>
            </a:lvl2pPr>
            <a:lvl3pPr marL="1028700" lvl="2" indent="-238125">
              <a:spcBef>
                <a:spcPts val="1200"/>
              </a:spcBef>
              <a:spcAft>
                <a:spcPts val="0"/>
              </a:spcAft>
              <a:buSzPts val="1400"/>
              <a:buChar char="■"/>
              <a:defRPr/>
            </a:lvl3pPr>
            <a:lvl4pPr marL="1371600" lvl="3" indent="-238125">
              <a:spcBef>
                <a:spcPts val="1200"/>
              </a:spcBef>
              <a:spcAft>
                <a:spcPts val="0"/>
              </a:spcAft>
              <a:buSzPts val="1400"/>
              <a:buChar char="●"/>
              <a:defRPr/>
            </a:lvl4pPr>
            <a:lvl5pPr marL="1714500" lvl="4" indent="-238125">
              <a:spcBef>
                <a:spcPts val="1200"/>
              </a:spcBef>
              <a:spcAft>
                <a:spcPts val="0"/>
              </a:spcAft>
              <a:buSzPts val="1400"/>
              <a:buChar char="○"/>
              <a:defRPr/>
            </a:lvl5pPr>
            <a:lvl6pPr marL="2057400" lvl="5" indent="-238125">
              <a:spcBef>
                <a:spcPts val="1200"/>
              </a:spcBef>
              <a:spcAft>
                <a:spcPts val="0"/>
              </a:spcAft>
              <a:buSzPts val="1400"/>
              <a:buChar char="■"/>
              <a:defRPr/>
            </a:lvl6pPr>
            <a:lvl7pPr marL="2400300" lvl="6" indent="-238125">
              <a:spcBef>
                <a:spcPts val="1200"/>
              </a:spcBef>
              <a:spcAft>
                <a:spcPts val="0"/>
              </a:spcAft>
              <a:buSzPts val="1400"/>
              <a:buChar char="●"/>
              <a:defRPr/>
            </a:lvl7pPr>
            <a:lvl8pPr marL="2743200" lvl="7" indent="-238125">
              <a:spcBef>
                <a:spcPts val="1200"/>
              </a:spcBef>
              <a:spcAft>
                <a:spcPts val="0"/>
              </a:spcAft>
              <a:buSzPts val="1400"/>
              <a:buChar char="○"/>
              <a:defRPr/>
            </a:lvl8pPr>
            <a:lvl9pPr marL="3086100" lvl="8" indent="-238125">
              <a:spcBef>
                <a:spcPts val="1200"/>
              </a:spcBef>
              <a:spcAft>
                <a:spcPts val="1200"/>
              </a:spcAft>
              <a:buSzPts val="1400"/>
              <a:buChar char="■"/>
              <a:defRPr/>
            </a:lvl9pPr>
          </a:lstStyle>
          <a:p>
            <a:endParaRPr/>
          </a:p>
        </p:txBody>
      </p:sp>
      <p:sp>
        <p:nvSpPr>
          <p:cNvPr id="40" name="Google Shape;40;p9"/>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33775" y="4230575"/>
            <a:ext cx="4499100" cy="605100"/>
          </a:xfrm>
          <a:prstGeom prst="rect">
            <a:avLst/>
          </a:prstGeom>
        </p:spPr>
        <p:txBody>
          <a:bodyPr spcFirstLastPara="1" wrap="square" lIns="91425" tIns="91425" rIns="91425" bIns="91425" anchor="ctr" anchorCtr="0"/>
          <a:lstStyle>
            <a:lvl1pPr marL="342900" lvl="0" indent="-17145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3775" y="445025"/>
            <a:ext cx="639045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33775" y="1152475"/>
            <a:ext cx="639045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6354344" y="4663217"/>
            <a:ext cx="411525" cy="393600"/>
          </a:xfrm>
          <a:prstGeom prst="rect">
            <a:avLst/>
          </a:prstGeom>
          <a:noFill/>
          <a:ln>
            <a:noFill/>
          </a:ln>
        </p:spPr>
        <p:txBody>
          <a:bodyPr spcFirstLastPara="1" wrap="square" lIns="91425" tIns="91425" rIns="91425" bIns="91425" anchor="ctr" anchorCtr="0">
            <a:noAutofit/>
          </a:bodyPr>
          <a:lstStyle>
            <a:lvl1pPr lvl="0" algn="r">
              <a:buNone/>
              <a:defRPr sz="750">
                <a:solidFill>
                  <a:schemeClr val="dk2"/>
                </a:solidFill>
              </a:defRPr>
            </a:lvl1pPr>
            <a:lvl2pPr lvl="1" algn="r">
              <a:buNone/>
              <a:defRPr sz="750">
                <a:solidFill>
                  <a:schemeClr val="dk2"/>
                </a:solidFill>
              </a:defRPr>
            </a:lvl2pPr>
            <a:lvl3pPr lvl="2" algn="r">
              <a:buNone/>
              <a:defRPr sz="750">
                <a:solidFill>
                  <a:schemeClr val="dk2"/>
                </a:solidFill>
              </a:defRPr>
            </a:lvl3pPr>
            <a:lvl4pPr lvl="3" algn="r">
              <a:buNone/>
              <a:defRPr sz="750">
                <a:solidFill>
                  <a:schemeClr val="dk2"/>
                </a:solidFill>
              </a:defRPr>
            </a:lvl4pPr>
            <a:lvl5pPr lvl="4" algn="r">
              <a:buNone/>
              <a:defRPr sz="750">
                <a:solidFill>
                  <a:schemeClr val="dk2"/>
                </a:solidFill>
              </a:defRPr>
            </a:lvl5pPr>
            <a:lvl6pPr lvl="5" algn="r">
              <a:buNone/>
              <a:defRPr sz="750">
                <a:solidFill>
                  <a:schemeClr val="dk2"/>
                </a:solidFill>
              </a:defRPr>
            </a:lvl6pPr>
            <a:lvl7pPr lvl="6" algn="r">
              <a:buNone/>
              <a:defRPr sz="750">
                <a:solidFill>
                  <a:schemeClr val="dk2"/>
                </a:solidFill>
              </a:defRPr>
            </a:lvl7pPr>
            <a:lvl8pPr lvl="7" algn="r">
              <a:buNone/>
              <a:defRPr sz="750">
                <a:solidFill>
                  <a:schemeClr val="dk2"/>
                </a:solidFill>
              </a:defRPr>
            </a:lvl8pPr>
            <a:lvl9pPr lvl="8" algn="r">
              <a:buNone/>
              <a:defRPr sz="750">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diagramQuickStyle" Target="../diagrams/quickStyle1.xml"/><Relationship Id="rId5" Type="http://schemas.openxmlformats.org/officeDocument/2006/relationships/image" Target="../media/image3.jpg"/><Relationship Id="rId10" Type="http://schemas.openxmlformats.org/officeDocument/2006/relationships/diagramLayout" Target="../diagrams/layout1.xml"/><Relationship Id="rId4" Type="http://schemas.openxmlformats.org/officeDocument/2006/relationships/image" Target="../media/image2.png"/><Relationship Id="rId9"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53"/>
        <p:cNvGrpSpPr/>
        <p:nvPr/>
      </p:nvGrpSpPr>
      <p:grpSpPr>
        <a:xfrm>
          <a:off x="0" y="0"/>
          <a:ext cx="0" cy="0"/>
          <a:chOff x="0" y="0"/>
          <a:chExt cx="0" cy="0"/>
        </a:xfrm>
      </p:grpSpPr>
      <p:grpSp>
        <p:nvGrpSpPr>
          <p:cNvPr id="4" name="Group 3">
            <a:extLst>
              <a:ext uri="{FF2B5EF4-FFF2-40B4-BE49-F238E27FC236}">
                <a16:creationId xmlns:a16="http://schemas.microsoft.com/office/drawing/2014/main" id="{9F96264F-D2AC-4F2E-9A41-694CC56110FE}"/>
              </a:ext>
            </a:extLst>
          </p:cNvPr>
          <p:cNvGrpSpPr/>
          <p:nvPr/>
        </p:nvGrpSpPr>
        <p:grpSpPr>
          <a:xfrm>
            <a:off x="130931" y="694906"/>
            <a:ext cx="1923075" cy="3137880"/>
            <a:chOff x="130931" y="694906"/>
            <a:chExt cx="1923075" cy="3377651"/>
          </a:xfrm>
        </p:grpSpPr>
        <p:sp>
          <p:nvSpPr>
            <p:cNvPr id="58" name="Google Shape;58;p13"/>
            <p:cNvSpPr txBox="1"/>
            <p:nvPr/>
          </p:nvSpPr>
          <p:spPr>
            <a:xfrm>
              <a:off x="158981" y="726763"/>
              <a:ext cx="1866150" cy="159075"/>
            </a:xfrm>
            <a:prstGeom prst="rect">
              <a:avLst/>
            </a:prstGeom>
            <a:solidFill>
              <a:srgbClr val="2AB390"/>
            </a:solidFill>
            <a:ln>
              <a:noFill/>
            </a:ln>
          </p:spPr>
          <p:txBody>
            <a:bodyPr spcFirstLastPara="1" wrap="square" lIns="68569" tIns="68569" rIns="68569" bIns="68569" anchor="t" anchorCtr="0">
              <a:noAutofit/>
            </a:bodyPr>
            <a:lstStyle/>
            <a:p>
              <a:endParaRPr sz="1050"/>
            </a:p>
          </p:txBody>
        </p:sp>
        <p:sp>
          <p:nvSpPr>
            <p:cNvPr id="60" name="Google Shape;60;p13"/>
            <p:cNvSpPr txBox="1"/>
            <p:nvPr/>
          </p:nvSpPr>
          <p:spPr>
            <a:xfrm>
              <a:off x="130931" y="694906"/>
              <a:ext cx="1923075" cy="3377651"/>
            </a:xfrm>
            <a:prstGeom prst="rect">
              <a:avLst/>
            </a:prstGeom>
            <a:noFill/>
            <a:ln w="9525" cap="flat" cmpd="sng">
              <a:solidFill>
                <a:srgbClr val="000000"/>
              </a:solidFill>
              <a:prstDash val="solid"/>
              <a:round/>
              <a:headEnd type="none" w="sm" len="sm"/>
              <a:tailEnd type="none" w="sm" len="sm"/>
            </a:ln>
          </p:spPr>
          <p:txBody>
            <a:bodyPr spcFirstLastPara="1" wrap="square" lIns="68569" tIns="68569" rIns="68569" bIns="68569" anchor="t" anchorCtr="0">
              <a:noAutofit/>
            </a:bodyPr>
            <a:lstStyle/>
            <a:p>
              <a:pPr algn="ctr"/>
              <a:r>
                <a:rPr lang="en" sz="600" b="1" dirty="0"/>
                <a:t>INTRODUCTION</a:t>
              </a:r>
              <a:endParaRPr sz="600" b="1" dirty="0"/>
            </a:p>
            <a:p>
              <a:pPr>
                <a:buClr>
                  <a:schemeClr val="dk1"/>
                </a:buClr>
                <a:buSzPts val="1100"/>
              </a:pPr>
              <a:endParaRPr sz="600" dirty="0"/>
            </a:p>
            <a:p>
              <a:pPr algn="just">
                <a:buClr>
                  <a:schemeClr val="dk1"/>
                </a:buClr>
                <a:buSzPts val="1100"/>
              </a:pPr>
              <a:r>
                <a:rPr lang="en" sz="600" dirty="0">
                  <a:solidFill>
                    <a:schemeClr val="dk1"/>
                  </a:solidFill>
                </a:rPr>
                <a:t>The Urban Heat Island effect (UHI) is when impermeable materials that make up buildings such as pavement, concrete, parking lots, and roads absorb and radiate more heat than in surrounding rural country areas. This causes dense urban areas to be significantly warmer and potentially coinciding with heat waves. This phenomena causes health problems such as heat stress and heat stroke, or air pollution to intensify.</a:t>
              </a:r>
              <a:r>
                <a:rPr lang="en" sz="600" baseline="30000" dirty="0">
                  <a:solidFill>
                    <a:schemeClr val="dk1"/>
                  </a:solidFill>
                </a:rPr>
                <a:t>[3]</a:t>
              </a:r>
              <a:r>
                <a:rPr lang="en" sz="600" dirty="0">
                  <a:solidFill>
                    <a:schemeClr val="dk1"/>
                  </a:solidFill>
                </a:rPr>
                <a:t> During the summer months where temperatures reach extreme highs, energy usage has been recorded to increase 5-10%.</a:t>
              </a:r>
              <a:r>
                <a:rPr lang="en" sz="600" baseline="30000" dirty="0">
                  <a:solidFill>
                    <a:schemeClr val="dk1"/>
                  </a:solidFill>
                </a:rPr>
                <a:t>[1]</a:t>
              </a:r>
              <a:r>
                <a:rPr lang="en" sz="600" dirty="0">
                  <a:solidFill>
                    <a:schemeClr val="dk1"/>
                  </a:solidFill>
                </a:rPr>
                <a:t> The science behind UHIs and the impact of the urban tree canopy (UTC) has been observed and studied for decades. In California and Florida, some solutions to UHIs have been implemented including increasing tree shade around buildings, which has resulted in reduced utility cooling demand of the shaded buildings.</a:t>
              </a:r>
              <a:r>
                <a:rPr lang="en" sz="600" baseline="30000" dirty="0">
                  <a:solidFill>
                    <a:schemeClr val="dk1"/>
                  </a:solidFill>
                </a:rPr>
                <a:t>[2]</a:t>
              </a:r>
              <a:r>
                <a:rPr lang="en" sz="600" dirty="0">
                  <a:solidFill>
                    <a:schemeClr val="dk1"/>
                  </a:solidFill>
                </a:rPr>
                <a:t> Trees provide shade and transpiration which causes cooling as much as four to six degrees farenheit difference from areas without trees, when they are fully grown.</a:t>
              </a:r>
              <a:r>
                <a:rPr lang="en" sz="600" baseline="30000" dirty="0">
                  <a:solidFill>
                    <a:schemeClr val="dk1"/>
                  </a:solidFill>
                </a:rPr>
                <a:t>[3]</a:t>
              </a:r>
              <a:r>
                <a:rPr lang="en" sz="600" dirty="0">
                  <a:solidFill>
                    <a:schemeClr val="dk1"/>
                  </a:solidFill>
                </a:rPr>
                <a:t> UHIs are a public health risk and a utility burden on cities, therefore mitigating them is in the best interest of general public. A great way to possibly reduce the phenomena is by planting trees in warmer locations in the city to shade the area and potentially reduce the temperature.</a:t>
              </a:r>
              <a:r>
                <a:rPr lang="en" sz="600" baseline="30000" dirty="0">
                  <a:solidFill>
                    <a:schemeClr val="dk1"/>
                  </a:solidFill>
                </a:rPr>
                <a:t>[3]</a:t>
              </a:r>
              <a:r>
                <a:rPr lang="en" sz="600" dirty="0">
                  <a:solidFill>
                    <a:schemeClr val="dk1"/>
                  </a:solidFill>
                </a:rPr>
                <a:t> The combination of Geospatial Modeling Environment software, such as ArcGIS, and remote sensing techniques can be applied to locate where trees can be planted to mitigate the UHI.</a:t>
              </a:r>
              <a:br>
                <a:rPr lang="en" sz="525" dirty="0">
                  <a:solidFill>
                    <a:schemeClr val="dk1"/>
                  </a:solidFill>
                </a:rPr>
              </a:br>
              <a:endParaRPr sz="525" dirty="0">
                <a:solidFill>
                  <a:schemeClr val="dk1"/>
                </a:solidFill>
              </a:endParaRPr>
            </a:p>
            <a:p>
              <a:endParaRPr sz="600" dirty="0"/>
            </a:p>
            <a:p>
              <a:endParaRPr sz="600" dirty="0"/>
            </a:p>
          </p:txBody>
        </p:sp>
      </p:grpSp>
      <p:grpSp>
        <p:nvGrpSpPr>
          <p:cNvPr id="3" name="Group 2">
            <a:extLst>
              <a:ext uri="{FF2B5EF4-FFF2-40B4-BE49-F238E27FC236}">
                <a16:creationId xmlns:a16="http://schemas.microsoft.com/office/drawing/2014/main" id="{3A6DE541-6FBF-4791-9B54-7F38C6E4B803}"/>
              </a:ext>
            </a:extLst>
          </p:cNvPr>
          <p:cNvGrpSpPr/>
          <p:nvPr/>
        </p:nvGrpSpPr>
        <p:grpSpPr>
          <a:xfrm>
            <a:off x="130509" y="3892200"/>
            <a:ext cx="1923075" cy="1119595"/>
            <a:chOff x="130509" y="3892200"/>
            <a:chExt cx="1923075" cy="1119595"/>
          </a:xfrm>
        </p:grpSpPr>
        <p:sp>
          <p:nvSpPr>
            <p:cNvPr id="55" name="Google Shape;55;p13"/>
            <p:cNvSpPr txBox="1"/>
            <p:nvPr/>
          </p:nvSpPr>
          <p:spPr>
            <a:xfrm>
              <a:off x="158972" y="3927488"/>
              <a:ext cx="1866150" cy="159075"/>
            </a:xfrm>
            <a:prstGeom prst="rect">
              <a:avLst/>
            </a:prstGeom>
            <a:solidFill>
              <a:srgbClr val="2AB390"/>
            </a:solidFill>
            <a:ln>
              <a:noFill/>
            </a:ln>
          </p:spPr>
          <p:txBody>
            <a:bodyPr spcFirstLastPara="1" wrap="square" lIns="68569" tIns="68569" rIns="68569" bIns="68569" anchor="t" anchorCtr="0">
              <a:noAutofit/>
            </a:bodyPr>
            <a:lstStyle/>
            <a:p>
              <a:endParaRPr sz="1050"/>
            </a:p>
          </p:txBody>
        </p:sp>
        <p:sp>
          <p:nvSpPr>
            <p:cNvPr id="61" name="Google Shape;61;p13"/>
            <p:cNvSpPr txBox="1"/>
            <p:nvPr/>
          </p:nvSpPr>
          <p:spPr>
            <a:xfrm>
              <a:off x="130509" y="3892200"/>
              <a:ext cx="1923075" cy="1119595"/>
            </a:xfrm>
            <a:prstGeom prst="rect">
              <a:avLst/>
            </a:prstGeom>
            <a:noFill/>
            <a:ln w="9525" cap="flat" cmpd="sng">
              <a:solidFill>
                <a:srgbClr val="000000"/>
              </a:solidFill>
              <a:prstDash val="solid"/>
              <a:round/>
              <a:headEnd type="none" w="sm" len="sm"/>
              <a:tailEnd type="none" w="sm" len="sm"/>
            </a:ln>
          </p:spPr>
          <p:txBody>
            <a:bodyPr spcFirstLastPara="1" wrap="square" lIns="68569" tIns="68569" rIns="68569" bIns="68569" anchor="t" anchorCtr="0">
              <a:noAutofit/>
            </a:bodyPr>
            <a:lstStyle/>
            <a:p>
              <a:pPr algn="ctr"/>
              <a:r>
                <a:rPr lang="en" sz="600" b="1" dirty="0">
                  <a:solidFill>
                    <a:schemeClr val="dk1"/>
                  </a:solidFill>
                </a:rPr>
                <a:t>OBJECTIVE</a:t>
              </a:r>
              <a:endParaRPr sz="600" b="1" dirty="0">
                <a:solidFill>
                  <a:schemeClr val="dk1"/>
                </a:solidFill>
              </a:endParaRPr>
            </a:p>
            <a:p>
              <a:pPr algn="ctr">
                <a:buClr>
                  <a:schemeClr val="dk1"/>
                </a:buClr>
                <a:buSzPts val="1100"/>
              </a:pPr>
              <a:endParaRPr sz="450" b="1" dirty="0">
                <a:solidFill>
                  <a:schemeClr val="dk1"/>
                </a:solidFill>
              </a:endParaRPr>
            </a:p>
            <a:p>
              <a:pPr algn="ctr"/>
              <a:r>
                <a:rPr lang="en" sz="600" dirty="0">
                  <a:solidFill>
                    <a:srgbClr val="FF0000"/>
                  </a:solidFill>
                </a:rPr>
                <a:t>★</a:t>
              </a:r>
              <a:r>
                <a:rPr lang="en" sz="600" b="1" dirty="0">
                  <a:solidFill>
                    <a:srgbClr val="FF0000"/>
                  </a:solidFill>
                </a:rPr>
                <a:t> </a:t>
              </a:r>
              <a:r>
                <a:rPr lang="en" sz="600" dirty="0">
                  <a:solidFill>
                    <a:srgbClr val="FF0000"/>
                  </a:solidFill>
                </a:rPr>
                <a:t>To analyze the relationship between the Austin, Texas urban tree canopy (UTC) and the Urban Heat Islands (UHI) of the city. ★</a:t>
              </a:r>
              <a:r>
                <a:rPr lang="en" sz="600" b="1" dirty="0">
                  <a:solidFill>
                    <a:srgbClr val="FF0000"/>
                  </a:solidFill>
                </a:rPr>
                <a:t> </a:t>
              </a:r>
              <a:endParaRPr sz="600" dirty="0">
                <a:solidFill>
                  <a:srgbClr val="FF0000"/>
                </a:solidFill>
              </a:endParaRPr>
            </a:p>
            <a:p>
              <a:pPr algn="ctr">
                <a:buClr>
                  <a:schemeClr val="dk1"/>
                </a:buClr>
                <a:buSzPts val="1100"/>
              </a:pPr>
              <a:endParaRPr sz="525" dirty="0">
                <a:solidFill>
                  <a:schemeClr val="dk1"/>
                </a:solidFill>
              </a:endParaRPr>
            </a:p>
          </p:txBody>
        </p:sp>
      </p:grpSp>
      <p:grpSp>
        <p:nvGrpSpPr>
          <p:cNvPr id="6" name="Group 5">
            <a:extLst>
              <a:ext uri="{FF2B5EF4-FFF2-40B4-BE49-F238E27FC236}">
                <a16:creationId xmlns:a16="http://schemas.microsoft.com/office/drawing/2014/main" id="{DD17C6C0-E004-4C46-8E00-C02CF836D095}"/>
              </a:ext>
            </a:extLst>
          </p:cNvPr>
          <p:cNvGrpSpPr/>
          <p:nvPr/>
        </p:nvGrpSpPr>
        <p:grpSpPr>
          <a:xfrm>
            <a:off x="4638731" y="694907"/>
            <a:ext cx="2074500" cy="3137879"/>
            <a:chOff x="4638731" y="573887"/>
            <a:chExt cx="2074500" cy="3258898"/>
          </a:xfrm>
        </p:grpSpPr>
        <p:sp>
          <p:nvSpPr>
            <p:cNvPr id="56" name="Google Shape;56;p13"/>
            <p:cNvSpPr txBox="1"/>
            <p:nvPr/>
          </p:nvSpPr>
          <p:spPr>
            <a:xfrm>
              <a:off x="4673644" y="605743"/>
              <a:ext cx="2004750" cy="159075"/>
            </a:xfrm>
            <a:prstGeom prst="rect">
              <a:avLst/>
            </a:prstGeom>
            <a:solidFill>
              <a:srgbClr val="2AB390"/>
            </a:solidFill>
            <a:ln>
              <a:noFill/>
            </a:ln>
          </p:spPr>
          <p:txBody>
            <a:bodyPr spcFirstLastPara="1" wrap="square" lIns="68569" tIns="68569" rIns="68569" bIns="68569" anchor="t" anchorCtr="0">
              <a:noAutofit/>
            </a:bodyPr>
            <a:lstStyle/>
            <a:p>
              <a:endParaRPr sz="1050"/>
            </a:p>
          </p:txBody>
        </p:sp>
        <p:sp>
          <p:nvSpPr>
            <p:cNvPr id="62" name="Google Shape;62;p13"/>
            <p:cNvSpPr txBox="1"/>
            <p:nvPr/>
          </p:nvSpPr>
          <p:spPr>
            <a:xfrm>
              <a:off x="4638731" y="573887"/>
              <a:ext cx="2074500" cy="3258898"/>
            </a:xfrm>
            <a:prstGeom prst="rect">
              <a:avLst/>
            </a:prstGeom>
            <a:noFill/>
            <a:ln w="9525" cap="flat" cmpd="sng">
              <a:solidFill>
                <a:srgbClr val="000000"/>
              </a:solidFill>
              <a:prstDash val="solid"/>
              <a:round/>
              <a:headEnd type="none" w="sm" len="sm"/>
              <a:tailEnd type="none" w="sm" len="sm"/>
            </a:ln>
          </p:spPr>
          <p:txBody>
            <a:bodyPr spcFirstLastPara="1" wrap="square" lIns="68569" tIns="68569" rIns="68569" bIns="68569" anchor="t" anchorCtr="0">
              <a:noAutofit/>
            </a:bodyPr>
            <a:lstStyle/>
            <a:p>
              <a:pPr algn="ctr"/>
              <a:r>
                <a:rPr lang="en" sz="600" b="1" dirty="0"/>
                <a:t>RESULTS</a:t>
              </a:r>
              <a:endParaRPr sz="600" b="1" dirty="0"/>
            </a:p>
            <a:p>
              <a:pPr algn="ctr"/>
              <a:endParaRPr sz="450" b="1" dirty="0"/>
            </a:p>
            <a:p>
              <a:pPr algn="just">
                <a:buClr>
                  <a:schemeClr val="dk1"/>
                </a:buClr>
                <a:buSzPts val="1100"/>
              </a:pPr>
              <a:r>
                <a:rPr lang="en" sz="600" dirty="0"/>
                <a:t>In the normalized relationship raster, there is a clear correlation between the tree cover in Austin and the land surface temperatures. City and suburbs show high temperatures with very sparse tree canopy, as opposed to more rural areas where the temperatures are lower due to higher tree density.</a:t>
              </a:r>
              <a:endParaRPr sz="600" dirty="0"/>
            </a:p>
            <a:p>
              <a:pPr>
                <a:buClr>
                  <a:schemeClr val="dk1"/>
                </a:buClr>
                <a:buSzPts val="1100"/>
              </a:pPr>
              <a:endParaRPr sz="525" dirty="0"/>
            </a:p>
            <a:p>
              <a:endParaRPr sz="525" dirty="0"/>
            </a:p>
            <a:p>
              <a:endParaRPr sz="525" dirty="0"/>
            </a:p>
            <a:p>
              <a:endParaRPr sz="525" dirty="0"/>
            </a:p>
            <a:p>
              <a:endParaRPr sz="525" dirty="0"/>
            </a:p>
            <a:p>
              <a:endParaRPr sz="525" dirty="0"/>
            </a:p>
            <a:p>
              <a:endParaRPr sz="525" dirty="0"/>
            </a:p>
            <a:p>
              <a:endParaRPr sz="525" dirty="0"/>
            </a:p>
            <a:p>
              <a:endParaRPr sz="525" dirty="0"/>
            </a:p>
            <a:p>
              <a:endParaRPr sz="525" dirty="0"/>
            </a:p>
            <a:p>
              <a:endParaRPr sz="525" dirty="0"/>
            </a:p>
            <a:p>
              <a:pPr algn="just">
                <a:buClr>
                  <a:schemeClr val="dk1"/>
                </a:buClr>
                <a:buSzPts val="1100"/>
              </a:pPr>
              <a:endParaRPr sz="525" dirty="0"/>
            </a:p>
            <a:p>
              <a:pPr algn="just">
                <a:buClr>
                  <a:schemeClr val="dk1"/>
                </a:buClr>
                <a:buSzPts val="1100"/>
              </a:pPr>
              <a:endParaRPr sz="525" dirty="0"/>
            </a:p>
            <a:p>
              <a:pPr algn="just">
                <a:buClr>
                  <a:schemeClr val="dk1"/>
                </a:buClr>
                <a:buSzPts val="1100"/>
              </a:pPr>
              <a:endParaRPr sz="525" dirty="0"/>
            </a:p>
            <a:p>
              <a:pPr algn="just">
                <a:buClr>
                  <a:schemeClr val="dk1"/>
                </a:buClr>
                <a:buSzPts val="1100"/>
              </a:pPr>
              <a:endParaRPr lang="en" sz="600" dirty="0"/>
            </a:p>
            <a:p>
              <a:pPr algn="just">
                <a:buClr>
                  <a:schemeClr val="dk1"/>
                </a:buClr>
                <a:buSzPts val="1100"/>
              </a:pPr>
              <a:endParaRPr lang="en" sz="600" dirty="0"/>
            </a:p>
            <a:p>
              <a:pPr algn="just">
                <a:buClr>
                  <a:schemeClr val="dk1"/>
                </a:buClr>
                <a:buSzPts val="1100"/>
              </a:pPr>
              <a:endParaRPr lang="en" sz="600" dirty="0"/>
            </a:p>
            <a:p>
              <a:pPr algn="just">
                <a:buClr>
                  <a:schemeClr val="dk1"/>
                </a:buClr>
                <a:buSzPts val="1100"/>
              </a:pPr>
              <a:endParaRPr lang="en" sz="600" dirty="0"/>
            </a:p>
            <a:p>
              <a:pPr algn="just">
                <a:buClr>
                  <a:schemeClr val="dk1"/>
                </a:buClr>
                <a:buSzPts val="1100"/>
              </a:pPr>
              <a:endParaRPr lang="en" sz="600" dirty="0"/>
            </a:p>
            <a:p>
              <a:pPr algn="just">
                <a:buClr>
                  <a:schemeClr val="dk1"/>
                </a:buClr>
                <a:buSzPts val="1100"/>
              </a:pPr>
              <a:r>
                <a:rPr lang="en" sz="600" dirty="0"/>
                <a:t>In addition, the normalized data of the Austin city parcels were used to visualize and specify areas with extreme temperatures. This allows us to be able to identify where the City could consider increasing their tree coverage to lower temperatures to a more reasonable level. Many of the coolest parcels were parks and recreational areas, while most of the hottest were schools, offices, and city infrastructure such as the airport and parking spaces.</a:t>
              </a:r>
              <a:endParaRPr sz="600" dirty="0"/>
            </a:p>
            <a:p>
              <a:pPr>
                <a:buClr>
                  <a:schemeClr val="dk1"/>
                </a:buClr>
                <a:buSzPts val="1100"/>
              </a:pPr>
              <a:endParaRPr sz="450" b="1" dirty="0"/>
            </a:p>
            <a:p>
              <a:endParaRPr sz="450" b="1" dirty="0"/>
            </a:p>
            <a:p>
              <a:pPr algn="ctr"/>
              <a:endParaRPr sz="600" b="1" dirty="0"/>
            </a:p>
          </p:txBody>
        </p:sp>
      </p:grpSp>
      <p:sp>
        <p:nvSpPr>
          <p:cNvPr id="57" name="Google Shape;57;p13"/>
          <p:cNvSpPr txBox="1"/>
          <p:nvPr/>
        </p:nvSpPr>
        <p:spPr>
          <a:xfrm>
            <a:off x="2127525" y="727366"/>
            <a:ext cx="2435850" cy="151381"/>
          </a:xfrm>
          <a:prstGeom prst="rect">
            <a:avLst/>
          </a:prstGeom>
          <a:solidFill>
            <a:srgbClr val="2AB390"/>
          </a:solidFill>
          <a:ln>
            <a:noFill/>
          </a:ln>
        </p:spPr>
        <p:txBody>
          <a:bodyPr spcFirstLastPara="1" wrap="square" lIns="68569" tIns="68569" rIns="68569" bIns="68569" anchor="t" anchorCtr="0">
            <a:noAutofit/>
          </a:bodyPr>
          <a:lstStyle/>
          <a:p>
            <a:endParaRPr sz="1050"/>
          </a:p>
        </p:txBody>
      </p:sp>
      <p:sp>
        <p:nvSpPr>
          <p:cNvPr id="63" name="Google Shape;63;p13"/>
          <p:cNvSpPr txBox="1"/>
          <p:nvPr/>
        </p:nvSpPr>
        <p:spPr>
          <a:xfrm>
            <a:off x="2093325" y="696097"/>
            <a:ext cx="2504250" cy="4315698"/>
          </a:xfrm>
          <a:prstGeom prst="rect">
            <a:avLst/>
          </a:prstGeom>
          <a:noFill/>
          <a:ln w="9525" cap="flat" cmpd="sng">
            <a:solidFill>
              <a:srgbClr val="000000"/>
            </a:solidFill>
            <a:prstDash val="solid"/>
            <a:round/>
            <a:headEnd type="none" w="sm" len="sm"/>
            <a:tailEnd type="none" w="sm" len="sm"/>
          </a:ln>
        </p:spPr>
        <p:txBody>
          <a:bodyPr spcFirstLastPara="1" wrap="square" lIns="68569" tIns="68569" rIns="68569" bIns="68569" anchor="t" anchorCtr="0">
            <a:noAutofit/>
          </a:bodyPr>
          <a:lstStyle/>
          <a:p>
            <a:pPr algn="ctr"/>
            <a:r>
              <a:rPr lang="en" sz="600" b="1" dirty="0">
                <a:solidFill>
                  <a:schemeClr val="dk1"/>
                </a:solidFill>
              </a:rPr>
              <a:t>MATERIALS AND METHODS</a:t>
            </a:r>
            <a:endParaRPr sz="600" b="1" dirty="0">
              <a:solidFill>
                <a:schemeClr val="dk1"/>
              </a:solidFill>
            </a:endParaRPr>
          </a:p>
          <a:p>
            <a:pPr>
              <a:buClr>
                <a:schemeClr val="dk1"/>
              </a:buClr>
              <a:buSzPts val="1100"/>
            </a:pPr>
            <a:endParaRPr sz="675" b="1" dirty="0">
              <a:solidFill>
                <a:schemeClr val="dk1"/>
              </a:solidFill>
            </a:endParaRPr>
          </a:p>
        </p:txBody>
      </p:sp>
      <p:sp>
        <p:nvSpPr>
          <p:cNvPr id="54" name="Google Shape;54;p13"/>
          <p:cNvSpPr txBox="1"/>
          <p:nvPr/>
        </p:nvSpPr>
        <p:spPr>
          <a:xfrm>
            <a:off x="4673747" y="3923806"/>
            <a:ext cx="2004750" cy="159075"/>
          </a:xfrm>
          <a:prstGeom prst="rect">
            <a:avLst/>
          </a:prstGeom>
          <a:solidFill>
            <a:srgbClr val="2AB390"/>
          </a:solidFill>
          <a:ln>
            <a:noFill/>
          </a:ln>
        </p:spPr>
        <p:txBody>
          <a:bodyPr spcFirstLastPara="1" wrap="square" lIns="68569" tIns="68569" rIns="68569" bIns="68569" anchor="t" anchorCtr="0">
            <a:noAutofit/>
          </a:bodyPr>
          <a:lstStyle/>
          <a:p>
            <a:endParaRPr sz="1050"/>
          </a:p>
        </p:txBody>
      </p:sp>
      <p:sp>
        <p:nvSpPr>
          <p:cNvPr id="64" name="Google Shape;64;p13"/>
          <p:cNvSpPr txBox="1"/>
          <p:nvPr/>
        </p:nvSpPr>
        <p:spPr>
          <a:xfrm>
            <a:off x="4638731" y="3892200"/>
            <a:ext cx="2074500" cy="1120723"/>
          </a:xfrm>
          <a:prstGeom prst="rect">
            <a:avLst/>
          </a:prstGeom>
          <a:noFill/>
          <a:ln w="9525" cap="flat" cmpd="sng">
            <a:solidFill>
              <a:srgbClr val="000000"/>
            </a:solidFill>
            <a:prstDash val="solid"/>
            <a:round/>
            <a:headEnd type="none" w="sm" len="sm"/>
            <a:tailEnd type="none" w="sm" len="sm"/>
          </a:ln>
        </p:spPr>
        <p:txBody>
          <a:bodyPr spcFirstLastPara="1" wrap="square" lIns="68569" tIns="68569" rIns="68569" bIns="68569" anchor="t" anchorCtr="0">
            <a:noAutofit/>
          </a:bodyPr>
          <a:lstStyle/>
          <a:p>
            <a:pPr algn="ctr"/>
            <a:r>
              <a:rPr lang="en" sz="600" b="1" dirty="0"/>
              <a:t>REFERENCES</a:t>
            </a:r>
            <a:endParaRPr sz="600" b="1" dirty="0"/>
          </a:p>
          <a:p>
            <a:endParaRPr sz="600" dirty="0">
              <a:highlight>
                <a:schemeClr val="accent6"/>
              </a:highlight>
            </a:endParaRPr>
          </a:p>
          <a:p>
            <a:pPr marL="85725" indent="-71438">
              <a:buSzPts val="600"/>
              <a:buAutoNum type="arabicPeriod"/>
            </a:pPr>
            <a:r>
              <a:rPr lang="en" sz="500" dirty="0"/>
              <a:t>Feyisa, G.L., K. Dons, and  H. Meilby. 2014. Efficiency of parks in mitigating urban heat island effect: An example from Addis Ababa. </a:t>
            </a:r>
            <a:r>
              <a:rPr lang="en" sz="500" i="1" dirty="0"/>
              <a:t>Elsevier B. V.</a:t>
            </a:r>
            <a:r>
              <a:rPr lang="en" sz="500" dirty="0"/>
              <a:t> 123:87-94.</a:t>
            </a:r>
            <a:endParaRPr sz="500" dirty="0"/>
          </a:p>
          <a:p>
            <a:pPr marL="85725" indent="-71438">
              <a:buSzPts val="600"/>
              <a:buAutoNum type="arabicPeriod"/>
            </a:pPr>
            <a:r>
              <a:rPr lang="en" sz="500" dirty="0"/>
              <a:t>Klinenberg, E. 2002. Heat Wave, A Social Autopsy of Disaster in Chicago. </a:t>
            </a:r>
            <a:r>
              <a:rPr lang="en" sz="500" i="1" dirty="0"/>
              <a:t>University of Chicago Press</a:t>
            </a:r>
            <a:r>
              <a:rPr lang="en" sz="500" dirty="0"/>
              <a:t>, Chicago.</a:t>
            </a:r>
            <a:endParaRPr sz="500" dirty="0"/>
          </a:p>
          <a:p>
            <a:pPr marL="85725" indent="-71438">
              <a:buSzPts val="600"/>
              <a:buAutoNum type="arabicPeriod"/>
            </a:pPr>
            <a:r>
              <a:rPr lang="en" sz="500" dirty="0"/>
              <a:t>Loughner, C.P. et al. 2012. Roles of Urban Tree Canopy and Buildings in Urban Heat Island Effects: Parameterization and Preliminary Results. American Meteorological Society Journal of Applied Meteorology and Climatology 51: 1775-1784. (Last accessed 26 September 2018).</a:t>
            </a:r>
            <a:endParaRPr sz="500" dirty="0"/>
          </a:p>
        </p:txBody>
      </p:sp>
      <p:grpSp>
        <p:nvGrpSpPr>
          <p:cNvPr id="2" name="Group 1">
            <a:extLst>
              <a:ext uri="{FF2B5EF4-FFF2-40B4-BE49-F238E27FC236}">
                <a16:creationId xmlns:a16="http://schemas.microsoft.com/office/drawing/2014/main" id="{CCF872F7-6802-4032-8A4D-0B89A8F32EA7}"/>
              </a:ext>
            </a:extLst>
          </p:cNvPr>
          <p:cNvGrpSpPr/>
          <p:nvPr/>
        </p:nvGrpSpPr>
        <p:grpSpPr>
          <a:xfrm>
            <a:off x="130509" y="102898"/>
            <a:ext cx="6578870" cy="478146"/>
            <a:chOff x="130509" y="102898"/>
            <a:chExt cx="6578870" cy="478146"/>
          </a:xfrm>
        </p:grpSpPr>
        <p:sp>
          <p:nvSpPr>
            <p:cNvPr id="59" name="Google Shape;59;p13"/>
            <p:cNvSpPr txBox="1"/>
            <p:nvPr/>
          </p:nvSpPr>
          <p:spPr>
            <a:xfrm>
              <a:off x="130509" y="102898"/>
              <a:ext cx="6578870" cy="478146"/>
            </a:xfrm>
            <a:prstGeom prst="rect">
              <a:avLst/>
            </a:prstGeom>
            <a:noFill/>
            <a:ln w="9525" cap="flat" cmpd="sng">
              <a:solidFill>
                <a:srgbClr val="000000"/>
              </a:solidFill>
              <a:prstDash val="solid"/>
              <a:round/>
              <a:headEnd type="none" w="sm" len="sm"/>
              <a:tailEnd type="none" w="sm" len="sm"/>
            </a:ln>
          </p:spPr>
          <p:txBody>
            <a:bodyPr spcFirstLastPara="1" wrap="square" lIns="68569" tIns="68569" rIns="68569" bIns="68569" anchor="t" anchorCtr="0">
              <a:noAutofit/>
            </a:bodyPr>
            <a:lstStyle/>
            <a:p>
              <a:pPr algn="ctr">
                <a:lnSpc>
                  <a:spcPct val="115000"/>
                </a:lnSpc>
              </a:pPr>
              <a:r>
                <a:rPr lang="en" sz="1013" b="1">
                  <a:solidFill>
                    <a:schemeClr val="dk1"/>
                  </a:solidFill>
                </a:rPr>
                <a:t>Examining the Relationship Between Urban Heat Islands and the Tree Canopy in Austin, TX</a:t>
              </a:r>
              <a:endParaRPr sz="1013" b="1">
                <a:solidFill>
                  <a:schemeClr val="dk1"/>
                </a:solidFill>
              </a:endParaRPr>
            </a:p>
            <a:p>
              <a:pPr algn="ctr">
                <a:lnSpc>
                  <a:spcPct val="115000"/>
                </a:lnSpc>
                <a:buClr>
                  <a:schemeClr val="dk1"/>
                </a:buClr>
                <a:buSzPts val="1100"/>
              </a:pPr>
              <a:r>
                <a:rPr lang="en" sz="600" b="1">
                  <a:solidFill>
                    <a:schemeClr val="dk1"/>
                  </a:solidFill>
                </a:rPr>
                <a:t>Alexis Ramirez, Gabrielle Allen, Kallie Hallmark Bradley, Rance Parker, Zachary Mayer</a:t>
              </a:r>
              <a:endParaRPr sz="600" b="1">
                <a:solidFill>
                  <a:schemeClr val="dk1"/>
                </a:solidFill>
              </a:endParaRPr>
            </a:p>
            <a:p>
              <a:pPr algn="ctr">
                <a:lnSpc>
                  <a:spcPct val="115000"/>
                </a:lnSpc>
                <a:buClr>
                  <a:schemeClr val="dk1"/>
                </a:buClr>
                <a:buSzPts val="1100"/>
              </a:pPr>
              <a:r>
                <a:rPr lang="en" sz="450" b="1">
                  <a:solidFill>
                    <a:schemeClr val="dk1"/>
                  </a:solidFill>
                </a:rPr>
                <a:t>GEO 4427 - Fall 2018, Texas State University, San Marcos, TX</a:t>
              </a:r>
              <a:endParaRPr sz="450" b="1">
                <a:solidFill>
                  <a:schemeClr val="dk1"/>
                </a:solidFill>
              </a:endParaRPr>
            </a:p>
          </p:txBody>
        </p:sp>
        <p:pic>
          <p:nvPicPr>
            <p:cNvPr id="65" name="Google Shape;65;p13"/>
            <p:cNvPicPr preferRelativeResize="0"/>
            <p:nvPr/>
          </p:nvPicPr>
          <p:blipFill>
            <a:blip r:embed="rId3">
              <a:alphaModFix/>
            </a:blip>
            <a:stretch>
              <a:fillRect/>
            </a:stretch>
          </p:blipFill>
          <p:spPr>
            <a:xfrm>
              <a:off x="171900" y="131705"/>
              <a:ext cx="404197" cy="389925"/>
            </a:xfrm>
            <a:prstGeom prst="rect">
              <a:avLst/>
            </a:prstGeom>
            <a:noFill/>
            <a:ln>
              <a:noFill/>
            </a:ln>
          </p:spPr>
        </p:pic>
        <p:pic>
          <p:nvPicPr>
            <p:cNvPr id="66" name="Google Shape;66;p13"/>
            <p:cNvPicPr preferRelativeResize="0"/>
            <p:nvPr/>
          </p:nvPicPr>
          <p:blipFill>
            <a:blip r:embed="rId4">
              <a:alphaModFix/>
            </a:blip>
            <a:stretch>
              <a:fillRect/>
            </a:stretch>
          </p:blipFill>
          <p:spPr>
            <a:xfrm>
              <a:off x="6269716" y="136085"/>
              <a:ext cx="389925" cy="389925"/>
            </a:xfrm>
            <a:prstGeom prst="rect">
              <a:avLst/>
            </a:prstGeom>
            <a:noFill/>
            <a:ln>
              <a:noFill/>
            </a:ln>
          </p:spPr>
        </p:pic>
      </p:grpSp>
      <p:pic>
        <p:nvPicPr>
          <p:cNvPr id="67" name="Google Shape;67;p13"/>
          <p:cNvPicPr preferRelativeResize="0"/>
          <p:nvPr/>
        </p:nvPicPr>
        <p:blipFill>
          <a:blip r:embed="rId5">
            <a:alphaModFix/>
          </a:blip>
          <a:stretch>
            <a:fillRect/>
          </a:stretch>
        </p:blipFill>
        <p:spPr>
          <a:xfrm>
            <a:off x="3374337" y="950812"/>
            <a:ext cx="1194845" cy="923295"/>
          </a:xfrm>
          <a:prstGeom prst="rect">
            <a:avLst/>
          </a:prstGeom>
          <a:noFill/>
          <a:ln>
            <a:noFill/>
          </a:ln>
        </p:spPr>
      </p:pic>
      <p:pic>
        <p:nvPicPr>
          <p:cNvPr id="68" name="Google Shape;68;p13"/>
          <p:cNvPicPr preferRelativeResize="0"/>
          <p:nvPr/>
        </p:nvPicPr>
        <p:blipFill>
          <a:blip r:embed="rId6">
            <a:alphaModFix/>
          </a:blip>
          <a:stretch>
            <a:fillRect/>
          </a:stretch>
        </p:blipFill>
        <p:spPr>
          <a:xfrm>
            <a:off x="2147742" y="2275565"/>
            <a:ext cx="1175963" cy="908704"/>
          </a:xfrm>
          <a:prstGeom prst="rect">
            <a:avLst/>
          </a:prstGeom>
          <a:noFill/>
          <a:ln>
            <a:noFill/>
          </a:ln>
        </p:spPr>
      </p:pic>
      <p:pic>
        <p:nvPicPr>
          <p:cNvPr id="69" name="Google Shape;69;p13"/>
          <p:cNvPicPr preferRelativeResize="0"/>
          <p:nvPr/>
        </p:nvPicPr>
        <p:blipFill>
          <a:blip r:embed="rId7">
            <a:alphaModFix/>
          </a:blip>
          <a:stretch>
            <a:fillRect/>
          </a:stretch>
        </p:blipFill>
        <p:spPr>
          <a:xfrm>
            <a:off x="4834109" y="1530247"/>
            <a:ext cx="1683743" cy="1303289"/>
          </a:xfrm>
          <a:prstGeom prst="rect">
            <a:avLst/>
          </a:prstGeom>
          <a:noFill/>
          <a:ln>
            <a:noFill/>
          </a:ln>
        </p:spPr>
      </p:pic>
      <p:sp>
        <p:nvSpPr>
          <p:cNvPr id="70" name="Google Shape;70;p13"/>
          <p:cNvSpPr txBox="1"/>
          <p:nvPr/>
        </p:nvSpPr>
        <p:spPr>
          <a:xfrm>
            <a:off x="3295360" y="1830612"/>
            <a:ext cx="1282657" cy="317095"/>
          </a:xfrm>
          <a:prstGeom prst="rect">
            <a:avLst/>
          </a:prstGeom>
          <a:noFill/>
          <a:ln>
            <a:noFill/>
          </a:ln>
        </p:spPr>
        <p:txBody>
          <a:bodyPr spcFirstLastPara="1" wrap="square" lIns="68569" tIns="68569" rIns="68569" bIns="68569" anchor="t" anchorCtr="0">
            <a:noAutofit/>
          </a:bodyPr>
          <a:lstStyle/>
          <a:p>
            <a:pPr algn="ctr"/>
            <a:r>
              <a:rPr lang="en" sz="500" dirty="0"/>
              <a:t>Figure 1: Calculated average Land Surface Temperature of seven Landsat scenes.</a:t>
            </a:r>
            <a:endParaRPr sz="500" dirty="0"/>
          </a:p>
        </p:txBody>
      </p:sp>
      <p:sp>
        <p:nvSpPr>
          <p:cNvPr id="71" name="Google Shape;71;p13"/>
          <p:cNvSpPr txBox="1"/>
          <p:nvPr/>
        </p:nvSpPr>
        <p:spPr>
          <a:xfrm>
            <a:off x="3321966" y="4591375"/>
            <a:ext cx="1290150" cy="309825"/>
          </a:xfrm>
          <a:prstGeom prst="rect">
            <a:avLst/>
          </a:prstGeom>
          <a:noFill/>
          <a:ln>
            <a:noFill/>
          </a:ln>
        </p:spPr>
        <p:txBody>
          <a:bodyPr spcFirstLastPara="1" wrap="square" lIns="68569" tIns="68569" rIns="68569" bIns="68569" anchor="t" anchorCtr="0">
            <a:noAutofit/>
          </a:bodyPr>
          <a:lstStyle/>
          <a:p>
            <a:pPr algn="ctr"/>
            <a:r>
              <a:rPr lang="en" sz="500" dirty="0"/>
              <a:t>Figure 3: Relationship between the LST and UTC with positive correlations in red and negative correlations in blue. </a:t>
            </a:r>
            <a:endParaRPr sz="500" dirty="0"/>
          </a:p>
        </p:txBody>
      </p:sp>
      <p:sp>
        <p:nvSpPr>
          <p:cNvPr id="72" name="Google Shape;72;p13"/>
          <p:cNvSpPr txBox="1"/>
          <p:nvPr/>
        </p:nvSpPr>
        <p:spPr>
          <a:xfrm>
            <a:off x="5063354" y="2787432"/>
            <a:ext cx="1290150" cy="159075"/>
          </a:xfrm>
          <a:prstGeom prst="rect">
            <a:avLst/>
          </a:prstGeom>
          <a:noFill/>
          <a:ln>
            <a:noFill/>
          </a:ln>
        </p:spPr>
        <p:txBody>
          <a:bodyPr spcFirstLastPara="1" wrap="square" lIns="68569" tIns="68569" rIns="68569" bIns="68569" anchor="t" anchorCtr="0">
            <a:noAutofit/>
          </a:bodyPr>
          <a:lstStyle/>
          <a:p>
            <a:pPr algn="ctr"/>
            <a:r>
              <a:rPr lang="en" sz="450" dirty="0"/>
              <a:t>Figure 4: Parcels in the Austin city center that show relationship between UTC and LST.</a:t>
            </a:r>
            <a:endParaRPr sz="450" dirty="0"/>
          </a:p>
        </p:txBody>
      </p:sp>
      <p:sp>
        <p:nvSpPr>
          <p:cNvPr id="73" name="Google Shape;73;p13"/>
          <p:cNvSpPr txBox="1"/>
          <p:nvPr/>
        </p:nvSpPr>
        <p:spPr>
          <a:xfrm>
            <a:off x="2134650" y="3122084"/>
            <a:ext cx="1253250" cy="309825"/>
          </a:xfrm>
          <a:prstGeom prst="rect">
            <a:avLst/>
          </a:prstGeom>
          <a:noFill/>
          <a:ln>
            <a:noFill/>
          </a:ln>
        </p:spPr>
        <p:txBody>
          <a:bodyPr spcFirstLastPara="1" wrap="square" lIns="68569" tIns="68569" rIns="68569" bIns="68569" anchor="t" anchorCtr="0">
            <a:noAutofit/>
          </a:bodyPr>
          <a:lstStyle/>
          <a:p>
            <a:pPr algn="ctr"/>
            <a:r>
              <a:rPr lang="en" sz="500" dirty="0"/>
              <a:t>Figure 2: Calculated sum of UTC pixels within the larger  LST resolution dataset.</a:t>
            </a:r>
            <a:endParaRPr sz="500" dirty="0"/>
          </a:p>
        </p:txBody>
      </p:sp>
      <p:sp>
        <p:nvSpPr>
          <p:cNvPr id="74" name="Google Shape;74;p13"/>
          <p:cNvSpPr/>
          <p:nvPr/>
        </p:nvSpPr>
        <p:spPr>
          <a:xfrm>
            <a:off x="2205910" y="953768"/>
            <a:ext cx="1089450" cy="1440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r>
              <a:rPr lang="en" sz="600" dirty="0"/>
              <a:t>Remote Sensing</a:t>
            </a:r>
            <a:endParaRPr sz="600" dirty="0"/>
          </a:p>
        </p:txBody>
      </p:sp>
      <p:sp>
        <p:nvSpPr>
          <p:cNvPr id="75" name="Google Shape;75;p13"/>
          <p:cNvSpPr/>
          <p:nvPr/>
        </p:nvSpPr>
        <p:spPr>
          <a:xfrm>
            <a:off x="3418304" y="2203994"/>
            <a:ext cx="1089450" cy="1440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r>
              <a:rPr lang="en" sz="600" dirty="0"/>
              <a:t>Urban Tree Canopy</a:t>
            </a:r>
            <a:endParaRPr sz="600" dirty="0"/>
          </a:p>
        </p:txBody>
      </p:sp>
      <p:sp>
        <p:nvSpPr>
          <p:cNvPr id="76" name="Google Shape;76;p13"/>
          <p:cNvSpPr/>
          <p:nvPr/>
        </p:nvSpPr>
        <p:spPr>
          <a:xfrm>
            <a:off x="2205919" y="3550391"/>
            <a:ext cx="1089450" cy="1440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68569" tIns="68569" rIns="68569" bIns="68569" anchor="ctr" anchorCtr="0">
            <a:noAutofit/>
          </a:bodyPr>
          <a:lstStyle/>
          <a:p>
            <a:pPr algn="ctr"/>
            <a:r>
              <a:rPr lang="en" sz="600" dirty="0"/>
              <a:t>Relational Analysis</a:t>
            </a:r>
            <a:endParaRPr sz="600" dirty="0"/>
          </a:p>
        </p:txBody>
      </p:sp>
      <p:sp>
        <p:nvSpPr>
          <p:cNvPr id="77" name="Google Shape;77;p13"/>
          <p:cNvSpPr txBox="1"/>
          <p:nvPr/>
        </p:nvSpPr>
        <p:spPr>
          <a:xfrm>
            <a:off x="2138860" y="1055412"/>
            <a:ext cx="1223550" cy="642825"/>
          </a:xfrm>
          <a:prstGeom prst="rect">
            <a:avLst/>
          </a:prstGeom>
          <a:noFill/>
          <a:ln>
            <a:noFill/>
          </a:ln>
        </p:spPr>
        <p:txBody>
          <a:bodyPr spcFirstLastPara="1" wrap="square" lIns="68569" tIns="68569" rIns="68569" bIns="68569" anchor="t" anchorCtr="0">
            <a:noAutofit/>
          </a:bodyPr>
          <a:lstStyle/>
          <a:p>
            <a:pPr algn="just"/>
            <a:r>
              <a:rPr lang="en" sz="600" dirty="0"/>
              <a:t>Seven different Landsat 8 scenes from the Summer of 2014 (April - September) were downloaded and converted to Land Surface Temperature using model builder in ArcMap. Cloud cover was accounted for and masked out of each scene. Rasters were averaged and temperatures in Travis County ranged from 69° to 103</a:t>
            </a:r>
            <a:r>
              <a:rPr lang="en" sz="600" dirty="0">
                <a:solidFill>
                  <a:schemeClr val="dk1"/>
                </a:solidFill>
              </a:rPr>
              <a:t>°</a:t>
            </a:r>
            <a:r>
              <a:rPr lang="en" sz="600" dirty="0"/>
              <a:t> F.</a:t>
            </a:r>
            <a:endParaRPr sz="600" dirty="0"/>
          </a:p>
        </p:txBody>
      </p:sp>
      <p:sp>
        <p:nvSpPr>
          <p:cNvPr id="78" name="Google Shape;78;p13"/>
          <p:cNvSpPr txBox="1"/>
          <p:nvPr/>
        </p:nvSpPr>
        <p:spPr>
          <a:xfrm>
            <a:off x="3351243" y="2311366"/>
            <a:ext cx="1246331" cy="754875"/>
          </a:xfrm>
          <a:prstGeom prst="rect">
            <a:avLst/>
          </a:prstGeom>
          <a:noFill/>
          <a:ln>
            <a:noFill/>
          </a:ln>
        </p:spPr>
        <p:txBody>
          <a:bodyPr spcFirstLastPara="1" wrap="square" lIns="68569" tIns="68569" rIns="68569" bIns="68569" anchor="t" anchorCtr="0">
            <a:noAutofit/>
          </a:bodyPr>
          <a:lstStyle/>
          <a:p>
            <a:pPr algn="just"/>
            <a:r>
              <a:rPr lang="en" sz="600" dirty="0"/>
              <a:t>The resolutions between the UTC and LST raster differed, therefore, Zonal Statistics were used to equalize the data. A sum of how many 1ft x 1ft canopy pixels were calculated in the new resolution of 100ft x 100ft. This provided a spectrum of canopy density; the more canopy pixels in the larger resolution results in denser pixels.</a:t>
            </a:r>
            <a:endParaRPr sz="600" dirty="0"/>
          </a:p>
        </p:txBody>
      </p:sp>
      <p:sp>
        <p:nvSpPr>
          <p:cNvPr id="79" name="Google Shape;79;p13"/>
          <p:cNvSpPr txBox="1"/>
          <p:nvPr/>
        </p:nvSpPr>
        <p:spPr>
          <a:xfrm>
            <a:off x="2136413" y="3653910"/>
            <a:ext cx="1223550" cy="864225"/>
          </a:xfrm>
          <a:prstGeom prst="rect">
            <a:avLst/>
          </a:prstGeom>
          <a:noFill/>
          <a:ln>
            <a:noFill/>
          </a:ln>
        </p:spPr>
        <p:txBody>
          <a:bodyPr spcFirstLastPara="1" wrap="square" lIns="68569" tIns="68569" rIns="68569" bIns="68569" anchor="t" anchorCtr="0">
            <a:noAutofit/>
          </a:bodyPr>
          <a:lstStyle/>
          <a:p>
            <a:pPr algn="just"/>
            <a:r>
              <a:rPr lang="en" sz="600" dirty="0"/>
              <a:t>The UTC and LST rasters  were converted to float to be inputted into the Raster Calculator tool. The two outputs were then subtracted to provide normalized relationship values.</a:t>
            </a:r>
            <a:endParaRPr sz="600" dirty="0"/>
          </a:p>
          <a:p>
            <a:pPr algn="just"/>
            <a:endParaRPr sz="600" dirty="0"/>
          </a:p>
          <a:p>
            <a:pPr algn="ctr"/>
            <a:r>
              <a:rPr lang="en" sz="500" b="1" dirty="0">
                <a:solidFill>
                  <a:srgbClr val="5B0F00"/>
                </a:solidFill>
              </a:rPr>
              <a:t>(“tempoutput”) - (“UTCoutput”)</a:t>
            </a:r>
            <a:endParaRPr sz="500" b="1" dirty="0">
              <a:solidFill>
                <a:srgbClr val="5B0F00"/>
              </a:solidFill>
            </a:endParaRPr>
          </a:p>
          <a:p>
            <a:pPr algn="ctr"/>
            <a:endParaRPr sz="600" b="1" dirty="0">
              <a:solidFill>
                <a:srgbClr val="5B0F00"/>
              </a:solidFill>
            </a:endParaRPr>
          </a:p>
          <a:p>
            <a:pPr algn="just"/>
            <a:r>
              <a:rPr lang="en" sz="600" dirty="0"/>
              <a:t>This showed the locations where the LST values were the highest and the tree canopy were the lowest, and vice versa. </a:t>
            </a:r>
            <a:endParaRPr sz="600" dirty="0"/>
          </a:p>
          <a:p>
            <a:pPr algn="just"/>
            <a:endParaRPr sz="450" dirty="0"/>
          </a:p>
        </p:txBody>
      </p:sp>
      <p:pic>
        <p:nvPicPr>
          <p:cNvPr id="80" name="Google Shape;80;p13"/>
          <p:cNvPicPr preferRelativeResize="0"/>
          <p:nvPr/>
        </p:nvPicPr>
        <p:blipFill>
          <a:blip r:embed="rId8">
            <a:alphaModFix/>
          </a:blip>
          <a:stretch>
            <a:fillRect/>
          </a:stretch>
        </p:blipFill>
        <p:spPr>
          <a:xfrm>
            <a:off x="3359963" y="3697887"/>
            <a:ext cx="1199767" cy="914400"/>
          </a:xfrm>
          <a:prstGeom prst="rect">
            <a:avLst/>
          </a:prstGeom>
          <a:noFill/>
          <a:ln>
            <a:noFill/>
          </a:ln>
        </p:spPr>
      </p:pic>
      <p:graphicFrame>
        <p:nvGraphicFramePr>
          <p:cNvPr id="10" name="Diagram 9">
            <a:extLst>
              <a:ext uri="{FF2B5EF4-FFF2-40B4-BE49-F238E27FC236}">
                <a16:creationId xmlns:a16="http://schemas.microsoft.com/office/drawing/2014/main" id="{A879AE41-D8F4-4E41-ABC4-AC69C0CF5261}"/>
              </a:ext>
            </a:extLst>
          </p:cNvPr>
          <p:cNvGraphicFramePr/>
          <p:nvPr>
            <p:extLst>
              <p:ext uri="{D42A27DB-BD31-4B8C-83A1-F6EECF244321}">
                <p14:modId xmlns:p14="http://schemas.microsoft.com/office/powerpoint/2010/main" val="755546294"/>
              </p:ext>
            </p:extLst>
          </p:nvPr>
        </p:nvGraphicFramePr>
        <p:xfrm>
          <a:off x="287930" y="4418997"/>
          <a:ext cx="1566872" cy="55169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879</Words>
  <Application>Microsoft Office PowerPoint</Application>
  <PresentationFormat>Custom</PresentationFormat>
  <Paragraphs>56</Paragraphs>
  <Slides>1</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Ramirez, Alexis D</cp:lastModifiedBy>
  <cp:revision>5</cp:revision>
  <dcterms:modified xsi:type="dcterms:W3CDTF">2018-12-03T04:00:40Z</dcterms:modified>
</cp:coreProperties>
</file>