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Average" panose="020B0604020202020204" charset="0"/>
      <p:regular r:id="rId22"/>
    </p:embeddedFont>
    <p:embeddedFont>
      <p:font typeface="Oswald" panose="020B0604020202020204" charset="0"/>
      <p:regular r:id="rId23"/>
      <p:bold r:id="rId24"/>
    </p:embeddedFont>
    <p:embeddedFont>
      <p:font typeface="Robo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474abae5f2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474abae5f2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Zach -0:40</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880d3efc4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880d3efc4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200">
                <a:latin typeface="Times New Roman"/>
                <a:ea typeface="Times New Roman"/>
                <a:cs typeface="Times New Roman"/>
                <a:sym typeface="Times New Roman"/>
              </a:rPr>
              <a:t>kal</a:t>
            </a:r>
            <a:endParaRPr sz="1200">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 sz="1200">
                <a:latin typeface="Times New Roman"/>
                <a:ea typeface="Times New Roman"/>
                <a:cs typeface="Times New Roman"/>
                <a:sym typeface="Times New Roman"/>
              </a:rPr>
              <a:t>The reclassification created a new raster of only the tree canopy or value one from the original UTC raster. Syncing the UTC data with the LST raster, and converting the UTC raster resolution, which give a sum of how many 1 foot by 1 foot canopy pixels were in the new resolution of 100 by 100 feet. This provided a spectrum of canopy density; the more canopy pixels in the larger resolution the denser the pixel.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86ed08398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86ed08398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Kallie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86ed08398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86ed08398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Kallie</a:t>
            </a:r>
            <a:endParaRPr/>
          </a:p>
          <a:p>
            <a:pPr marL="0" lvl="0" indent="0" algn="l" rtl="0">
              <a:spcBef>
                <a:spcPts val="0"/>
              </a:spcBef>
              <a:spcAft>
                <a:spcPts val="0"/>
              </a:spcAft>
              <a:buNone/>
            </a:pPr>
            <a:r>
              <a:rPr lang="en"/>
              <a:t>1 Foot Canopy Pixel Count Per Zone (one Landsat Pixel)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880d3efc4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880d3efc4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200">
                <a:latin typeface="Times New Roman"/>
                <a:ea typeface="Times New Roman"/>
                <a:cs typeface="Times New Roman"/>
                <a:sym typeface="Times New Roman"/>
              </a:rPr>
              <a:t>Rance</a:t>
            </a:r>
            <a:endParaRPr sz="1200">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 sz="1200">
                <a:latin typeface="Times New Roman"/>
                <a:ea typeface="Times New Roman"/>
                <a:cs typeface="Times New Roman"/>
                <a:sym typeface="Times New Roman"/>
              </a:rPr>
              <a:t>The land surface temperature value ranged from 69 to 103 degrees Fahrenheit. To simplify our results we put our data through steps that would create a normalized value that represented both UTC density and average temperature.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86ed08398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86ed08398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Rance</a:t>
            </a:r>
          </a:p>
          <a:p>
            <a:pPr marL="0" lvl="0" indent="0" algn="l" rtl="0">
              <a:spcBef>
                <a:spcPts val="0"/>
              </a:spcBef>
              <a:spcAft>
                <a:spcPts val="0"/>
              </a:spcAft>
              <a:buNone/>
            </a:pPr>
            <a:r>
              <a:rPr lang="en" dirty="0"/>
              <a:t>Ch</a:t>
            </a:r>
            <a:r>
              <a:rPr lang="en-US" dirty="0" err="1"/>
              <a:t>ange</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74abae5f2_1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74abae5f2_1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Rance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86ed08398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86ed08398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880d3efc4_4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880d3efc4_4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880d3efc4_1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880d3efc4_1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Rance will present don’t you worry partners - LOLOL</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74abae5f2_1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74abae5f2_1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Zach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74abae5f2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474abae5f2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Zach -0:20</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74abae5f2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474abae5f2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Zach</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86ed08398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86ed08398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Lexie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86ed08398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86ed08398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Gabby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86ed08398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86ed08398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Gabby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880d3efc4_2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880d3efc4_2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Lexie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74abae5f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74abae5f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en" sz="1200">
                <a:latin typeface="Times New Roman"/>
                <a:ea typeface="Times New Roman"/>
                <a:cs typeface="Times New Roman"/>
                <a:sym typeface="Times New Roman"/>
              </a:rPr>
              <a:t>Lexie/Gabby</a:t>
            </a:r>
            <a:endParaRPr sz="1200">
              <a:latin typeface="Times New Roman"/>
              <a:ea typeface="Times New Roman"/>
              <a:cs typeface="Times New Roman"/>
              <a:sym typeface="Times New Roman"/>
            </a:endParaRPr>
          </a:p>
          <a:p>
            <a:pPr marL="0" lvl="0" indent="0" algn="l" rtl="0">
              <a:lnSpc>
                <a:spcPct val="150000"/>
              </a:lnSpc>
              <a:spcBef>
                <a:spcPts val="0"/>
              </a:spcBef>
              <a:spcAft>
                <a:spcPts val="0"/>
              </a:spcAft>
              <a:buClr>
                <a:srgbClr val="000000"/>
              </a:buClr>
              <a:buSzPts val="1100"/>
              <a:buFont typeface="Arial"/>
              <a:buNone/>
            </a:pPr>
            <a:r>
              <a:rPr lang="en" sz="1200">
                <a:latin typeface="Times New Roman"/>
                <a:ea typeface="Times New Roman"/>
                <a:cs typeface="Times New Roman"/>
                <a:sym typeface="Times New Roman"/>
              </a:rPr>
              <a:t>The land surface temperature value ranged from 69 to 103 degrees Fahrenheit. To simplify our results we put our data through steps that would create a normalized value that represented both UTC density and average temperature.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86ed08398_0_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86ed08398_0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Lexie/Gabby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arcgis.com/apps/Shortlist/index.html?appid=73f5dfa8d4e24c48a6505c09a9489564"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700" y="397100"/>
            <a:ext cx="8520600" cy="12138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en" sz="3000">
                <a:solidFill>
                  <a:srgbClr val="FFFFFF"/>
                </a:solidFill>
              </a:rPr>
              <a:t>Examining the Relationship Between Urban Heat Islands and the Tree Canopy in Austin, TX</a:t>
            </a:r>
            <a:endParaRPr sz="3000">
              <a:solidFill>
                <a:srgbClr val="FFFFFF"/>
              </a:solidFill>
            </a:endParaRPr>
          </a:p>
        </p:txBody>
      </p:sp>
      <p:pic>
        <p:nvPicPr>
          <p:cNvPr id="60" name="Google Shape;60;p13"/>
          <p:cNvPicPr preferRelativeResize="0"/>
          <p:nvPr/>
        </p:nvPicPr>
        <p:blipFill>
          <a:blip r:embed="rId3">
            <a:alphaModFix/>
          </a:blip>
          <a:stretch>
            <a:fillRect/>
          </a:stretch>
        </p:blipFill>
        <p:spPr>
          <a:xfrm>
            <a:off x="3098755" y="1610900"/>
            <a:ext cx="2946475" cy="2842650"/>
          </a:xfrm>
          <a:prstGeom prst="rect">
            <a:avLst/>
          </a:prstGeom>
          <a:noFill/>
          <a:ln>
            <a:noFill/>
          </a:ln>
        </p:spPr>
      </p:pic>
      <p:sp>
        <p:nvSpPr>
          <p:cNvPr id="61" name="Google Shape;61;p13"/>
          <p:cNvSpPr txBox="1"/>
          <p:nvPr/>
        </p:nvSpPr>
        <p:spPr>
          <a:xfrm>
            <a:off x="311700" y="2019975"/>
            <a:ext cx="2305800" cy="21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a:solidFill>
                  <a:srgbClr val="FFFFFF"/>
                </a:solidFill>
                <a:latin typeface="Average"/>
                <a:ea typeface="Average"/>
                <a:cs typeface="Average"/>
                <a:sym typeface="Average"/>
              </a:rPr>
              <a:t>Bobcat Urban Foresters</a:t>
            </a:r>
            <a:endParaRPr sz="1800" b="1">
              <a:solidFill>
                <a:srgbClr val="FFFFFF"/>
              </a:solidFill>
              <a:latin typeface="Average"/>
              <a:ea typeface="Average"/>
              <a:cs typeface="Average"/>
              <a:sym typeface="Average"/>
            </a:endParaRPr>
          </a:p>
          <a:p>
            <a:pPr marL="0" lvl="0" indent="0" algn="ctr" rtl="0">
              <a:spcBef>
                <a:spcPts val="0"/>
              </a:spcBef>
              <a:spcAft>
                <a:spcPts val="0"/>
              </a:spcAft>
              <a:buClr>
                <a:schemeClr val="dk1"/>
              </a:buClr>
              <a:buSzPts val="1100"/>
              <a:buFont typeface="Arial"/>
              <a:buNone/>
            </a:pPr>
            <a:endParaRPr sz="1800" b="1">
              <a:solidFill>
                <a:srgbClr val="FFFFFF"/>
              </a:solidFill>
              <a:latin typeface="Average"/>
              <a:ea typeface="Average"/>
              <a:cs typeface="Average"/>
              <a:sym typeface="Average"/>
            </a:endParaRPr>
          </a:p>
          <a:p>
            <a:pPr marL="0" lvl="0" indent="0" algn="ctr" rtl="0">
              <a:spcBef>
                <a:spcPts val="0"/>
              </a:spcBef>
              <a:spcAft>
                <a:spcPts val="0"/>
              </a:spcAft>
              <a:buClr>
                <a:schemeClr val="dk1"/>
              </a:buClr>
              <a:buSzPts val="1100"/>
              <a:buFont typeface="Arial"/>
              <a:buNone/>
            </a:pPr>
            <a:r>
              <a:rPr lang="en" sz="1800" b="1">
                <a:solidFill>
                  <a:srgbClr val="FFFFFF"/>
                </a:solidFill>
                <a:latin typeface="Average"/>
                <a:ea typeface="Average"/>
                <a:cs typeface="Average"/>
                <a:sym typeface="Average"/>
              </a:rPr>
              <a:t>For</a:t>
            </a:r>
            <a:endParaRPr sz="1800" b="1">
              <a:solidFill>
                <a:srgbClr val="FFFFFF"/>
              </a:solidFill>
              <a:latin typeface="Average"/>
              <a:ea typeface="Average"/>
              <a:cs typeface="Average"/>
              <a:sym typeface="Average"/>
            </a:endParaRPr>
          </a:p>
          <a:p>
            <a:pPr marL="0" lvl="0" indent="0" algn="ctr" rtl="0">
              <a:spcBef>
                <a:spcPts val="0"/>
              </a:spcBef>
              <a:spcAft>
                <a:spcPts val="0"/>
              </a:spcAft>
              <a:buClr>
                <a:schemeClr val="dk1"/>
              </a:buClr>
              <a:buSzPts val="1100"/>
              <a:buFont typeface="Arial"/>
              <a:buNone/>
            </a:pPr>
            <a:br>
              <a:rPr lang="en" sz="1800" b="1">
                <a:solidFill>
                  <a:srgbClr val="FFFFFF"/>
                </a:solidFill>
                <a:latin typeface="Average"/>
                <a:ea typeface="Average"/>
                <a:cs typeface="Average"/>
                <a:sym typeface="Average"/>
              </a:rPr>
            </a:br>
            <a:r>
              <a:rPr lang="en" sz="1800" b="1">
                <a:solidFill>
                  <a:srgbClr val="FFFFFF"/>
                </a:solidFill>
                <a:latin typeface="Average"/>
                <a:ea typeface="Average"/>
                <a:cs typeface="Average"/>
                <a:sym typeface="Average"/>
              </a:rPr>
              <a:t>City of Austin Urban Forestry Department</a:t>
            </a:r>
            <a:endParaRPr sz="1800" b="1">
              <a:solidFill>
                <a:srgbClr val="FFFFFF"/>
              </a:solidFill>
              <a:latin typeface="Average"/>
              <a:ea typeface="Average"/>
              <a:cs typeface="Average"/>
              <a:sym typeface="Average"/>
            </a:endParaRPr>
          </a:p>
          <a:p>
            <a:pPr marL="0" lvl="0" indent="0" algn="l" rtl="0">
              <a:spcBef>
                <a:spcPts val="0"/>
              </a:spcBef>
              <a:spcAft>
                <a:spcPts val="0"/>
              </a:spcAft>
              <a:buNone/>
            </a:pPr>
            <a:endParaRPr sz="1800">
              <a:solidFill>
                <a:srgbClr val="FFFFFF"/>
              </a:solidFill>
              <a:latin typeface="Average"/>
              <a:ea typeface="Average"/>
              <a:cs typeface="Average"/>
              <a:sym typeface="Average"/>
            </a:endParaRPr>
          </a:p>
        </p:txBody>
      </p:sp>
      <p:sp>
        <p:nvSpPr>
          <p:cNvPr id="62" name="Google Shape;62;p13"/>
          <p:cNvSpPr txBox="1"/>
          <p:nvPr/>
        </p:nvSpPr>
        <p:spPr>
          <a:xfrm>
            <a:off x="6283275" y="1743275"/>
            <a:ext cx="2653200" cy="3142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b="1">
                <a:solidFill>
                  <a:srgbClr val="FFFFFF"/>
                </a:solidFill>
                <a:latin typeface="Average"/>
                <a:ea typeface="Average"/>
                <a:cs typeface="Average"/>
                <a:sym typeface="Average"/>
              </a:rPr>
              <a:t>Prepared by: </a:t>
            </a:r>
            <a:endParaRPr sz="1800" b="1">
              <a:solidFill>
                <a:srgbClr val="FFFFFF"/>
              </a:solidFill>
              <a:latin typeface="Average"/>
              <a:ea typeface="Average"/>
              <a:cs typeface="Average"/>
              <a:sym typeface="Average"/>
            </a:endParaRPr>
          </a:p>
          <a:p>
            <a:pPr marL="0" lvl="0" indent="0" algn="ctr" rtl="0">
              <a:lnSpc>
                <a:spcPct val="115000"/>
              </a:lnSpc>
              <a:spcBef>
                <a:spcPts val="0"/>
              </a:spcBef>
              <a:spcAft>
                <a:spcPts val="0"/>
              </a:spcAft>
              <a:buNone/>
            </a:pPr>
            <a:r>
              <a:rPr lang="en" sz="1800">
                <a:solidFill>
                  <a:srgbClr val="FFFFFF"/>
                </a:solidFill>
                <a:latin typeface="Average"/>
                <a:ea typeface="Average"/>
                <a:cs typeface="Average"/>
                <a:sym typeface="Average"/>
              </a:rPr>
              <a:t>Zachary Mayer</a:t>
            </a:r>
            <a:endParaRPr sz="1800">
              <a:solidFill>
                <a:srgbClr val="FFFFFF"/>
              </a:solidFill>
              <a:latin typeface="Average"/>
              <a:ea typeface="Average"/>
              <a:cs typeface="Average"/>
              <a:sym typeface="Average"/>
            </a:endParaRPr>
          </a:p>
          <a:p>
            <a:pPr marL="0" lvl="0" indent="0" algn="ctr" rtl="0">
              <a:lnSpc>
                <a:spcPct val="115000"/>
              </a:lnSpc>
              <a:spcBef>
                <a:spcPts val="0"/>
              </a:spcBef>
              <a:spcAft>
                <a:spcPts val="0"/>
              </a:spcAft>
              <a:buNone/>
            </a:pPr>
            <a:r>
              <a:rPr lang="en" sz="1800">
                <a:solidFill>
                  <a:srgbClr val="FFFFFF"/>
                </a:solidFill>
                <a:latin typeface="Average"/>
                <a:ea typeface="Average"/>
                <a:cs typeface="Average"/>
                <a:sym typeface="Average"/>
              </a:rPr>
              <a:t>Rance Parker</a:t>
            </a:r>
            <a:endParaRPr sz="1800">
              <a:solidFill>
                <a:srgbClr val="FFFFFF"/>
              </a:solidFill>
              <a:latin typeface="Average"/>
              <a:ea typeface="Average"/>
              <a:cs typeface="Average"/>
              <a:sym typeface="Average"/>
            </a:endParaRPr>
          </a:p>
          <a:p>
            <a:pPr marL="0" lvl="0" indent="0" algn="ctr" rtl="0">
              <a:lnSpc>
                <a:spcPct val="115000"/>
              </a:lnSpc>
              <a:spcBef>
                <a:spcPts val="0"/>
              </a:spcBef>
              <a:spcAft>
                <a:spcPts val="0"/>
              </a:spcAft>
              <a:buClr>
                <a:schemeClr val="dk1"/>
              </a:buClr>
              <a:buSzPts val="1100"/>
              <a:buFont typeface="Arial"/>
              <a:buNone/>
            </a:pPr>
            <a:r>
              <a:rPr lang="en" sz="1800">
                <a:solidFill>
                  <a:srgbClr val="FFFFFF"/>
                </a:solidFill>
                <a:latin typeface="Average"/>
                <a:ea typeface="Average"/>
                <a:cs typeface="Average"/>
                <a:sym typeface="Average"/>
              </a:rPr>
              <a:t>Kallie Hallmark </a:t>
            </a:r>
            <a:endParaRPr sz="1800">
              <a:solidFill>
                <a:srgbClr val="FFFFFF"/>
              </a:solidFill>
              <a:latin typeface="Average"/>
              <a:ea typeface="Average"/>
              <a:cs typeface="Average"/>
              <a:sym typeface="Average"/>
            </a:endParaRPr>
          </a:p>
          <a:p>
            <a:pPr marL="0" lvl="0" indent="0" algn="ctr" rtl="0">
              <a:lnSpc>
                <a:spcPct val="115000"/>
              </a:lnSpc>
              <a:spcBef>
                <a:spcPts val="0"/>
              </a:spcBef>
              <a:spcAft>
                <a:spcPts val="0"/>
              </a:spcAft>
              <a:buClr>
                <a:schemeClr val="dk1"/>
              </a:buClr>
              <a:buSzPts val="1100"/>
              <a:buFont typeface="Arial"/>
              <a:buNone/>
            </a:pPr>
            <a:r>
              <a:rPr lang="en" sz="1800">
                <a:solidFill>
                  <a:srgbClr val="FFFFFF"/>
                </a:solidFill>
                <a:latin typeface="Average"/>
                <a:ea typeface="Average"/>
                <a:cs typeface="Average"/>
                <a:sym typeface="Average"/>
              </a:rPr>
              <a:t>Gabrielle Allen</a:t>
            </a:r>
            <a:endParaRPr sz="1800">
              <a:solidFill>
                <a:srgbClr val="FFFFFF"/>
              </a:solidFill>
              <a:latin typeface="Average"/>
              <a:ea typeface="Average"/>
              <a:cs typeface="Average"/>
              <a:sym typeface="Average"/>
            </a:endParaRPr>
          </a:p>
          <a:p>
            <a:pPr marL="0" lvl="0" indent="0" algn="ctr" rtl="0">
              <a:lnSpc>
                <a:spcPct val="115000"/>
              </a:lnSpc>
              <a:spcBef>
                <a:spcPts val="0"/>
              </a:spcBef>
              <a:spcAft>
                <a:spcPts val="0"/>
              </a:spcAft>
              <a:buClr>
                <a:schemeClr val="dk1"/>
              </a:buClr>
              <a:buSzPts val="1100"/>
              <a:buFont typeface="Arial"/>
              <a:buNone/>
            </a:pPr>
            <a:r>
              <a:rPr lang="en" sz="1800">
                <a:solidFill>
                  <a:srgbClr val="FFFFFF"/>
                </a:solidFill>
                <a:latin typeface="Average"/>
                <a:ea typeface="Average"/>
                <a:cs typeface="Average"/>
                <a:sym typeface="Average"/>
              </a:rPr>
              <a:t>Alexis Ramirez</a:t>
            </a:r>
            <a:endParaRPr sz="1800">
              <a:solidFill>
                <a:srgbClr val="FFFFFF"/>
              </a:solidFill>
              <a:latin typeface="Average"/>
              <a:ea typeface="Average"/>
              <a:cs typeface="Average"/>
              <a:sym typeface="Average"/>
            </a:endParaRPr>
          </a:p>
          <a:p>
            <a:pPr marL="0" lvl="0" indent="0" algn="ctr" rtl="0">
              <a:lnSpc>
                <a:spcPct val="115000"/>
              </a:lnSpc>
              <a:spcBef>
                <a:spcPts val="0"/>
              </a:spcBef>
              <a:spcAft>
                <a:spcPts val="0"/>
              </a:spcAft>
              <a:buClr>
                <a:schemeClr val="dk1"/>
              </a:buClr>
              <a:buSzPts val="1100"/>
              <a:buFont typeface="Arial"/>
              <a:buNone/>
            </a:pPr>
            <a:endParaRPr sz="1800">
              <a:solidFill>
                <a:srgbClr val="FFFFFF"/>
              </a:solidFill>
              <a:latin typeface="Average"/>
              <a:ea typeface="Average"/>
              <a:cs typeface="Average"/>
              <a:sym typeface="Average"/>
            </a:endParaRPr>
          </a:p>
          <a:p>
            <a:pPr marL="0" lvl="0" indent="0" algn="ctr" rtl="0">
              <a:lnSpc>
                <a:spcPct val="115000"/>
              </a:lnSpc>
              <a:spcBef>
                <a:spcPts val="0"/>
              </a:spcBef>
              <a:spcAft>
                <a:spcPts val="0"/>
              </a:spcAft>
              <a:buClr>
                <a:schemeClr val="dk1"/>
              </a:buClr>
              <a:buSzPts val="1100"/>
              <a:buFont typeface="Arial"/>
              <a:buNone/>
            </a:pPr>
            <a:r>
              <a:rPr lang="en" sz="1800" b="1">
                <a:solidFill>
                  <a:srgbClr val="FFFFFF"/>
                </a:solidFill>
                <a:latin typeface="Average"/>
                <a:ea typeface="Average"/>
                <a:cs typeface="Average"/>
                <a:sym typeface="Average"/>
              </a:rPr>
              <a:t>DATE: 5 December 2018</a:t>
            </a:r>
            <a:endParaRPr sz="1800" b="1">
              <a:solidFill>
                <a:srgbClr val="FFFFFF"/>
              </a:solidFill>
              <a:latin typeface="Average"/>
              <a:ea typeface="Average"/>
              <a:cs typeface="Average"/>
              <a:sym typeface="Average"/>
            </a:endParaRPr>
          </a:p>
          <a:p>
            <a:pPr marL="0" lvl="0" indent="0" algn="l" rtl="0">
              <a:spcBef>
                <a:spcPts val="0"/>
              </a:spcBef>
              <a:spcAft>
                <a:spcPts val="0"/>
              </a:spcAft>
              <a:buNone/>
            </a:pPr>
            <a:endParaRPr>
              <a:latin typeface="Average"/>
              <a:ea typeface="Average"/>
              <a:cs typeface="Average"/>
              <a:sym typeface="Averag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Urban Tree Canopy Methodology</a:t>
            </a:r>
            <a:endParaRPr dirty="0"/>
          </a:p>
        </p:txBody>
      </p:sp>
      <p:sp>
        <p:nvSpPr>
          <p:cNvPr id="137" name="Google Shape;13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rgbClr val="FFFFFF"/>
              </a:buClr>
              <a:buSzPts val="1600"/>
              <a:buFont typeface="Times New Roman"/>
              <a:buChar char="●"/>
            </a:pPr>
            <a:r>
              <a:rPr lang="en" sz="1600" dirty="0">
                <a:solidFill>
                  <a:srgbClr val="FFFFFF"/>
                </a:solidFill>
                <a:latin typeface="Times New Roman"/>
                <a:ea typeface="Times New Roman"/>
                <a:cs typeface="Times New Roman"/>
                <a:sym typeface="Times New Roman"/>
              </a:rPr>
              <a:t>County shapefile and raster aligned to NAD_1983_StatePlane_Texas_Central_FIPS_4203_Feet </a:t>
            </a:r>
            <a:endParaRPr sz="1600" dirty="0">
              <a:solidFill>
                <a:srgbClr val="FFFFFF"/>
              </a:solidFill>
              <a:latin typeface="Times New Roman"/>
              <a:ea typeface="Times New Roman"/>
              <a:cs typeface="Times New Roman"/>
              <a:sym typeface="Times New Roman"/>
            </a:endParaRPr>
          </a:p>
          <a:p>
            <a:pPr marL="457200" lvl="0" indent="-330200" algn="l" rtl="0">
              <a:lnSpc>
                <a:spcPct val="150000"/>
              </a:lnSpc>
              <a:spcBef>
                <a:spcPts val="0"/>
              </a:spcBef>
              <a:spcAft>
                <a:spcPts val="0"/>
              </a:spcAft>
              <a:buClr>
                <a:srgbClr val="FFFFFF"/>
              </a:buClr>
              <a:buSzPts val="1600"/>
              <a:buFont typeface="Times New Roman"/>
              <a:buChar char="●"/>
            </a:pPr>
            <a:r>
              <a:rPr lang="en" sz="1600" dirty="0">
                <a:solidFill>
                  <a:srgbClr val="FFFFFF"/>
                </a:solidFill>
                <a:latin typeface="Times New Roman"/>
                <a:ea typeface="Times New Roman"/>
                <a:cs typeface="Times New Roman"/>
                <a:sym typeface="Times New Roman"/>
              </a:rPr>
              <a:t>UTC raster extracted by mask </a:t>
            </a:r>
            <a:r>
              <a:rPr lang="en-US" sz="1600" dirty="0">
                <a:solidFill>
                  <a:srgbClr val="FFFFFF"/>
                </a:solidFill>
                <a:latin typeface="Times New Roman"/>
                <a:ea typeface="Times New Roman"/>
                <a:cs typeface="Times New Roman"/>
                <a:sym typeface="Times New Roman"/>
              </a:rPr>
              <a:t>of </a:t>
            </a:r>
            <a:r>
              <a:rPr lang="en" sz="1600" dirty="0">
                <a:solidFill>
                  <a:srgbClr val="FFFFFF"/>
                </a:solidFill>
                <a:latin typeface="Times New Roman"/>
                <a:ea typeface="Times New Roman"/>
                <a:cs typeface="Times New Roman"/>
                <a:sym typeface="Times New Roman"/>
              </a:rPr>
              <a:t>Travis County shapefile </a:t>
            </a:r>
            <a:endParaRPr sz="1600" dirty="0">
              <a:solidFill>
                <a:srgbClr val="FFFFFF"/>
              </a:solidFill>
              <a:latin typeface="Times New Roman"/>
              <a:ea typeface="Times New Roman"/>
              <a:cs typeface="Times New Roman"/>
              <a:sym typeface="Times New Roman"/>
            </a:endParaRPr>
          </a:p>
          <a:p>
            <a:pPr marL="457200" lvl="0" indent="-330200" algn="l" rtl="0">
              <a:lnSpc>
                <a:spcPct val="150000"/>
              </a:lnSpc>
              <a:spcBef>
                <a:spcPts val="0"/>
              </a:spcBef>
              <a:spcAft>
                <a:spcPts val="0"/>
              </a:spcAft>
              <a:buClr>
                <a:srgbClr val="FFFFFF"/>
              </a:buClr>
              <a:buSzPts val="1600"/>
              <a:buFont typeface="Times New Roman"/>
              <a:buChar char="●"/>
            </a:pPr>
            <a:r>
              <a:rPr lang="en" sz="1600" dirty="0">
                <a:solidFill>
                  <a:srgbClr val="FFFFFF"/>
                </a:solidFill>
                <a:latin typeface="Times New Roman"/>
                <a:ea typeface="Times New Roman"/>
                <a:cs typeface="Times New Roman"/>
                <a:sym typeface="Times New Roman"/>
              </a:rPr>
              <a:t>UTC raster reclassified:</a:t>
            </a:r>
            <a:endParaRPr lang="en-US" sz="1600" dirty="0">
              <a:solidFill>
                <a:srgbClr val="FFFFFF"/>
              </a:solidFill>
              <a:latin typeface="Times New Roman"/>
              <a:ea typeface="Times New Roman"/>
              <a:cs typeface="Times New Roman"/>
              <a:sym typeface="Times New Roman"/>
            </a:endParaRPr>
          </a:p>
          <a:p>
            <a:pPr lvl="1" indent="-330200">
              <a:lnSpc>
                <a:spcPct val="150000"/>
              </a:lnSpc>
              <a:spcBef>
                <a:spcPts val="0"/>
              </a:spcBef>
              <a:buClr>
                <a:srgbClr val="FFFFFF"/>
              </a:buClr>
              <a:buSzPts val="1600"/>
              <a:buFont typeface="Times New Roman"/>
              <a:buChar char="●"/>
            </a:pPr>
            <a:r>
              <a:rPr lang="en-US" sz="1200" dirty="0">
                <a:solidFill>
                  <a:srgbClr val="FFFFFF"/>
                </a:solidFill>
                <a:latin typeface="Times New Roman"/>
                <a:ea typeface="Times New Roman"/>
                <a:cs typeface="Times New Roman"/>
                <a:sym typeface="Times New Roman"/>
              </a:rPr>
              <a:t>1 = Canopy, 3 = </a:t>
            </a:r>
            <a:r>
              <a:rPr lang="en-US" sz="1200" dirty="0" err="1">
                <a:solidFill>
                  <a:srgbClr val="FFFFFF"/>
                </a:solidFill>
                <a:latin typeface="Times New Roman"/>
                <a:ea typeface="Times New Roman"/>
                <a:cs typeface="Times New Roman"/>
                <a:sym typeface="Times New Roman"/>
              </a:rPr>
              <a:t>NoData</a:t>
            </a:r>
            <a:endParaRPr lang="en-US" sz="1200" dirty="0">
              <a:solidFill>
                <a:srgbClr val="000000"/>
              </a:solidFill>
              <a:latin typeface="Times New Roman"/>
              <a:ea typeface="Times New Roman"/>
              <a:cs typeface="Times New Roman"/>
              <a:sym typeface="Times New Roman"/>
            </a:endParaRPr>
          </a:p>
          <a:p>
            <a:pPr marL="457200" lvl="0" indent="-330200" algn="l" rtl="0">
              <a:lnSpc>
                <a:spcPct val="150000"/>
              </a:lnSpc>
              <a:spcBef>
                <a:spcPts val="0"/>
              </a:spcBef>
              <a:spcAft>
                <a:spcPts val="0"/>
              </a:spcAft>
              <a:buClr>
                <a:srgbClr val="FFFFFF"/>
              </a:buClr>
              <a:buSzPts val="1600"/>
              <a:buFont typeface="Times New Roman"/>
              <a:buChar char="●"/>
            </a:pPr>
            <a:r>
              <a:rPr lang="en" sz="1600" dirty="0">
                <a:solidFill>
                  <a:srgbClr val="FFFFFF"/>
                </a:solidFill>
                <a:latin typeface="Times New Roman"/>
                <a:ea typeface="Times New Roman"/>
                <a:cs typeface="Times New Roman"/>
                <a:sym typeface="Times New Roman"/>
              </a:rPr>
              <a:t>UTC </a:t>
            </a:r>
            <a:r>
              <a:rPr lang="en-US" sz="1600" dirty="0">
                <a:solidFill>
                  <a:srgbClr val="FFFFFF"/>
                </a:solidFill>
                <a:latin typeface="Times New Roman"/>
                <a:ea typeface="Times New Roman"/>
                <a:cs typeface="Times New Roman"/>
                <a:sym typeface="Times New Roman"/>
              </a:rPr>
              <a:t>unique identifiers </a:t>
            </a:r>
            <a:r>
              <a:rPr lang="en" sz="1600" dirty="0">
                <a:solidFill>
                  <a:srgbClr val="FFFFFF"/>
                </a:solidFill>
                <a:latin typeface="Times New Roman"/>
                <a:ea typeface="Times New Roman"/>
                <a:cs typeface="Times New Roman"/>
                <a:sym typeface="Times New Roman"/>
              </a:rPr>
              <a:t>created using Raster to Point tool</a:t>
            </a:r>
            <a:endParaRPr sz="1600" dirty="0">
              <a:solidFill>
                <a:srgbClr val="FFFFFF"/>
              </a:solidFill>
              <a:latin typeface="Times New Roman"/>
              <a:ea typeface="Times New Roman"/>
              <a:cs typeface="Times New Roman"/>
              <a:sym typeface="Times New Roman"/>
            </a:endParaRPr>
          </a:p>
          <a:p>
            <a:pPr marL="457200" lvl="0" indent="-330200" algn="l" rtl="0">
              <a:lnSpc>
                <a:spcPct val="150000"/>
              </a:lnSpc>
              <a:spcBef>
                <a:spcPts val="0"/>
              </a:spcBef>
              <a:spcAft>
                <a:spcPts val="0"/>
              </a:spcAft>
              <a:buClr>
                <a:srgbClr val="FFFFFF"/>
              </a:buClr>
              <a:buSzPts val="1600"/>
              <a:buFont typeface="Times New Roman"/>
              <a:buChar char="●"/>
            </a:pPr>
            <a:r>
              <a:rPr lang="en" sz="1600" dirty="0">
                <a:solidFill>
                  <a:srgbClr val="FFFFFF"/>
                </a:solidFill>
                <a:latin typeface="Times New Roman"/>
                <a:ea typeface="Times New Roman"/>
                <a:cs typeface="Times New Roman"/>
                <a:sym typeface="Times New Roman"/>
              </a:rPr>
              <a:t>Points </a:t>
            </a:r>
            <a:r>
              <a:rPr lang="en-US" sz="1600" dirty="0">
                <a:solidFill>
                  <a:srgbClr val="FFFFFF"/>
                </a:solidFill>
                <a:latin typeface="Times New Roman"/>
                <a:ea typeface="Times New Roman"/>
                <a:cs typeface="Times New Roman"/>
                <a:sym typeface="Times New Roman"/>
              </a:rPr>
              <a:t>converted </a:t>
            </a:r>
            <a:r>
              <a:rPr lang="en" sz="1600" dirty="0">
                <a:solidFill>
                  <a:srgbClr val="FFFFFF"/>
                </a:solidFill>
                <a:latin typeface="Times New Roman"/>
                <a:ea typeface="Times New Roman"/>
                <a:cs typeface="Times New Roman"/>
                <a:sym typeface="Times New Roman"/>
              </a:rPr>
              <a:t>to polygons to create a zone</a:t>
            </a:r>
            <a:r>
              <a:rPr lang="en-US" sz="1600" dirty="0">
                <a:solidFill>
                  <a:srgbClr val="FFFFFF"/>
                </a:solidFill>
                <a:latin typeface="Times New Roman"/>
                <a:ea typeface="Times New Roman"/>
                <a:cs typeface="Times New Roman"/>
                <a:sym typeface="Times New Roman"/>
              </a:rPr>
              <a:t>s</a:t>
            </a:r>
          </a:p>
          <a:p>
            <a:pPr marL="457200" lvl="0" indent="-330200" algn="l" rtl="0">
              <a:lnSpc>
                <a:spcPct val="150000"/>
              </a:lnSpc>
              <a:spcBef>
                <a:spcPts val="0"/>
              </a:spcBef>
              <a:spcAft>
                <a:spcPts val="0"/>
              </a:spcAft>
              <a:buClr>
                <a:srgbClr val="FFFFFF"/>
              </a:buClr>
              <a:buSzPts val="1600"/>
              <a:buFont typeface="Times New Roman"/>
              <a:buChar char="●"/>
            </a:pPr>
            <a:r>
              <a:rPr lang="en" sz="1600" dirty="0">
                <a:solidFill>
                  <a:srgbClr val="FFFFFF"/>
                </a:solidFill>
                <a:latin typeface="Times New Roman"/>
                <a:ea typeface="Times New Roman"/>
                <a:cs typeface="Times New Roman"/>
                <a:sym typeface="Times New Roman"/>
              </a:rPr>
              <a:t>Zonal Statistics </a:t>
            </a:r>
            <a:r>
              <a:rPr lang="en-US" sz="1600" dirty="0">
                <a:solidFill>
                  <a:srgbClr val="FFFFFF"/>
                </a:solidFill>
                <a:latin typeface="Times New Roman"/>
                <a:ea typeface="Times New Roman"/>
                <a:cs typeface="Times New Roman"/>
                <a:sym typeface="Times New Roman"/>
              </a:rPr>
              <a:t>used to</a:t>
            </a:r>
            <a:r>
              <a:rPr lang="en" sz="1600" dirty="0">
                <a:solidFill>
                  <a:srgbClr val="FFFFFF"/>
                </a:solidFill>
                <a:latin typeface="Times New Roman"/>
                <a:ea typeface="Times New Roman"/>
                <a:cs typeface="Times New Roman"/>
                <a:sym typeface="Times New Roman"/>
              </a:rPr>
              <a:t> create vector shapefile</a:t>
            </a:r>
            <a:endParaRPr sz="1600" dirty="0">
              <a:solidFill>
                <a:srgbClr val="FFFFFF"/>
              </a:solidFill>
              <a:latin typeface="Times New Roman"/>
              <a:ea typeface="Times New Roman"/>
              <a:cs typeface="Times New Roman"/>
              <a:sym typeface="Times New Roman"/>
            </a:endParaRPr>
          </a:p>
          <a:p>
            <a:pPr marL="457200" lvl="0" indent="-330200" algn="l" rtl="0">
              <a:lnSpc>
                <a:spcPct val="150000"/>
              </a:lnSpc>
              <a:spcBef>
                <a:spcPts val="0"/>
              </a:spcBef>
              <a:spcAft>
                <a:spcPts val="0"/>
              </a:spcAft>
              <a:buClr>
                <a:srgbClr val="FFFFFF"/>
              </a:buClr>
              <a:buSzPts val="1600"/>
              <a:buFont typeface="Times New Roman"/>
              <a:buChar char="●"/>
            </a:pPr>
            <a:r>
              <a:rPr lang="en-US" sz="1600" dirty="0">
                <a:solidFill>
                  <a:srgbClr val="FFFFFF"/>
                </a:solidFill>
                <a:latin typeface="Times New Roman"/>
                <a:ea typeface="Times New Roman"/>
                <a:cs typeface="Times New Roman"/>
                <a:sym typeface="Times New Roman"/>
              </a:rPr>
              <a:t>Vector c</a:t>
            </a:r>
            <a:r>
              <a:rPr lang="en" sz="1600" dirty="0">
                <a:solidFill>
                  <a:srgbClr val="FFFFFF"/>
                </a:solidFill>
                <a:latin typeface="Times New Roman"/>
                <a:ea typeface="Times New Roman"/>
                <a:cs typeface="Times New Roman"/>
                <a:sym typeface="Times New Roman"/>
              </a:rPr>
              <a:t>onverted </a:t>
            </a:r>
            <a:r>
              <a:rPr lang="en-US" sz="1600" dirty="0">
                <a:solidFill>
                  <a:srgbClr val="FFFFFF"/>
                </a:solidFill>
                <a:latin typeface="Times New Roman"/>
                <a:ea typeface="Times New Roman"/>
                <a:cs typeface="Times New Roman"/>
                <a:sym typeface="Times New Roman"/>
              </a:rPr>
              <a:t>to </a:t>
            </a:r>
            <a:r>
              <a:rPr lang="en" sz="1600" dirty="0">
                <a:solidFill>
                  <a:srgbClr val="FFFFFF"/>
                </a:solidFill>
                <a:latin typeface="Times New Roman"/>
                <a:ea typeface="Times New Roman"/>
                <a:cs typeface="Times New Roman"/>
                <a:sym typeface="Times New Roman"/>
              </a:rPr>
              <a:t>raster </a:t>
            </a:r>
            <a:r>
              <a:rPr lang="en-US" sz="1600" dirty="0">
                <a:solidFill>
                  <a:srgbClr val="FFFFFF"/>
                </a:solidFill>
                <a:latin typeface="Times New Roman"/>
                <a:ea typeface="Times New Roman"/>
                <a:cs typeface="Times New Roman"/>
                <a:sym typeface="Times New Roman"/>
              </a:rPr>
              <a:t>resulting in </a:t>
            </a:r>
            <a:r>
              <a:rPr lang="en" sz="1600" dirty="0">
                <a:solidFill>
                  <a:srgbClr val="FFFFFF"/>
                </a:solidFill>
                <a:latin typeface="Times New Roman"/>
                <a:ea typeface="Times New Roman"/>
                <a:cs typeface="Times New Roman"/>
                <a:sym typeface="Times New Roman"/>
              </a:rPr>
              <a:t>30m resolution</a:t>
            </a:r>
            <a:endParaRPr sz="1200" dirty="0">
              <a:solidFill>
                <a:srgbClr val="000000"/>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0" lvl="0" indent="0" algn="l" rtl="0">
              <a:lnSpc>
                <a:spcPct val="150000"/>
              </a:lnSpc>
              <a:spcBef>
                <a:spcPts val="0"/>
              </a:spcBef>
              <a:spcAft>
                <a:spcPts val="0"/>
              </a:spcAft>
              <a:buClr>
                <a:srgbClr val="000000"/>
              </a:buClr>
              <a:buSzPts val="1100"/>
              <a:buFont typeface="Arial"/>
              <a:buNone/>
            </a:pPr>
            <a:endParaRPr sz="1200" dirty="0">
              <a:solidFill>
                <a:srgbClr val="000000"/>
              </a:solidFill>
              <a:highlight>
                <a:srgbClr val="00FF00"/>
              </a:highlight>
              <a:latin typeface="Times New Roman"/>
              <a:ea typeface="Times New Roman"/>
              <a:cs typeface="Times New Roman"/>
              <a:sym typeface="Times New Roman"/>
            </a:endParaRPr>
          </a:p>
          <a:p>
            <a:pPr marL="0" lvl="0" indent="0" algn="l" rtl="0">
              <a:spcBef>
                <a:spcPts val="0"/>
              </a:spcBef>
              <a:spcAft>
                <a:spcPts val="1600"/>
              </a:spcAft>
              <a:buNone/>
            </a:pPr>
            <a:endParaRPr dirty="0"/>
          </a:p>
        </p:txBody>
      </p:sp>
      <p:sp>
        <p:nvSpPr>
          <p:cNvPr id="138" name="Google Shape;138;p22"/>
          <p:cNvSpPr txBox="1"/>
          <p:nvPr/>
        </p:nvSpPr>
        <p:spPr>
          <a:xfrm>
            <a:off x="6763870" y="4655314"/>
            <a:ext cx="1856001" cy="8632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rgbClr val="FFFFFF"/>
                </a:solidFill>
              </a:rPr>
              <a:t>Kallie Hallmark Bradley</a:t>
            </a:r>
            <a:endParaRPr sz="1100" dirty="0">
              <a:solidFill>
                <a:srgbClr val="FFFFFF"/>
              </a:solidFill>
            </a:endParaRPr>
          </a:p>
        </p:txBody>
      </p:sp>
      <p:pic>
        <p:nvPicPr>
          <p:cNvPr id="139" name="Google Shape;139;p22"/>
          <p:cNvPicPr preferRelativeResize="0"/>
          <p:nvPr/>
        </p:nvPicPr>
        <p:blipFill>
          <a:blip r:embed="rId3">
            <a:alphaModFix/>
          </a:blip>
          <a:stretch>
            <a:fillRect/>
          </a:stretch>
        </p:blipFill>
        <p:spPr>
          <a:xfrm>
            <a:off x="5755341" y="1883130"/>
            <a:ext cx="3247107" cy="27721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146725" y="185775"/>
            <a:ext cx="1340400" cy="77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UTC</a:t>
            </a:r>
            <a:endParaRPr/>
          </a:p>
        </p:txBody>
      </p:sp>
      <p:pic>
        <p:nvPicPr>
          <p:cNvPr id="145" name="Google Shape;145;p23"/>
          <p:cNvPicPr preferRelativeResize="0"/>
          <p:nvPr/>
        </p:nvPicPr>
        <p:blipFill>
          <a:blip r:embed="rId3">
            <a:alphaModFix/>
          </a:blip>
          <a:stretch>
            <a:fillRect/>
          </a:stretch>
        </p:blipFill>
        <p:spPr>
          <a:xfrm>
            <a:off x="1785875" y="152400"/>
            <a:ext cx="6261848"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65125" y="75050"/>
            <a:ext cx="1644300" cy="150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Zonal Statistics Analysis</a:t>
            </a:r>
            <a:endParaRPr/>
          </a:p>
        </p:txBody>
      </p:sp>
      <p:pic>
        <p:nvPicPr>
          <p:cNvPr id="151" name="Google Shape;151;p24"/>
          <p:cNvPicPr preferRelativeResize="0"/>
          <p:nvPr/>
        </p:nvPicPr>
        <p:blipFill>
          <a:blip r:embed="rId3">
            <a:alphaModFix/>
          </a:blip>
          <a:stretch>
            <a:fillRect/>
          </a:stretch>
        </p:blipFill>
        <p:spPr>
          <a:xfrm>
            <a:off x="1709425" y="90938"/>
            <a:ext cx="6420850" cy="4961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Relational Analysis Methodology</a:t>
            </a:r>
            <a:endParaRPr dirty="0"/>
          </a:p>
        </p:txBody>
      </p:sp>
      <p:sp>
        <p:nvSpPr>
          <p:cNvPr id="157" name="Google Shape;157;p25"/>
          <p:cNvSpPr txBox="1">
            <a:spLocks noGrp="1"/>
          </p:cNvSpPr>
          <p:nvPr>
            <p:ph type="body" idx="1"/>
          </p:nvPr>
        </p:nvSpPr>
        <p:spPr>
          <a:xfrm>
            <a:off x="311700" y="1152475"/>
            <a:ext cx="4427161" cy="3719875"/>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Times New Roman"/>
              <a:buChar char="●"/>
            </a:pPr>
            <a:r>
              <a:rPr lang="en-US" dirty="0">
                <a:solidFill>
                  <a:schemeClr val="dk1"/>
                </a:solidFill>
                <a:latin typeface="Times New Roman"/>
                <a:ea typeface="Times New Roman"/>
                <a:cs typeface="Times New Roman"/>
                <a:sym typeface="Times New Roman"/>
              </a:rPr>
              <a:t>C</a:t>
            </a:r>
            <a:r>
              <a:rPr lang="en" dirty="0">
                <a:solidFill>
                  <a:schemeClr val="dk1"/>
                </a:solidFill>
                <a:latin typeface="Times New Roman"/>
                <a:ea typeface="Times New Roman"/>
                <a:cs typeface="Times New Roman"/>
                <a:sym typeface="Times New Roman"/>
              </a:rPr>
              <a:t>onverted two rasters to float. </a:t>
            </a:r>
          </a:p>
          <a:p>
            <a:pPr marL="457200" lvl="0" indent="-342900" algn="l" rtl="0">
              <a:lnSpc>
                <a:spcPct val="150000"/>
              </a:lnSpc>
              <a:spcBef>
                <a:spcPts val="0"/>
              </a:spcBef>
              <a:spcAft>
                <a:spcPts val="0"/>
              </a:spcAft>
              <a:buClr>
                <a:schemeClr val="dk1"/>
              </a:buClr>
              <a:buSzPts val="1800"/>
              <a:buFont typeface="Times New Roman"/>
              <a:buChar char="●"/>
            </a:pPr>
            <a:r>
              <a:rPr lang="en" dirty="0">
                <a:solidFill>
                  <a:schemeClr val="dk1"/>
                </a:solidFill>
                <a:latin typeface="Times New Roman"/>
                <a:ea typeface="Times New Roman"/>
                <a:cs typeface="Times New Roman"/>
                <a:sym typeface="Times New Roman"/>
              </a:rPr>
              <a:t>Normalized rasters</a:t>
            </a:r>
          </a:p>
          <a:p>
            <a:pPr>
              <a:lnSpc>
                <a:spcPct val="150000"/>
              </a:lnSpc>
              <a:buClr>
                <a:schemeClr val="dk1"/>
              </a:buClr>
              <a:buFont typeface="Times New Roman"/>
              <a:buChar char="●"/>
            </a:pPr>
            <a:r>
              <a:rPr lang="en-US" dirty="0">
                <a:solidFill>
                  <a:schemeClr val="dk1"/>
                </a:solidFill>
                <a:latin typeface="Times New Roman"/>
                <a:ea typeface="Times New Roman"/>
                <a:cs typeface="Times New Roman"/>
                <a:sym typeface="Times New Roman"/>
              </a:rPr>
              <a:t>(“raster” - min. value) / (max. value - min. value)</a:t>
            </a:r>
          </a:p>
          <a:p>
            <a:pPr>
              <a:lnSpc>
                <a:spcPct val="150000"/>
              </a:lnSpc>
              <a:buClr>
                <a:schemeClr val="dk1"/>
              </a:buClr>
              <a:buFont typeface="Times New Roman"/>
              <a:buChar char="●"/>
            </a:pPr>
            <a:r>
              <a:rPr lang="en-US" dirty="0">
                <a:solidFill>
                  <a:schemeClr val="dk1"/>
                </a:solidFill>
                <a:latin typeface="Times New Roman"/>
                <a:ea typeface="Times New Roman"/>
                <a:cs typeface="Times New Roman"/>
                <a:sym typeface="Times New Roman"/>
              </a:rPr>
              <a:t>Subtract (“</a:t>
            </a:r>
            <a:r>
              <a:rPr lang="en-US" dirty="0" err="1">
                <a:solidFill>
                  <a:schemeClr val="dk1"/>
                </a:solidFill>
                <a:latin typeface="Times New Roman"/>
                <a:ea typeface="Times New Roman"/>
                <a:cs typeface="Times New Roman"/>
                <a:sym typeface="Times New Roman"/>
              </a:rPr>
              <a:t>tempoutput</a:t>
            </a:r>
            <a:r>
              <a:rPr lang="en-US" dirty="0">
                <a:solidFill>
                  <a:schemeClr val="dk1"/>
                </a:solidFill>
                <a:latin typeface="Times New Roman"/>
                <a:ea typeface="Times New Roman"/>
                <a:cs typeface="Times New Roman"/>
                <a:sym typeface="Times New Roman"/>
              </a:rPr>
              <a:t>”) - (“</a:t>
            </a:r>
            <a:r>
              <a:rPr lang="en-US" dirty="0" err="1">
                <a:solidFill>
                  <a:schemeClr val="dk1"/>
                </a:solidFill>
                <a:latin typeface="Times New Roman"/>
                <a:ea typeface="Times New Roman"/>
                <a:cs typeface="Times New Roman"/>
                <a:sym typeface="Times New Roman"/>
              </a:rPr>
              <a:t>UTCoutput</a:t>
            </a:r>
            <a:r>
              <a:rPr lang="en-US" dirty="0">
                <a:solidFill>
                  <a:schemeClr val="dk1"/>
                </a:solidFill>
                <a:latin typeface="Times New Roman"/>
                <a:ea typeface="Times New Roman"/>
                <a:cs typeface="Times New Roman"/>
                <a:sym typeface="Times New Roman"/>
              </a:rPr>
              <a:t>”)</a:t>
            </a:r>
          </a:p>
          <a:p>
            <a:pPr>
              <a:lnSpc>
                <a:spcPct val="150000"/>
              </a:lnSpc>
              <a:buClr>
                <a:schemeClr val="dk1"/>
              </a:buClr>
              <a:buFont typeface="Times New Roman"/>
              <a:buChar char="●"/>
            </a:pPr>
            <a:endParaRPr lang="en-US" dirty="0">
              <a:solidFill>
                <a:schemeClr val="dk1"/>
              </a:solidFill>
              <a:latin typeface="Times New Roman"/>
              <a:ea typeface="Times New Roman"/>
              <a:cs typeface="Times New Roman"/>
              <a:sym typeface="Times New Roman"/>
            </a:endParaRPr>
          </a:p>
          <a:p>
            <a:pPr>
              <a:lnSpc>
                <a:spcPct val="150000"/>
              </a:lnSpc>
              <a:buClr>
                <a:schemeClr val="dk1"/>
              </a:buClr>
              <a:buFont typeface="Times New Roman"/>
              <a:buChar char="●"/>
            </a:pPr>
            <a:endParaRPr lang="en-US" dirty="0">
              <a:solidFill>
                <a:schemeClr val="dk1"/>
              </a:solidFill>
              <a:latin typeface="Times New Roman"/>
              <a:ea typeface="Times New Roman"/>
              <a:cs typeface="Times New Roman"/>
              <a:sym typeface="Times New Roman"/>
            </a:endParaRPr>
          </a:p>
          <a:p>
            <a:pPr marL="457200" lvl="0" indent="0" algn="l" rtl="0">
              <a:lnSpc>
                <a:spcPct val="150000"/>
              </a:lnSpc>
              <a:spcBef>
                <a:spcPts val="0"/>
              </a:spcBef>
              <a:spcAft>
                <a:spcPts val="0"/>
              </a:spcAft>
              <a:buNone/>
            </a:pPr>
            <a:endParaRPr b="1" dirty="0">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dirty="0"/>
          </a:p>
        </p:txBody>
      </p:sp>
      <p:pic>
        <p:nvPicPr>
          <p:cNvPr id="1026" name="Picture 2" descr="https://lh5.googleusercontent.com/Zfhs5Zl88jF7v-cBaq6Brd8DgUIwMV0VNRloeEHnOJTGRh5UuOPrY5cuSXRVVHC6eS8fSgcutrvUyqmqH9pEHX6LlIZDyfAmK_IHDTwbKicKuF4ST-R1l73ZGaWHZQrVb_uUpFOS">
            <a:extLst>
              <a:ext uri="{FF2B5EF4-FFF2-40B4-BE49-F238E27FC236}">
                <a16:creationId xmlns:a16="http://schemas.microsoft.com/office/drawing/2014/main" id="{59667762-0E6B-4D27-A066-6613CAEC7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642" y="1277184"/>
            <a:ext cx="4535130" cy="2360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p:nvPr/>
        </p:nvSpPr>
        <p:spPr>
          <a:xfrm>
            <a:off x="35925" y="123650"/>
            <a:ext cx="12786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chemeClr val="dk1"/>
                </a:solidFill>
                <a:latin typeface="Oswald"/>
                <a:ea typeface="Oswald"/>
                <a:cs typeface="Oswald"/>
                <a:sym typeface="Oswald"/>
              </a:rPr>
              <a:t>Results</a:t>
            </a:r>
            <a:endParaRPr dirty="0"/>
          </a:p>
        </p:txBody>
      </p:sp>
      <p:sp>
        <p:nvSpPr>
          <p:cNvPr id="166" name="Google Shape;166;p26"/>
          <p:cNvSpPr txBox="1"/>
          <p:nvPr/>
        </p:nvSpPr>
        <p:spPr>
          <a:xfrm>
            <a:off x="35925" y="718200"/>
            <a:ext cx="1479900" cy="81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dirty="0">
                <a:solidFill>
                  <a:schemeClr val="dk1"/>
                </a:solidFill>
                <a:latin typeface="Oswald"/>
                <a:ea typeface="Oswald"/>
                <a:cs typeface="Oswald"/>
                <a:sym typeface="Oswald"/>
              </a:rPr>
              <a:t>Relative Value Data</a:t>
            </a:r>
            <a:endParaRPr dirty="0">
              <a:solidFill>
                <a:schemeClr val="dk1"/>
              </a:solidFill>
              <a:latin typeface="Oswald"/>
              <a:ea typeface="Oswald"/>
              <a:cs typeface="Oswald"/>
              <a:sym typeface="Oswald"/>
            </a:endParaRPr>
          </a:p>
          <a:p>
            <a:pPr marL="0" lvl="0" indent="0" algn="l" rtl="0">
              <a:spcBef>
                <a:spcPts val="0"/>
              </a:spcBef>
              <a:spcAft>
                <a:spcPts val="0"/>
              </a:spcAft>
              <a:buClr>
                <a:srgbClr val="000000"/>
              </a:buClr>
              <a:buSzPts val="1100"/>
              <a:buFont typeface="Arial"/>
              <a:buNone/>
            </a:pPr>
            <a:r>
              <a:rPr lang="en" dirty="0">
                <a:solidFill>
                  <a:schemeClr val="dk1"/>
                </a:solidFill>
                <a:latin typeface="Oswald"/>
                <a:ea typeface="Oswald"/>
                <a:cs typeface="Oswald"/>
                <a:sym typeface="Oswald"/>
              </a:rPr>
              <a:t>Austin City Limits</a:t>
            </a:r>
            <a:endParaRPr dirty="0">
              <a:solidFill>
                <a:schemeClr val="dk1"/>
              </a:solidFill>
              <a:latin typeface="Oswald"/>
              <a:ea typeface="Oswald"/>
              <a:cs typeface="Oswald"/>
              <a:sym typeface="Oswald"/>
            </a:endParaRPr>
          </a:p>
          <a:p>
            <a:pPr marL="0" lvl="0" indent="0" algn="l" rtl="0">
              <a:spcBef>
                <a:spcPts val="0"/>
              </a:spcBef>
              <a:spcAft>
                <a:spcPts val="0"/>
              </a:spcAft>
              <a:buClr>
                <a:srgbClr val="000000"/>
              </a:buClr>
              <a:buSzPts val="1100"/>
              <a:buFont typeface="Arial"/>
              <a:buNone/>
            </a:pPr>
            <a:r>
              <a:rPr lang="en" dirty="0">
                <a:solidFill>
                  <a:schemeClr val="dk1"/>
                </a:solidFill>
                <a:latin typeface="Oswald"/>
                <a:ea typeface="Oswald"/>
                <a:cs typeface="Oswald"/>
                <a:sym typeface="Oswald"/>
              </a:rPr>
              <a:t>Austin City Center</a:t>
            </a:r>
            <a:endParaRPr dirty="0">
              <a:solidFill>
                <a:schemeClr val="dk1"/>
              </a:solidFill>
              <a:latin typeface="Oswald"/>
              <a:ea typeface="Oswald"/>
              <a:cs typeface="Oswald"/>
              <a:sym typeface="Oswald"/>
            </a:endParaRPr>
          </a:p>
        </p:txBody>
      </p:sp>
      <p:pic>
        <p:nvPicPr>
          <p:cNvPr id="3" name="Picture 2">
            <a:extLst>
              <a:ext uri="{FF2B5EF4-FFF2-40B4-BE49-F238E27FC236}">
                <a16:creationId xmlns:a16="http://schemas.microsoft.com/office/drawing/2014/main" id="{1819B6FB-B124-4360-BC12-BD50084D2279}"/>
              </a:ext>
            </a:extLst>
          </p:cNvPr>
          <p:cNvPicPr>
            <a:picLocks noChangeAspect="1"/>
          </p:cNvPicPr>
          <p:nvPr/>
        </p:nvPicPr>
        <p:blipFill>
          <a:blip r:embed="rId3"/>
          <a:stretch>
            <a:fillRect/>
          </a:stretch>
        </p:blipFill>
        <p:spPr>
          <a:xfrm>
            <a:off x="1828800" y="167783"/>
            <a:ext cx="6134627" cy="474039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67775" y="62000"/>
            <a:ext cx="1254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172" name="Google Shape;172;p27"/>
          <p:cNvSpPr txBox="1"/>
          <p:nvPr/>
        </p:nvSpPr>
        <p:spPr>
          <a:xfrm>
            <a:off x="67775" y="785425"/>
            <a:ext cx="1613100" cy="46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latin typeface="Oswald"/>
                <a:ea typeface="Oswald"/>
                <a:cs typeface="Oswald"/>
                <a:sym typeface="Oswald"/>
              </a:rPr>
              <a:t>Relative Value Data</a:t>
            </a:r>
            <a:endParaRPr dirty="0">
              <a:solidFill>
                <a:schemeClr val="dk1"/>
              </a:solidFill>
              <a:latin typeface="Oswald"/>
              <a:ea typeface="Oswald"/>
              <a:cs typeface="Oswald"/>
              <a:sym typeface="Oswald"/>
            </a:endParaRPr>
          </a:p>
          <a:p>
            <a:pPr marL="0" lvl="0" indent="0" algn="l" rtl="0">
              <a:spcBef>
                <a:spcPts val="0"/>
              </a:spcBef>
              <a:spcAft>
                <a:spcPts val="0"/>
              </a:spcAft>
              <a:buNone/>
            </a:pPr>
            <a:r>
              <a:rPr lang="en" dirty="0">
                <a:solidFill>
                  <a:schemeClr val="dk1"/>
                </a:solidFill>
                <a:latin typeface="Oswald"/>
                <a:ea typeface="Oswald"/>
                <a:cs typeface="Oswald"/>
                <a:sym typeface="Oswald"/>
              </a:rPr>
              <a:t>Austin City Center</a:t>
            </a:r>
            <a:endParaRPr dirty="0">
              <a:solidFill>
                <a:schemeClr val="dk1"/>
              </a:solidFill>
              <a:latin typeface="Oswald"/>
              <a:ea typeface="Oswald"/>
              <a:cs typeface="Oswald"/>
              <a:sym typeface="Oswald"/>
            </a:endParaRPr>
          </a:p>
          <a:p>
            <a:pPr marL="0" lvl="0" indent="0" algn="l" rtl="0">
              <a:spcBef>
                <a:spcPts val="0"/>
              </a:spcBef>
              <a:spcAft>
                <a:spcPts val="0"/>
              </a:spcAft>
              <a:buNone/>
            </a:pPr>
            <a:r>
              <a:rPr lang="en" dirty="0">
                <a:solidFill>
                  <a:schemeClr val="dk1"/>
                </a:solidFill>
                <a:latin typeface="Oswald"/>
                <a:ea typeface="Oswald"/>
                <a:cs typeface="Oswald"/>
                <a:sym typeface="Oswald"/>
              </a:rPr>
              <a:t>Parks &amp; Open Spaces</a:t>
            </a:r>
            <a:endParaRPr dirty="0">
              <a:solidFill>
                <a:schemeClr val="dk1"/>
              </a:solidFill>
              <a:latin typeface="Oswald"/>
              <a:ea typeface="Oswald"/>
              <a:cs typeface="Oswald"/>
              <a:sym typeface="Oswald"/>
            </a:endParaRPr>
          </a:p>
        </p:txBody>
      </p:sp>
      <p:pic>
        <p:nvPicPr>
          <p:cNvPr id="173" name="Google Shape;173;p27"/>
          <p:cNvPicPr preferRelativeResize="0"/>
          <p:nvPr/>
        </p:nvPicPr>
        <p:blipFill>
          <a:blip r:embed="rId3">
            <a:alphaModFix/>
          </a:blip>
          <a:stretch>
            <a:fillRect/>
          </a:stretch>
        </p:blipFill>
        <p:spPr>
          <a:xfrm>
            <a:off x="2090800" y="128688"/>
            <a:ext cx="6282175" cy="4886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p:nvPr/>
        </p:nvSpPr>
        <p:spPr>
          <a:xfrm>
            <a:off x="177600" y="716325"/>
            <a:ext cx="2070900" cy="583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latin typeface="Oswald"/>
                <a:ea typeface="Oswald"/>
                <a:cs typeface="Oswald"/>
                <a:sym typeface="Oswald"/>
              </a:rPr>
              <a:t>Land Surface Temperatures</a:t>
            </a:r>
            <a:endParaRPr dirty="0">
              <a:solidFill>
                <a:schemeClr val="dk1"/>
              </a:solidFill>
              <a:latin typeface="Oswald"/>
              <a:ea typeface="Oswald"/>
              <a:cs typeface="Oswald"/>
              <a:sym typeface="Oswald"/>
            </a:endParaRPr>
          </a:p>
          <a:p>
            <a:pPr marL="0" lvl="0" indent="0" algn="l" rtl="0">
              <a:spcBef>
                <a:spcPts val="0"/>
              </a:spcBef>
              <a:spcAft>
                <a:spcPts val="0"/>
              </a:spcAft>
              <a:buNone/>
            </a:pPr>
            <a:r>
              <a:rPr lang="en" dirty="0">
                <a:solidFill>
                  <a:schemeClr val="dk1"/>
                </a:solidFill>
                <a:latin typeface="Oswald"/>
                <a:ea typeface="Oswald"/>
                <a:cs typeface="Oswald"/>
                <a:sym typeface="Oswald"/>
              </a:rPr>
              <a:t>Paved Areas</a:t>
            </a:r>
            <a:endParaRPr dirty="0">
              <a:solidFill>
                <a:schemeClr val="dk1"/>
              </a:solidFill>
              <a:latin typeface="Oswald"/>
              <a:ea typeface="Oswald"/>
              <a:cs typeface="Oswald"/>
              <a:sym typeface="Oswald"/>
            </a:endParaRPr>
          </a:p>
        </p:txBody>
      </p:sp>
      <p:pic>
        <p:nvPicPr>
          <p:cNvPr id="179" name="Google Shape;179;p28"/>
          <p:cNvPicPr preferRelativeResize="0"/>
          <p:nvPr/>
        </p:nvPicPr>
        <p:blipFill>
          <a:blip r:embed="rId3">
            <a:alphaModFix/>
          </a:blip>
          <a:stretch>
            <a:fillRect/>
          </a:stretch>
        </p:blipFill>
        <p:spPr>
          <a:xfrm>
            <a:off x="2090450" y="74313"/>
            <a:ext cx="6463950" cy="4994875"/>
          </a:xfrm>
          <a:prstGeom prst="rect">
            <a:avLst/>
          </a:prstGeom>
          <a:noFill/>
          <a:ln>
            <a:noFill/>
          </a:ln>
        </p:spPr>
      </p:pic>
      <p:sp>
        <p:nvSpPr>
          <p:cNvPr id="180" name="Google Shape;180;p28"/>
          <p:cNvSpPr txBox="1"/>
          <p:nvPr/>
        </p:nvSpPr>
        <p:spPr>
          <a:xfrm>
            <a:off x="177600" y="74325"/>
            <a:ext cx="1587600" cy="93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chemeClr val="dk1"/>
                </a:solidFill>
                <a:latin typeface="Oswald"/>
                <a:ea typeface="Oswald"/>
                <a:cs typeface="Oswald"/>
                <a:sym typeface="Oswald"/>
              </a:rPr>
              <a:t>Results</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71825" y="708425"/>
            <a:ext cx="2058900" cy="54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Land Surface Temperatures</a:t>
            </a:r>
            <a:endParaRPr sz="1400"/>
          </a:p>
          <a:p>
            <a:pPr marL="0" lvl="0" indent="0" algn="l" rtl="0">
              <a:spcBef>
                <a:spcPts val="0"/>
              </a:spcBef>
              <a:spcAft>
                <a:spcPts val="0"/>
              </a:spcAft>
              <a:buNone/>
            </a:pPr>
            <a:r>
              <a:rPr lang="en" sz="1400"/>
              <a:t>Building Footprints</a:t>
            </a:r>
            <a:endParaRPr sz="1400"/>
          </a:p>
        </p:txBody>
      </p:sp>
      <p:pic>
        <p:nvPicPr>
          <p:cNvPr id="186" name="Google Shape;186;p29"/>
          <p:cNvPicPr preferRelativeResize="0"/>
          <p:nvPr/>
        </p:nvPicPr>
        <p:blipFill>
          <a:blip r:embed="rId3">
            <a:alphaModFix/>
          </a:blip>
          <a:stretch>
            <a:fillRect/>
          </a:stretch>
        </p:blipFill>
        <p:spPr>
          <a:xfrm>
            <a:off x="2080425" y="131013"/>
            <a:ext cx="6317251" cy="4881475"/>
          </a:xfrm>
          <a:prstGeom prst="rect">
            <a:avLst/>
          </a:prstGeom>
          <a:noFill/>
          <a:ln>
            <a:noFill/>
          </a:ln>
        </p:spPr>
      </p:pic>
      <p:sp>
        <p:nvSpPr>
          <p:cNvPr id="187" name="Google Shape;187;p29"/>
          <p:cNvSpPr txBox="1"/>
          <p:nvPr/>
        </p:nvSpPr>
        <p:spPr>
          <a:xfrm>
            <a:off x="71825" y="131025"/>
            <a:ext cx="1566000" cy="68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chemeClr val="dk1"/>
                </a:solidFill>
                <a:latin typeface="Oswald"/>
                <a:ea typeface="Oswald"/>
                <a:cs typeface="Oswald"/>
                <a:sym typeface="Oswald"/>
              </a:rPr>
              <a:t>Results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Public Deliverables </a:t>
            </a:r>
            <a:endParaRPr dirty="0"/>
          </a:p>
        </p:txBody>
      </p:sp>
      <p:sp>
        <p:nvSpPr>
          <p:cNvPr id="193" name="Google Shape;193;p30"/>
          <p:cNvSpPr txBox="1">
            <a:spLocks noGrp="1"/>
          </p:cNvSpPr>
          <p:nvPr>
            <p:ph type="body" idx="1"/>
          </p:nvPr>
        </p:nvSpPr>
        <p:spPr>
          <a:xfrm>
            <a:off x="311700" y="1054833"/>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ESRI Shortlist Story Map</a:t>
            </a:r>
            <a:endParaRPr dirty="0"/>
          </a:p>
          <a:p>
            <a:pPr marL="457200" lvl="0" indent="-304800" algn="l" rtl="0">
              <a:spcBef>
                <a:spcPts val="0"/>
              </a:spcBef>
              <a:spcAft>
                <a:spcPts val="0"/>
              </a:spcAft>
              <a:buClr>
                <a:srgbClr val="FFFFFF"/>
              </a:buClr>
              <a:buSzPts val="1200"/>
              <a:buChar char="●"/>
            </a:pPr>
            <a:r>
              <a:rPr lang="en" sz="1200" i="1" dirty="0">
                <a:solidFill>
                  <a:srgbClr val="FFFFFF"/>
                </a:solidFill>
              </a:rPr>
              <a:t> </a:t>
            </a:r>
            <a:r>
              <a:rPr lang="en" sz="1200" u="sng" dirty="0">
                <a:solidFill>
                  <a:srgbClr val="FFFFFF"/>
                </a:solidFill>
                <a:latin typeface="Times New Roman"/>
                <a:ea typeface="Times New Roman"/>
                <a:cs typeface="Times New Roman"/>
                <a:sym typeface="Times New Roman"/>
                <a:hlinkClick r:id="rId3"/>
              </a:rPr>
              <a:t>https://www.arcgis.com/apps/Shortlist/index.html?appid=73f5dfa8d4e24c48a6505c09a9489564</a:t>
            </a:r>
            <a:endParaRPr lang="en" sz="1200" u="sng" dirty="0">
              <a:solidFill>
                <a:srgbClr val="FFFFFF"/>
              </a:solidFill>
              <a:latin typeface="Times New Roman"/>
              <a:ea typeface="Times New Roman"/>
              <a:cs typeface="Times New Roman"/>
              <a:sym typeface="Times New Roman"/>
            </a:endParaRPr>
          </a:p>
          <a:p>
            <a:pPr marL="457200" lvl="0" indent="-304800" algn="l" rtl="0">
              <a:spcBef>
                <a:spcPts val="0"/>
              </a:spcBef>
              <a:spcAft>
                <a:spcPts val="0"/>
              </a:spcAft>
              <a:buClr>
                <a:srgbClr val="FFFFFF"/>
              </a:buClr>
              <a:buSzPts val="1200"/>
              <a:buChar char="●"/>
            </a:pPr>
            <a:endParaRPr lang="en" dirty="0"/>
          </a:p>
          <a:p>
            <a:pPr marL="457200" lvl="0" indent="0" algn="l" rtl="0">
              <a:spcBef>
                <a:spcPts val="0"/>
              </a:spcBef>
              <a:spcAft>
                <a:spcPts val="0"/>
              </a:spcAft>
              <a:buNone/>
            </a:pPr>
            <a:endParaRPr dirty="0"/>
          </a:p>
        </p:txBody>
      </p:sp>
      <p:sp>
        <p:nvSpPr>
          <p:cNvPr id="2" name="Text Placeholder 1">
            <a:extLst>
              <a:ext uri="{FF2B5EF4-FFF2-40B4-BE49-F238E27FC236}">
                <a16:creationId xmlns:a16="http://schemas.microsoft.com/office/drawing/2014/main" id="{181579C7-4607-4D43-BB2B-CACE07E68BC2}"/>
              </a:ext>
            </a:extLst>
          </p:cNvPr>
          <p:cNvSpPr>
            <a:spLocks noGrp="1"/>
          </p:cNvSpPr>
          <p:nvPr>
            <p:ph type="body" idx="2"/>
          </p:nvPr>
        </p:nvSpPr>
        <p:spPr>
          <a:xfrm>
            <a:off x="4832400" y="1054833"/>
            <a:ext cx="3999900" cy="3416400"/>
          </a:xfrm>
        </p:spPr>
        <p:txBody>
          <a:bodyPr/>
          <a:lstStyle/>
          <a:p>
            <a:pPr marL="139700" indent="0" algn="ctr">
              <a:buNone/>
            </a:pPr>
            <a:r>
              <a:rPr lang="en-US" dirty="0"/>
              <a:t>Poster</a:t>
            </a:r>
          </a:p>
          <a:p>
            <a:endParaRPr lang="en-US" dirty="0"/>
          </a:p>
        </p:txBody>
      </p:sp>
      <p:pic>
        <p:nvPicPr>
          <p:cNvPr id="194" name="Google Shape;194;p30"/>
          <p:cNvPicPr preferRelativeResize="0"/>
          <p:nvPr/>
        </p:nvPicPr>
        <p:blipFill>
          <a:blip r:embed="rId4">
            <a:alphaModFix/>
          </a:blip>
          <a:stretch>
            <a:fillRect/>
          </a:stretch>
        </p:blipFill>
        <p:spPr>
          <a:xfrm>
            <a:off x="4759932" y="1465255"/>
            <a:ext cx="4144835" cy="31036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200" name="Google Shape;200;p31"/>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457200" lvl="0" indent="-342900" algn="l" rtl="0">
              <a:lnSpc>
                <a:spcPct val="150000"/>
              </a:lnSpc>
              <a:spcBef>
                <a:spcPts val="0"/>
              </a:spcBef>
              <a:spcAft>
                <a:spcPts val="0"/>
              </a:spcAft>
              <a:buClr>
                <a:srgbClr val="FFFFFF"/>
              </a:buClr>
              <a:buSzPts val="1800"/>
              <a:buFont typeface="Times New Roman"/>
              <a:buChar char="●"/>
            </a:pPr>
            <a:r>
              <a:rPr lang="en" dirty="0">
                <a:solidFill>
                  <a:srgbClr val="FFFFFF"/>
                </a:solidFill>
                <a:latin typeface="Times New Roman"/>
                <a:ea typeface="Times New Roman"/>
                <a:cs typeface="Times New Roman"/>
                <a:sym typeface="Times New Roman"/>
              </a:rPr>
              <a:t>The urban foresters of the City of Austin now have access to this tool to assist them in identifying hotspot locations and to construct urban forestry projects accordingly. </a:t>
            </a:r>
            <a:endParaRPr dirty="0">
              <a:solidFill>
                <a:srgbClr val="FFFFFF"/>
              </a:solidFill>
              <a:latin typeface="Times New Roman"/>
              <a:ea typeface="Times New Roman"/>
              <a:cs typeface="Times New Roman"/>
              <a:sym typeface="Times New Roman"/>
            </a:endParaRPr>
          </a:p>
          <a:p>
            <a:pPr marL="457200" lvl="0" indent="-342900" algn="l" rtl="0">
              <a:lnSpc>
                <a:spcPct val="150000"/>
              </a:lnSpc>
              <a:spcBef>
                <a:spcPts val="0"/>
              </a:spcBef>
              <a:spcAft>
                <a:spcPts val="0"/>
              </a:spcAft>
              <a:buClr>
                <a:srgbClr val="FFFFFF"/>
              </a:buClr>
              <a:buSzPts val="1800"/>
              <a:buFont typeface="Times New Roman"/>
              <a:buChar char="●"/>
            </a:pPr>
            <a:r>
              <a:rPr lang="en" dirty="0">
                <a:solidFill>
                  <a:srgbClr val="FFFFFF"/>
                </a:solidFill>
                <a:latin typeface="Times New Roman"/>
                <a:ea typeface="Times New Roman"/>
                <a:cs typeface="Times New Roman"/>
                <a:sym typeface="Times New Roman"/>
              </a:rPr>
              <a:t>The final results of this project found the exact parcels in Austin. </a:t>
            </a:r>
            <a:endParaRPr dirty="0">
              <a:solidFill>
                <a:srgbClr val="FFFFFF"/>
              </a:solidFill>
              <a:latin typeface="Times New Roman"/>
              <a:ea typeface="Times New Roman"/>
              <a:cs typeface="Times New Roman"/>
              <a:sym typeface="Times New Roman"/>
            </a:endParaRPr>
          </a:p>
          <a:p>
            <a:pPr marL="457200" lvl="0" indent="-342900" algn="l" rtl="0">
              <a:lnSpc>
                <a:spcPct val="150000"/>
              </a:lnSpc>
              <a:spcBef>
                <a:spcPts val="0"/>
              </a:spcBef>
              <a:spcAft>
                <a:spcPts val="0"/>
              </a:spcAft>
              <a:buClr>
                <a:srgbClr val="FFFFFF"/>
              </a:buClr>
              <a:buSzPts val="1800"/>
              <a:buFont typeface="Times New Roman"/>
              <a:buChar char="●"/>
            </a:pPr>
            <a:r>
              <a:rPr lang="en" dirty="0">
                <a:solidFill>
                  <a:srgbClr val="FFFFFF"/>
                </a:solidFill>
                <a:latin typeface="Times New Roman"/>
                <a:ea typeface="Times New Roman"/>
                <a:cs typeface="Times New Roman"/>
                <a:sym typeface="Times New Roman"/>
              </a:rPr>
              <a:t>Some of warmest areas with the low canopy density included the downtown area, on major roads within the urban core of Austin, and around shopping centers. One of the warmest parcels in the downtown area was where the Austin convention center was located.</a:t>
            </a:r>
            <a:endParaRPr dirty="0">
              <a:solidFill>
                <a:srgbClr val="FFFFFF"/>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68" name="Google Shape;68;p14"/>
          <p:cNvSpPr txBox="1">
            <a:spLocks noGrp="1"/>
          </p:cNvSpPr>
          <p:nvPr>
            <p:ph type="body" idx="1"/>
          </p:nvPr>
        </p:nvSpPr>
        <p:spPr>
          <a:xfrm>
            <a:off x="1379450" y="1191525"/>
            <a:ext cx="2214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Introduction</a:t>
            </a:r>
            <a:endParaRPr b="1">
              <a:solidFill>
                <a:srgbClr val="FFFFFF"/>
              </a:solidFill>
            </a:endParaRPr>
          </a:p>
          <a:p>
            <a:pPr marL="0" lvl="0" indent="0" algn="l" rtl="0">
              <a:spcBef>
                <a:spcPts val="1600"/>
              </a:spcBef>
              <a:spcAft>
                <a:spcPts val="0"/>
              </a:spcAft>
              <a:buNone/>
            </a:pPr>
            <a:r>
              <a:rPr lang="en" b="1">
                <a:solidFill>
                  <a:srgbClr val="FFFFFF"/>
                </a:solidFill>
              </a:rPr>
              <a:t>Data</a:t>
            </a:r>
            <a:endParaRPr b="1">
              <a:solidFill>
                <a:srgbClr val="FFFFFF"/>
              </a:solidFill>
            </a:endParaRPr>
          </a:p>
          <a:p>
            <a:pPr marL="0" lvl="0" indent="0" algn="l" rtl="0">
              <a:spcBef>
                <a:spcPts val="1600"/>
              </a:spcBef>
              <a:spcAft>
                <a:spcPts val="0"/>
              </a:spcAft>
              <a:buNone/>
            </a:pPr>
            <a:r>
              <a:rPr lang="en" b="1">
                <a:solidFill>
                  <a:srgbClr val="FFFFFF"/>
                </a:solidFill>
              </a:rPr>
              <a:t>Methodology</a:t>
            </a:r>
            <a:endParaRPr b="1">
              <a:solidFill>
                <a:srgbClr val="FFFFFF"/>
              </a:solidFill>
            </a:endParaRPr>
          </a:p>
          <a:p>
            <a:pPr marL="0" lvl="0" indent="0" algn="l" rtl="0">
              <a:spcBef>
                <a:spcPts val="1600"/>
              </a:spcBef>
              <a:spcAft>
                <a:spcPts val="0"/>
              </a:spcAft>
              <a:buNone/>
            </a:pPr>
            <a:r>
              <a:rPr lang="en" b="1">
                <a:solidFill>
                  <a:srgbClr val="FFFFFF"/>
                </a:solidFill>
              </a:rPr>
              <a:t>Results</a:t>
            </a:r>
            <a:endParaRPr b="1">
              <a:solidFill>
                <a:srgbClr val="FFFFFF"/>
              </a:solidFill>
            </a:endParaRPr>
          </a:p>
          <a:p>
            <a:pPr marL="0" lvl="0" indent="0" algn="l" rtl="0">
              <a:spcBef>
                <a:spcPts val="1600"/>
              </a:spcBef>
              <a:spcAft>
                <a:spcPts val="1600"/>
              </a:spcAft>
              <a:buNone/>
            </a:pPr>
            <a:r>
              <a:rPr lang="en" b="1">
                <a:solidFill>
                  <a:srgbClr val="FFFFFF"/>
                </a:solidFill>
              </a:rPr>
              <a:t>Conclusion</a:t>
            </a:r>
            <a:endParaRPr b="1">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461550" y="366075"/>
            <a:ext cx="22209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t>Introduction</a:t>
            </a:r>
            <a:endParaRPr sz="3000"/>
          </a:p>
        </p:txBody>
      </p:sp>
      <p:sp>
        <p:nvSpPr>
          <p:cNvPr id="74" name="Google Shape;74;p15"/>
          <p:cNvSpPr txBox="1">
            <a:spLocks noGrp="1"/>
          </p:cNvSpPr>
          <p:nvPr>
            <p:ph type="body" idx="1"/>
          </p:nvPr>
        </p:nvSpPr>
        <p:spPr>
          <a:xfrm>
            <a:off x="311700" y="1416600"/>
            <a:ext cx="8520600" cy="2310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Char char="●"/>
            </a:pPr>
            <a:r>
              <a:rPr lang="en" sz="2000">
                <a:solidFill>
                  <a:schemeClr val="dk1"/>
                </a:solidFill>
              </a:rPr>
              <a:t>The Bobcat Urban Foresters created maps and analyzed data about the relationship between the Urban Heat Island (UHI) effect and the Urban Tree Canopy (UTC). </a:t>
            </a:r>
            <a:endParaRPr sz="2000">
              <a:solidFill>
                <a:schemeClr val="dk1"/>
              </a:solidFill>
            </a:endParaRPr>
          </a:p>
          <a:p>
            <a:pPr marL="457200" lvl="0" indent="0" algn="l" rtl="0">
              <a:spcBef>
                <a:spcPts val="0"/>
              </a:spcBef>
              <a:spcAft>
                <a:spcPts val="0"/>
              </a:spcAft>
              <a:buNone/>
            </a:pP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Our goal is to measure and compare the amount of canopy within land surface temperature hotspots. </a:t>
            </a:r>
            <a:endParaRPr sz="20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2384500" y="468350"/>
            <a:ext cx="387562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is the UHI and UTC?</a:t>
            </a:r>
            <a:endParaRPr dirty="0"/>
          </a:p>
        </p:txBody>
      </p:sp>
      <p:sp>
        <p:nvSpPr>
          <p:cNvPr id="80" name="Google Shape;80;p16"/>
          <p:cNvSpPr txBox="1">
            <a:spLocks noGrp="1"/>
          </p:cNvSpPr>
          <p:nvPr>
            <p:ph type="body" idx="1"/>
          </p:nvPr>
        </p:nvSpPr>
        <p:spPr>
          <a:xfrm>
            <a:off x="311700" y="1041050"/>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FFFFFF"/>
              </a:buClr>
              <a:buSzPts val="1800"/>
              <a:buFont typeface="Times New Roman"/>
              <a:buChar char="●"/>
            </a:pPr>
            <a:r>
              <a:rPr lang="en" dirty="0">
                <a:solidFill>
                  <a:srgbClr val="FFFFFF"/>
                </a:solidFill>
                <a:latin typeface="Times New Roman"/>
                <a:ea typeface="Times New Roman"/>
                <a:cs typeface="Times New Roman"/>
                <a:sym typeface="Times New Roman"/>
              </a:rPr>
              <a:t>The UHI occurs when the impermeable materials that make up buildings, pavement, parking lots and roads, absorb and radiate more heat than in rural country areas causing dense urban areas to be unnaturally warmer.</a:t>
            </a:r>
            <a:endParaRPr dirty="0">
              <a:solidFill>
                <a:srgbClr val="FFFFFF"/>
              </a:solidFill>
              <a:latin typeface="Times New Roman"/>
              <a:ea typeface="Times New Roman"/>
              <a:cs typeface="Times New Roman"/>
              <a:sym typeface="Times New Roman"/>
            </a:endParaRPr>
          </a:p>
          <a:p>
            <a:pPr marL="457200" lvl="0" indent="-342900" algn="l" rtl="0">
              <a:lnSpc>
                <a:spcPct val="150000"/>
              </a:lnSpc>
              <a:spcBef>
                <a:spcPts val="0"/>
              </a:spcBef>
              <a:spcAft>
                <a:spcPts val="0"/>
              </a:spcAft>
              <a:buClr>
                <a:srgbClr val="FFFFFF"/>
              </a:buClr>
              <a:buSzPts val="1800"/>
              <a:buFont typeface="Times New Roman"/>
              <a:buChar char="●"/>
            </a:pPr>
            <a:r>
              <a:rPr lang="en" dirty="0">
                <a:solidFill>
                  <a:srgbClr val="FFFFFF"/>
                </a:solidFill>
                <a:latin typeface="Times New Roman"/>
                <a:ea typeface="Times New Roman"/>
                <a:cs typeface="Times New Roman"/>
                <a:sym typeface="Times New Roman"/>
              </a:rPr>
              <a:t>The UTC is the entirety of the tree coverage area in an urban area.</a:t>
            </a:r>
            <a:endParaRPr dirty="0">
              <a:solidFill>
                <a:srgbClr val="FFFFFF"/>
              </a:solidFill>
              <a:latin typeface="Times New Roman"/>
              <a:ea typeface="Times New Roman"/>
              <a:cs typeface="Times New Roman"/>
              <a:sym typeface="Times New Roman"/>
            </a:endParaRPr>
          </a:p>
          <a:p>
            <a:pPr marL="457200" lvl="0" indent="-342900" algn="l" rtl="0">
              <a:lnSpc>
                <a:spcPct val="150000"/>
              </a:lnSpc>
              <a:spcBef>
                <a:spcPts val="0"/>
              </a:spcBef>
              <a:spcAft>
                <a:spcPts val="0"/>
              </a:spcAft>
              <a:buClr>
                <a:srgbClr val="FFFFFF"/>
              </a:buClr>
              <a:buSzPts val="1800"/>
              <a:buFont typeface="Times New Roman"/>
              <a:buChar char="●"/>
            </a:pPr>
            <a:r>
              <a:rPr lang="en" dirty="0">
                <a:solidFill>
                  <a:srgbClr val="FFFFFF"/>
                </a:solidFill>
                <a:latin typeface="Times New Roman"/>
                <a:ea typeface="Times New Roman"/>
                <a:cs typeface="Times New Roman"/>
                <a:sym typeface="Times New Roman"/>
              </a:rPr>
              <a:t>We measured the exact locations where the UTC is the least dense and the ground is the warmest on the parcel level.</a:t>
            </a:r>
            <a:endParaRPr dirty="0">
              <a:solidFill>
                <a:srgbClr val="FFFFFF"/>
              </a:solidFill>
              <a:latin typeface="Times New Roman"/>
              <a:ea typeface="Times New Roman"/>
              <a:cs typeface="Times New Roman"/>
              <a:sym typeface="Times New Roman"/>
            </a:endParaRPr>
          </a:p>
          <a:p>
            <a:pPr marL="0" lvl="0" indent="0" algn="l" rtl="0">
              <a:lnSpc>
                <a:spcPct val="150000"/>
              </a:lnSpc>
              <a:spcBef>
                <a:spcPts val="0"/>
              </a:spcBef>
              <a:spcAft>
                <a:spcPts val="0"/>
              </a:spcAft>
              <a:buClr>
                <a:srgbClr val="000000"/>
              </a:buClr>
              <a:buSzPts val="1100"/>
              <a:buFont typeface="Arial"/>
              <a:buNone/>
            </a:pPr>
            <a:endParaRPr sz="1200" dirty="0">
              <a:solidFill>
                <a:srgbClr val="FFFFFF"/>
              </a:solidFill>
              <a:latin typeface="Times New Roman"/>
              <a:ea typeface="Times New Roman"/>
              <a:cs typeface="Times New Roman"/>
              <a:sym typeface="Times New Roman"/>
            </a:endParaRPr>
          </a:p>
          <a:p>
            <a:pPr marL="0" lvl="0" indent="0" algn="l" rtl="0">
              <a:spcBef>
                <a:spcPts val="0"/>
              </a:spcBef>
              <a:spcAft>
                <a:spcPts val="1600"/>
              </a:spcAft>
              <a:buNone/>
            </a:pPr>
            <a:endParaRPr dirty="0"/>
          </a:p>
        </p:txBody>
      </p:sp>
      <p:pic>
        <p:nvPicPr>
          <p:cNvPr id="81" name="Google Shape;81;p16"/>
          <p:cNvPicPr preferRelativeResize="0"/>
          <p:nvPr/>
        </p:nvPicPr>
        <p:blipFill>
          <a:blip r:embed="rId3">
            <a:alphaModFix/>
          </a:blip>
          <a:stretch>
            <a:fillRect/>
          </a:stretch>
        </p:blipFill>
        <p:spPr>
          <a:xfrm>
            <a:off x="2721426" y="3578000"/>
            <a:ext cx="3701149" cy="1327175"/>
          </a:xfrm>
          <a:prstGeom prst="rect">
            <a:avLst/>
          </a:prstGeom>
          <a:noFill/>
          <a:ln>
            <a:noFill/>
          </a:ln>
        </p:spPr>
      </p:pic>
      <p:sp>
        <p:nvSpPr>
          <p:cNvPr id="82" name="Google Shape;82;p16"/>
          <p:cNvSpPr txBox="1"/>
          <p:nvPr/>
        </p:nvSpPr>
        <p:spPr>
          <a:xfrm>
            <a:off x="3793632" y="4905175"/>
            <a:ext cx="1556735" cy="1249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rgbClr val="FFFFFF"/>
                </a:solidFill>
              </a:rPr>
              <a:t>TreePennsylvania.org</a:t>
            </a:r>
            <a:endParaRPr sz="1100"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Significance</a:t>
            </a:r>
            <a:endParaRPr/>
          </a:p>
        </p:txBody>
      </p:sp>
      <p:sp>
        <p:nvSpPr>
          <p:cNvPr id="88" name="Google Shape;88;p17"/>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FFFFFF"/>
              </a:buClr>
              <a:buSzPts val="1800"/>
              <a:buFont typeface="Times New Roman"/>
              <a:buChar char="●"/>
            </a:pPr>
            <a:r>
              <a:rPr lang="en" dirty="0">
                <a:solidFill>
                  <a:srgbClr val="FFFFFF"/>
                </a:solidFill>
                <a:latin typeface="Times New Roman"/>
                <a:ea typeface="Times New Roman"/>
                <a:cs typeface="Times New Roman"/>
                <a:sym typeface="Times New Roman"/>
              </a:rPr>
              <a:t>UHIs are a public health risk and a utility burden on cities, therefore mitigating them is in the best interest of general public, and a great way to reduce the phenomena is a healthy expanded canopy. </a:t>
            </a:r>
            <a:endParaRPr dirty="0">
              <a:solidFill>
                <a:srgbClr val="FFFFFF"/>
              </a:solidFill>
              <a:latin typeface="Times New Roman"/>
              <a:ea typeface="Times New Roman"/>
              <a:cs typeface="Times New Roman"/>
              <a:sym typeface="Times New Roman"/>
            </a:endParaRPr>
          </a:p>
          <a:p>
            <a:pPr marL="457200" lvl="0" indent="0" algn="l" rtl="0">
              <a:lnSpc>
                <a:spcPct val="150000"/>
              </a:lnSpc>
              <a:spcBef>
                <a:spcPts val="0"/>
              </a:spcBef>
              <a:spcAft>
                <a:spcPts val="0"/>
              </a:spcAft>
              <a:buNone/>
            </a:pPr>
            <a:endParaRPr dirty="0">
              <a:solidFill>
                <a:srgbClr val="FFFFFF"/>
              </a:solidFill>
              <a:latin typeface="Times New Roman"/>
              <a:ea typeface="Times New Roman"/>
              <a:cs typeface="Times New Roman"/>
              <a:sym typeface="Times New Roman"/>
            </a:endParaRPr>
          </a:p>
          <a:p>
            <a:pPr marL="457200" lvl="0" indent="-342900" algn="l" rtl="0">
              <a:lnSpc>
                <a:spcPct val="150000"/>
              </a:lnSpc>
              <a:spcBef>
                <a:spcPts val="0"/>
              </a:spcBef>
              <a:spcAft>
                <a:spcPts val="0"/>
              </a:spcAft>
              <a:buClr>
                <a:srgbClr val="FFFFFF"/>
              </a:buClr>
              <a:buSzPts val="1800"/>
              <a:buFont typeface="Times New Roman"/>
              <a:buChar char="●"/>
            </a:pPr>
            <a:r>
              <a:rPr lang="en" dirty="0">
                <a:solidFill>
                  <a:srgbClr val="FFFFFF"/>
                </a:solidFill>
                <a:latin typeface="Times New Roman"/>
                <a:ea typeface="Times New Roman"/>
                <a:cs typeface="Times New Roman"/>
                <a:sym typeface="Times New Roman"/>
              </a:rPr>
              <a:t>Using GIS and remote sensing is a good way to locate the most intense heat islands and where more trees could be planted. </a:t>
            </a:r>
            <a:endParaRPr dirty="0">
              <a:solidFill>
                <a:srgbClr val="FFFFFF"/>
              </a:solidFill>
              <a:latin typeface="Times New Roman"/>
              <a:ea typeface="Times New Roman"/>
              <a:cs typeface="Times New Roman"/>
              <a:sym typeface="Times New Roman"/>
            </a:endParaRPr>
          </a:p>
          <a:p>
            <a:pPr marL="0" lvl="0" indent="0" algn="l" rtl="0">
              <a:lnSpc>
                <a:spcPct val="150000"/>
              </a:lnSpc>
              <a:spcBef>
                <a:spcPts val="0"/>
              </a:spcBef>
              <a:spcAft>
                <a:spcPts val="0"/>
              </a:spcAft>
              <a:buClr>
                <a:srgbClr val="000000"/>
              </a:buClr>
              <a:buSzPts val="1100"/>
              <a:buFont typeface="Arial"/>
              <a:buNone/>
            </a:pPr>
            <a:endParaRPr sz="1200" dirty="0">
              <a:solidFill>
                <a:srgbClr val="FFFFFF"/>
              </a:solidFill>
              <a:latin typeface="Times New Roman"/>
              <a:ea typeface="Times New Roman"/>
              <a:cs typeface="Times New Roman"/>
              <a:sym typeface="Times New Roman"/>
            </a:endParaRPr>
          </a:p>
          <a:p>
            <a:pPr marL="0" lvl="0" indent="0" algn="l" rtl="0">
              <a:spcBef>
                <a:spcPts val="0"/>
              </a:spcBef>
              <a:spcAft>
                <a:spcPts val="1600"/>
              </a:spcAft>
              <a:buNone/>
            </a:pPr>
            <a:endParaRPr dirty="0"/>
          </a:p>
        </p:txBody>
      </p:sp>
      <p:pic>
        <p:nvPicPr>
          <p:cNvPr id="89" name="Google Shape;89;p17"/>
          <p:cNvPicPr preferRelativeResize="0"/>
          <p:nvPr/>
        </p:nvPicPr>
        <p:blipFill>
          <a:blip r:embed="rId3">
            <a:alphaModFix/>
          </a:blip>
          <a:stretch>
            <a:fillRect/>
          </a:stretch>
        </p:blipFill>
        <p:spPr>
          <a:xfrm>
            <a:off x="5238725" y="3290600"/>
            <a:ext cx="2806325" cy="1683800"/>
          </a:xfrm>
          <a:prstGeom prst="rect">
            <a:avLst/>
          </a:prstGeom>
          <a:noFill/>
          <a:ln>
            <a:noFill/>
          </a:ln>
        </p:spPr>
      </p:pic>
      <p:sp>
        <p:nvSpPr>
          <p:cNvPr id="90" name="Google Shape;90;p17"/>
          <p:cNvSpPr txBox="1"/>
          <p:nvPr/>
        </p:nvSpPr>
        <p:spPr>
          <a:xfrm>
            <a:off x="5392271" y="4891475"/>
            <a:ext cx="2383254" cy="1153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rgbClr val="FFFFFF"/>
                </a:solidFill>
              </a:rPr>
              <a:t>climatekids.nasa.gov/heat-islands/</a:t>
            </a:r>
            <a:endParaRPr sz="1100"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Hypothesis</a:t>
            </a:r>
            <a:endParaRPr/>
          </a:p>
        </p:txBody>
      </p:sp>
      <p:sp>
        <p:nvSpPr>
          <p:cNvPr id="96" name="Google Shape;96;p18"/>
          <p:cNvSpPr txBox="1">
            <a:spLocks noGrp="1"/>
          </p:cNvSpPr>
          <p:nvPr>
            <p:ph type="body" idx="1"/>
          </p:nvPr>
        </p:nvSpPr>
        <p:spPr>
          <a:xfrm>
            <a:off x="311700" y="1152475"/>
            <a:ext cx="4260300" cy="3546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en" dirty="0">
                <a:solidFill>
                  <a:srgbClr val="FFFFFF"/>
                </a:solidFill>
                <a:latin typeface="Times New Roman"/>
                <a:ea typeface="Times New Roman"/>
                <a:cs typeface="Times New Roman"/>
                <a:sym typeface="Times New Roman"/>
              </a:rPr>
              <a:t>We expected Urban Heat Islands in denser urban areas with sparse canopy density, mostly around the downtown area, major shopping centers, and around major roads and highways. </a:t>
            </a:r>
            <a:endParaRPr dirty="0">
              <a:solidFill>
                <a:srgbClr val="FFFFFF"/>
              </a:solidFill>
              <a:latin typeface="Times New Roman"/>
              <a:ea typeface="Times New Roman"/>
              <a:cs typeface="Times New Roman"/>
              <a:sym typeface="Times New Roman"/>
            </a:endParaRPr>
          </a:p>
          <a:p>
            <a:pPr marL="0" lvl="0" indent="0" algn="l" rtl="0">
              <a:spcBef>
                <a:spcPts val="0"/>
              </a:spcBef>
              <a:spcAft>
                <a:spcPts val="1600"/>
              </a:spcAft>
              <a:buNone/>
            </a:pPr>
            <a:endParaRPr dirty="0">
              <a:solidFill>
                <a:srgbClr val="FFFFFF"/>
              </a:solidFill>
            </a:endParaRPr>
          </a:p>
        </p:txBody>
      </p:sp>
      <p:pic>
        <p:nvPicPr>
          <p:cNvPr id="97" name="Google Shape;97;p18"/>
          <p:cNvPicPr preferRelativeResize="0"/>
          <p:nvPr/>
        </p:nvPicPr>
        <p:blipFill>
          <a:blip r:embed="rId3">
            <a:alphaModFix/>
          </a:blip>
          <a:stretch>
            <a:fillRect/>
          </a:stretch>
        </p:blipFill>
        <p:spPr>
          <a:xfrm>
            <a:off x="4572000" y="1017725"/>
            <a:ext cx="4403119" cy="3403596"/>
          </a:xfrm>
          <a:prstGeom prst="rect">
            <a:avLst/>
          </a:prstGeom>
          <a:noFill/>
          <a:ln>
            <a:noFill/>
          </a:ln>
        </p:spPr>
      </p:pic>
      <p:sp>
        <p:nvSpPr>
          <p:cNvPr id="98" name="Google Shape;98;p18"/>
          <p:cNvSpPr txBox="1"/>
          <p:nvPr/>
        </p:nvSpPr>
        <p:spPr>
          <a:xfrm>
            <a:off x="5957708" y="4483697"/>
            <a:ext cx="2299551" cy="21477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dk1"/>
                </a:solidFill>
              </a:rPr>
              <a:t>washingtonnature.org</a:t>
            </a:r>
            <a:endParaRPr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98225" y="412225"/>
            <a:ext cx="91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a:t>
            </a:r>
            <a:endParaRPr/>
          </a:p>
        </p:txBody>
      </p:sp>
      <p:pic>
        <p:nvPicPr>
          <p:cNvPr id="104" name="Google Shape;104;p19"/>
          <p:cNvPicPr preferRelativeResize="0"/>
          <p:nvPr/>
        </p:nvPicPr>
        <p:blipFill>
          <a:blip r:embed="rId3">
            <a:alphaModFix/>
          </a:blip>
          <a:stretch>
            <a:fillRect/>
          </a:stretch>
        </p:blipFill>
        <p:spPr>
          <a:xfrm>
            <a:off x="216501" y="1640255"/>
            <a:ext cx="1905000" cy="1905000"/>
          </a:xfrm>
          <a:prstGeom prst="rect">
            <a:avLst/>
          </a:prstGeom>
          <a:noFill/>
          <a:ln>
            <a:noFill/>
          </a:ln>
        </p:spPr>
      </p:pic>
      <p:grpSp>
        <p:nvGrpSpPr>
          <p:cNvPr id="105" name="Google Shape;105;p19"/>
          <p:cNvGrpSpPr/>
          <p:nvPr/>
        </p:nvGrpSpPr>
        <p:grpSpPr>
          <a:xfrm>
            <a:off x="5561999" y="3795685"/>
            <a:ext cx="3365500" cy="990600"/>
            <a:chOff x="3746450" y="888475"/>
            <a:chExt cx="3365500" cy="990600"/>
          </a:xfrm>
        </p:grpSpPr>
        <p:sp>
          <p:nvSpPr>
            <p:cNvPr id="106" name="Google Shape;106;p19"/>
            <p:cNvSpPr/>
            <p:nvPr/>
          </p:nvSpPr>
          <p:spPr>
            <a:xfrm>
              <a:off x="3746500" y="888475"/>
              <a:ext cx="3365400" cy="99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 name="Google Shape;107;p19" descr="Image result for austintexas.gov"/>
            <p:cNvPicPr preferRelativeResize="0"/>
            <p:nvPr/>
          </p:nvPicPr>
          <p:blipFill>
            <a:blip r:embed="rId4">
              <a:alphaModFix/>
            </a:blip>
            <a:stretch>
              <a:fillRect/>
            </a:stretch>
          </p:blipFill>
          <p:spPr>
            <a:xfrm>
              <a:off x="3746450" y="888475"/>
              <a:ext cx="3365500" cy="990600"/>
            </a:xfrm>
            <a:prstGeom prst="rect">
              <a:avLst/>
            </a:prstGeom>
            <a:noFill/>
            <a:ln>
              <a:noFill/>
            </a:ln>
          </p:spPr>
        </p:pic>
      </p:grpSp>
      <p:pic>
        <p:nvPicPr>
          <p:cNvPr id="108" name="Google Shape;108;p19"/>
          <p:cNvPicPr preferRelativeResize="0"/>
          <p:nvPr/>
        </p:nvPicPr>
        <p:blipFill>
          <a:blip r:embed="rId5">
            <a:alphaModFix/>
          </a:blip>
          <a:stretch>
            <a:fillRect/>
          </a:stretch>
        </p:blipFill>
        <p:spPr>
          <a:xfrm>
            <a:off x="5747682" y="1646979"/>
            <a:ext cx="3226663" cy="990600"/>
          </a:xfrm>
          <a:prstGeom prst="rect">
            <a:avLst/>
          </a:prstGeom>
          <a:noFill/>
          <a:ln>
            <a:noFill/>
          </a:ln>
        </p:spPr>
      </p:pic>
      <p:pic>
        <p:nvPicPr>
          <p:cNvPr id="109" name="Google Shape;109;p19"/>
          <p:cNvPicPr preferRelativeResize="0"/>
          <p:nvPr/>
        </p:nvPicPr>
        <p:blipFill>
          <a:blip r:embed="rId6">
            <a:alphaModFix/>
          </a:blip>
          <a:stretch>
            <a:fillRect/>
          </a:stretch>
        </p:blipFill>
        <p:spPr>
          <a:xfrm>
            <a:off x="216501" y="4014935"/>
            <a:ext cx="4727626" cy="771350"/>
          </a:xfrm>
          <a:prstGeom prst="rect">
            <a:avLst/>
          </a:prstGeom>
          <a:noFill/>
          <a:ln>
            <a:noFill/>
          </a:ln>
        </p:spPr>
      </p:pic>
      <p:pic>
        <p:nvPicPr>
          <p:cNvPr id="110" name="Google Shape;110;p19" descr="Image result for texas state university geography department"/>
          <p:cNvPicPr preferRelativeResize="0"/>
          <p:nvPr/>
        </p:nvPicPr>
        <p:blipFill>
          <a:blip r:embed="rId7">
            <a:alphaModFix/>
          </a:blip>
          <a:stretch>
            <a:fillRect/>
          </a:stretch>
        </p:blipFill>
        <p:spPr>
          <a:xfrm>
            <a:off x="2339154" y="1640255"/>
            <a:ext cx="3190875" cy="1209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Landsat Methodology</a:t>
            </a:r>
            <a:endParaRPr/>
          </a:p>
        </p:txBody>
      </p:sp>
      <p:sp>
        <p:nvSpPr>
          <p:cNvPr id="116" name="Google Shape;11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b="1">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grpSp>
        <p:nvGrpSpPr>
          <p:cNvPr id="117" name="Google Shape;117;p20"/>
          <p:cNvGrpSpPr/>
          <p:nvPr/>
        </p:nvGrpSpPr>
        <p:grpSpPr>
          <a:xfrm>
            <a:off x="5632317" y="1189775"/>
            <a:ext cx="3305700" cy="3483050"/>
            <a:chOff x="5632317" y="1189775"/>
            <a:chExt cx="3305700" cy="3483050"/>
          </a:xfrm>
        </p:grpSpPr>
        <p:sp>
          <p:nvSpPr>
            <p:cNvPr id="118" name="Google Shape;118;p20"/>
            <p:cNvSpPr/>
            <p:nvPr/>
          </p:nvSpPr>
          <p:spPr>
            <a:xfrm>
              <a:off x="5632317" y="1189775"/>
              <a:ext cx="33057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FFFFF"/>
                  </a:solidFill>
                  <a:latin typeface="Roboto"/>
                  <a:ea typeface="Roboto"/>
                  <a:cs typeface="Roboto"/>
                  <a:sym typeface="Roboto"/>
                </a:rPr>
                <a:t>Removing Features</a:t>
              </a:r>
              <a:endParaRPr sz="1600" dirty="0">
                <a:solidFill>
                  <a:srgbClr val="FFFFFF"/>
                </a:solidFill>
                <a:latin typeface="Roboto"/>
                <a:ea typeface="Roboto"/>
                <a:cs typeface="Roboto"/>
                <a:sym typeface="Roboto"/>
              </a:endParaRPr>
            </a:p>
          </p:txBody>
        </p:sp>
        <p:sp>
          <p:nvSpPr>
            <p:cNvPr id="119" name="Google Shape;119;p20"/>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FFFFFF"/>
                </a:buClr>
                <a:buSzPts val="1200"/>
                <a:buFont typeface="Roboto"/>
                <a:buChar char="●"/>
              </a:pPr>
              <a:r>
                <a:rPr lang="en">
                  <a:solidFill>
                    <a:srgbClr val="FFFFFF"/>
                  </a:solidFill>
                  <a:latin typeface="Roboto"/>
                  <a:ea typeface="Roboto"/>
                  <a:cs typeface="Roboto"/>
                  <a:sym typeface="Roboto"/>
                </a:rPr>
                <a:t>Clouds and water were identified and removed from scenes.</a:t>
              </a:r>
              <a:endParaRPr>
                <a:solidFill>
                  <a:srgbClr val="FFFFFF"/>
                </a:solidFill>
                <a:latin typeface="Roboto"/>
                <a:ea typeface="Roboto"/>
                <a:cs typeface="Roboto"/>
                <a:sym typeface="Roboto"/>
              </a:endParaRPr>
            </a:p>
            <a:p>
              <a:pPr marL="457200" lvl="0" indent="0" algn="l" rtl="0">
                <a:lnSpc>
                  <a:spcPct val="115000"/>
                </a:lnSpc>
                <a:spcBef>
                  <a:spcPts val="0"/>
                </a:spcBef>
                <a:spcAft>
                  <a:spcPts val="0"/>
                </a:spcAft>
                <a:buNone/>
              </a:pPr>
              <a:endParaRPr>
                <a:solidFill>
                  <a:srgbClr val="FFFFFF"/>
                </a:solidFill>
                <a:latin typeface="Roboto"/>
                <a:ea typeface="Roboto"/>
                <a:cs typeface="Roboto"/>
                <a:sym typeface="Roboto"/>
              </a:endParaRPr>
            </a:p>
            <a:p>
              <a:pPr marL="457200" lvl="0" indent="-304800" algn="l" rtl="0">
                <a:lnSpc>
                  <a:spcPct val="115000"/>
                </a:lnSpc>
                <a:spcBef>
                  <a:spcPts val="0"/>
                </a:spcBef>
                <a:spcAft>
                  <a:spcPts val="0"/>
                </a:spcAft>
                <a:buClr>
                  <a:srgbClr val="FFFFFF"/>
                </a:buClr>
                <a:buSzPts val="1200"/>
                <a:buFont typeface="Roboto"/>
                <a:buChar char="●"/>
              </a:pPr>
              <a:r>
                <a:rPr lang="en">
                  <a:solidFill>
                    <a:srgbClr val="FFFFFF"/>
                  </a:solidFill>
                  <a:latin typeface="Roboto"/>
                  <a:ea typeface="Roboto"/>
                  <a:cs typeface="Roboto"/>
                  <a:sym typeface="Roboto"/>
                </a:rPr>
                <a:t>Calculation of average temperatures for all scenes.</a:t>
              </a:r>
              <a:endParaRPr>
                <a:solidFill>
                  <a:srgbClr val="FFFFFF"/>
                </a:solidFill>
                <a:latin typeface="Roboto"/>
                <a:ea typeface="Roboto"/>
                <a:cs typeface="Roboto"/>
                <a:sym typeface="Roboto"/>
              </a:endParaRPr>
            </a:p>
          </p:txBody>
        </p:sp>
      </p:grpSp>
      <p:grpSp>
        <p:nvGrpSpPr>
          <p:cNvPr id="120" name="Google Shape;120;p20"/>
          <p:cNvGrpSpPr/>
          <p:nvPr/>
        </p:nvGrpSpPr>
        <p:grpSpPr>
          <a:xfrm>
            <a:off x="0" y="1189989"/>
            <a:ext cx="3546900" cy="3482836"/>
            <a:chOff x="0" y="1189989"/>
            <a:chExt cx="3546900" cy="3482836"/>
          </a:xfrm>
        </p:grpSpPr>
        <p:sp>
          <p:nvSpPr>
            <p:cNvPr id="121" name="Google Shape;121;p20"/>
            <p:cNvSpPr/>
            <p:nvPr/>
          </p:nvSpPr>
          <p:spPr>
            <a:xfrm>
              <a:off x="0" y="1189989"/>
              <a:ext cx="35469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FFFFF"/>
                  </a:solidFill>
                  <a:latin typeface="Roboto"/>
                  <a:ea typeface="Roboto"/>
                  <a:cs typeface="Roboto"/>
                  <a:sym typeface="Roboto"/>
                </a:rPr>
                <a:t>Preparing Rasters</a:t>
              </a:r>
              <a:endParaRPr sz="1600" dirty="0">
                <a:solidFill>
                  <a:srgbClr val="FFFFFF"/>
                </a:solidFill>
                <a:latin typeface="Roboto"/>
                <a:ea typeface="Roboto"/>
                <a:cs typeface="Roboto"/>
                <a:sym typeface="Roboto"/>
              </a:endParaRPr>
            </a:p>
          </p:txBody>
        </p:sp>
        <p:sp>
          <p:nvSpPr>
            <p:cNvPr id="122" name="Google Shape;122;p20"/>
            <p:cNvSpPr txBox="1"/>
            <p:nvPr/>
          </p:nvSpPr>
          <p:spPr>
            <a:xfrm>
              <a:off x="311700" y="2057125"/>
              <a:ext cx="2720700" cy="26157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FFFFFF"/>
                </a:buClr>
                <a:buSzPts val="1200"/>
                <a:buFont typeface="Roboto"/>
                <a:buChar char="●"/>
              </a:pPr>
              <a:r>
                <a:rPr lang="en" dirty="0">
                  <a:solidFill>
                    <a:srgbClr val="FFFFFF"/>
                  </a:solidFill>
                  <a:latin typeface="Roboto"/>
                  <a:ea typeface="Roboto"/>
                  <a:cs typeface="Roboto"/>
                  <a:sym typeface="Roboto"/>
                </a:rPr>
                <a:t>Acquisition of Landsat scenes.</a:t>
              </a:r>
              <a:endParaRPr dirty="0">
                <a:solidFill>
                  <a:srgbClr val="FFFFFF"/>
                </a:solidFill>
                <a:latin typeface="Roboto"/>
                <a:ea typeface="Roboto"/>
                <a:cs typeface="Roboto"/>
                <a:sym typeface="Roboto"/>
              </a:endParaRPr>
            </a:p>
            <a:p>
              <a:pPr marL="457200" lvl="0" indent="0" algn="l" rtl="0">
                <a:lnSpc>
                  <a:spcPct val="115000"/>
                </a:lnSpc>
                <a:spcBef>
                  <a:spcPts val="0"/>
                </a:spcBef>
                <a:spcAft>
                  <a:spcPts val="0"/>
                </a:spcAft>
                <a:buNone/>
              </a:pPr>
              <a:endParaRPr dirty="0">
                <a:solidFill>
                  <a:srgbClr val="FFFFFF"/>
                </a:solidFill>
                <a:latin typeface="Roboto"/>
                <a:ea typeface="Roboto"/>
                <a:cs typeface="Roboto"/>
                <a:sym typeface="Roboto"/>
              </a:endParaRPr>
            </a:p>
            <a:p>
              <a:pPr marL="457200" lvl="0" indent="-304800" algn="l" rtl="0">
                <a:lnSpc>
                  <a:spcPct val="115000"/>
                </a:lnSpc>
                <a:spcBef>
                  <a:spcPts val="0"/>
                </a:spcBef>
                <a:spcAft>
                  <a:spcPts val="0"/>
                </a:spcAft>
                <a:buClr>
                  <a:srgbClr val="FFFFFF"/>
                </a:buClr>
                <a:buSzPts val="1200"/>
                <a:buFont typeface="Roboto"/>
                <a:buChar char="●"/>
              </a:pPr>
              <a:r>
                <a:rPr lang="en" dirty="0">
                  <a:solidFill>
                    <a:srgbClr val="FFFFFF"/>
                  </a:solidFill>
                  <a:latin typeface="Roboto"/>
                  <a:ea typeface="Roboto"/>
                  <a:cs typeface="Roboto"/>
                  <a:sym typeface="Roboto"/>
                </a:rPr>
                <a:t>All scenes are reprojected and clipped to Travis County.</a:t>
              </a:r>
              <a:endParaRPr dirty="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dirty="0">
                <a:solidFill>
                  <a:srgbClr val="FFFFFF"/>
                </a:solidFill>
                <a:latin typeface="Roboto"/>
                <a:ea typeface="Roboto"/>
                <a:cs typeface="Roboto"/>
                <a:sym typeface="Roboto"/>
              </a:endParaRPr>
            </a:p>
            <a:p>
              <a:pPr marL="457200" lvl="0" indent="-304800" algn="l" rtl="0">
                <a:lnSpc>
                  <a:spcPct val="115000"/>
                </a:lnSpc>
                <a:spcBef>
                  <a:spcPts val="0"/>
                </a:spcBef>
                <a:spcAft>
                  <a:spcPts val="0"/>
                </a:spcAft>
                <a:buClr>
                  <a:srgbClr val="FFFFFF"/>
                </a:buClr>
                <a:buSzPts val="1200"/>
                <a:buFont typeface="Roboto"/>
                <a:buChar char="●"/>
              </a:pPr>
              <a:r>
                <a:rPr lang="en" dirty="0">
                  <a:solidFill>
                    <a:srgbClr val="FFFFFF"/>
                  </a:solidFill>
                  <a:latin typeface="Roboto"/>
                  <a:ea typeface="Roboto"/>
                  <a:cs typeface="Roboto"/>
                  <a:sym typeface="Roboto"/>
                </a:rPr>
                <a:t>Preparation of model used for conversion.</a:t>
              </a:r>
              <a:endParaRPr dirty="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dirty="0">
                <a:solidFill>
                  <a:srgbClr val="FFFFFF"/>
                </a:solidFill>
                <a:latin typeface="Roboto"/>
                <a:ea typeface="Roboto"/>
                <a:cs typeface="Roboto"/>
                <a:sym typeface="Roboto"/>
              </a:endParaRPr>
            </a:p>
          </p:txBody>
        </p:sp>
      </p:grpSp>
      <p:grpSp>
        <p:nvGrpSpPr>
          <p:cNvPr id="123" name="Google Shape;123;p20"/>
          <p:cNvGrpSpPr/>
          <p:nvPr/>
        </p:nvGrpSpPr>
        <p:grpSpPr>
          <a:xfrm>
            <a:off x="2944204" y="1189775"/>
            <a:ext cx="3305700" cy="3483050"/>
            <a:chOff x="2944204" y="1189775"/>
            <a:chExt cx="3305700" cy="3483050"/>
          </a:xfrm>
        </p:grpSpPr>
        <p:sp>
          <p:nvSpPr>
            <p:cNvPr id="124" name="Google Shape;124;p20"/>
            <p:cNvSpPr/>
            <p:nvPr/>
          </p:nvSpPr>
          <p:spPr>
            <a:xfrm>
              <a:off x="2944204" y="1189775"/>
              <a:ext cx="33057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FFFFF"/>
                  </a:solidFill>
                  <a:latin typeface="Roboto"/>
                  <a:ea typeface="Roboto"/>
                  <a:cs typeface="Roboto"/>
                  <a:sym typeface="Roboto"/>
                </a:rPr>
                <a:t>Conversion to LST</a:t>
              </a:r>
              <a:endParaRPr sz="1600" dirty="0">
                <a:solidFill>
                  <a:srgbClr val="FFFFFF"/>
                </a:solidFill>
                <a:latin typeface="Roboto"/>
                <a:ea typeface="Roboto"/>
                <a:cs typeface="Roboto"/>
                <a:sym typeface="Roboto"/>
              </a:endParaRPr>
            </a:p>
          </p:txBody>
        </p:sp>
        <p:sp>
          <p:nvSpPr>
            <p:cNvPr id="125" name="Google Shape;125;p20"/>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FFFFFF"/>
                </a:buClr>
                <a:buSzPts val="1200"/>
                <a:buFont typeface="Roboto"/>
                <a:buChar char="●"/>
              </a:pPr>
              <a:r>
                <a:rPr lang="en">
                  <a:solidFill>
                    <a:srgbClr val="FFFFFF"/>
                  </a:solidFill>
                  <a:latin typeface="Roboto"/>
                  <a:ea typeface="Roboto"/>
                  <a:cs typeface="Roboto"/>
                  <a:sym typeface="Roboto"/>
                </a:rPr>
                <a:t>Model created to convert raw images to Land Surface Temperature in Fahrenheit.</a:t>
              </a:r>
              <a:endParaRPr>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a:solidFill>
                  <a:srgbClr val="FFFFFF"/>
                </a:solidFill>
                <a:latin typeface="Roboto"/>
                <a:ea typeface="Roboto"/>
                <a:cs typeface="Roboto"/>
                <a:sym typeface="Roboto"/>
              </a:endParaRPr>
            </a:p>
            <a:p>
              <a:pPr marL="457200" lvl="0" indent="-304800" algn="l" rtl="0">
                <a:lnSpc>
                  <a:spcPct val="115000"/>
                </a:lnSpc>
                <a:spcBef>
                  <a:spcPts val="0"/>
                </a:spcBef>
                <a:spcAft>
                  <a:spcPts val="0"/>
                </a:spcAft>
                <a:buClr>
                  <a:srgbClr val="FFFFFF"/>
                </a:buClr>
                <a:buSzPts val="1200"/>
                <a:buFont typeface="Roboto"/>
                <a:buChar char="●"/>
              </a:pPr>
              <a:r>
                <a:rPr lang="en">
                  <a:solidFill>
                    <a:srgbClr val="FFFFFF"/>
                  </a:solidFill>
                  <a:latin typeface="Roboto"/>
                  <a:ea typeface="Roboto"/>
                  <a:cs typeface="Roboto"/>
                  <a:sym typeface="Roboto"/>
                </a:rPr>
                <a:t>Average summer temps ranged from 69° to 103° F. in Travis County.</a:t>
              </a:r>
              <a:endParaRPr>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a:solidFill>
                  <a:srgbClr val="FFFFFF"/>
                </a:solidFill>
                <a:latin typeface="Roboto"/>
                <a:ea typeface="Roboto"/>
                <a:cs typeface="Roboto"/>
                <a:sym typeface="Roboto"/>
              </a:endParaRPr>
            </a:p>
            <a:p>
              <a:pPr marL="457200" lvl="0" indent="0" algn="l" rtl="0">
                <a:lnSpc>
                  <a:spcPct val="115000"/>
                </a:lnSpc>
                <a:spcBef>
                  <a:spcPts val="0"/>
                </a:spcBef>
                <a:spcAft>
                  <a:spcPts val="0"/>
                </a:spcAft>
                <a:buNone/>
              </a:pPr>
              <a:endParaRPr>
                <a:solidFill>
                  <a:srgbClr val="FFFFFF"/>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132100" y="247200"/>
            <a:ext cx="2066100" cy="180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Land Surface Temperature</a:t>
            </a:r>
            <a:endParaRPr/>
          </a:p>
        </p:txBody>
      </p:sp>
      <p:pic>
        <p:nvPicPr>
          <p:cNvPr id="131" name="Google Shape;131;p21"/>
          <p:cNvPicPr preferRelativeResize="0"/>
          <p:nvPr/>
        </p:nvPicPr>
        <p:blipFill>
          <a:blip r:embed="rId3">
            <a:alphaModFix/>
          </a:blip>
          <a:stretch>
            <a:fillRect/>
          </a:stretch>
        </p:blipFill>
        <p:spPr>
          <a:xfrm>
            <a:off x="2072350" y="247200"/>
            <a:ext cx="6016449" cy="4649101"/>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846</Words>
  <Application>Microsoft Office PowerPoint</Application>
  <PresentationFormat>On-screen Show (16:9)</PresentationFormat>
  <Paragraphs>123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Oswald</vt:lpstr>
      <vt:lpstr>Arial</vt:lpstr>
      <vt:lpstr>Average</vt:lpstr>
      <vt:lpstr>Times New Roman</vt:lpstr>
      <vt:lpstr>Roboto</vt:lpstr>
      <vt:lpstr>Slate</vt:lpstr>
      <vt:lpstr>Examining the Relationship Between Urban Heat Islands and the Tree Canopy in Austin, TX</vt:lpstr>
      <vt:lpstr>Outline</vt:lpstr>
      <vt:lpstr>Introduction</vt:lpstr>
      <vt:lpstr>What is the UHI and UTC?</vt:lpstr>
      <vt:lpstr>Significance</vt:lpstr>
      <vt:lpstr>Hypothesis</vt:lpstr>
      <vt:lpstr>Data</vt:lpstr>
      <vt:lpstr>Landsat Methodology</vt:lpstr>
      <vt:lpstr>Land Surface Temperature</vt:lpstr>
      <vt:lpstr>Urban Tree Canopy Methodology</vt:lpstr>
      <vt:lpstr>UTC</vt:lpstr>
      <vt:lpstr>Zonal Statistics Analysis</vt:lpstr>
      <vt:lpstr>Relational Analysis Methodology</vt:lpstr>
      <vt:lpstr>PowerPoint Presentation</vt:lpstr>
      <vt:lpstr>Results</vt:lpstr>
      <vt:lpstr>PowerPoint Presentation</vt:lpstr>
      <vt:lpstr>Land Surface Temperatures Building Footprints</vt:lpstr>
      <vt:lpstr>Public Deliverables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the Relationship Between Urban Heat Islands and the Tree Canopy in Austin, TX</dc:title>
  <dc:creator>Ramirez, Alexis D</dc:creator>
  <cp:lastModifiedBy>Hallmark, Kallie</cp:lastModifiedBy>
  <cp:revision>16</cp:revision>
  <dcterms:modified xsi:type="dcterms:W3CDTF">2018-12-03T19:03:16Z</dcterms:modified>
</cp:coreProperties>
</file>