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Corbel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00D8A1B-CD07-4C25-A16F-AE6D9B4FBB7B}">
  <a:tblStyle styleId="{E00D8A1B-CD07-4C25-A16F-AE6D9B4FBB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regular.fntdata"/><Relationship Id="rId11" Type="http://schemas.openxmlformats.org/officeDocument/2006/relationships/slide" Target="slides/slide6.xml"/><Relationship Id="rId22" Type="http://schemas.openxmlformats.org/officeDocument/2006/relationships/font" Target="fonts/Corbel-italic.fntdata"/><Relationship Id="rId10" Type="http://schemas.openxmlformats.org/officeDocument/2006/relationships/slide" Target="slides/slide5.xml"/><Relationship Id="rId21" Type="http://schemas.openxmlformats.org/officeDocument/2006/relationships/font" Target="fonts/Corbel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Corbel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888e1a189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888e1a18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888e1a189_2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888e1a189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888e1a189_3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888e1a189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888e1a18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4888e1a189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888e1a189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888e1a18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888e1a189_3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888e1a189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888e1a189_3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888e1a189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9600"/>
              <a:buFont typeface="Corbel"/>
              <a:buNone/>
              <a:defRPr b="0" sz="9600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209799" y="3694375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b="0" sz="3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9788" y="4367160"/>
            <a:ext cx="10515600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/>
          <p:nvPr>
            <p:ph idx="2" type="pic"/>
          </p:nvPr>
        </p:nvSpPr>
        <p:spPr>
          <a:xfrm>
            <a:off x="839788" y="987425"/>
            <a:ext cx="10515600" cy="3379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839788" y="5186516"/>
            <a:ext cx="1051401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839788" y="4489399"/>
            <a:ext cx="10514012" cy="1501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1446212" y="365125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13"/>
          <p:cNvSpPr txBox="1"/>
          <p:nvPr>
            <p:ph idx="2" type="body"/>
          </p:nvPr>
        </p:nvSpPr>
        <p:spPr>
          <a:xfrm>
            <a:off x="838200" y="4501729"/>
            <a:ext cx="10512424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839788" y="2326967"/>
            <a:ext cx="10515600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839788" y="4850581"/>
            <a:ext cx="1051401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1337282" y="188595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9" name="Google Shape;99;p15"/>
          <p:cNvSpPr txBox="1"/>
          <p:nvPr>
            <p:ph idx="2" type="body"/>
          </p:nvPr>
        </p:nvSpPr>
        <p:spPr>
          <a:xfrm>
            <a:off x="1356798" y="257175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15"/>
          <p:cNvSpPr txBox="1"/>
          <p:nvPr>
            <p:ph idx="3" type="body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4" type="body"/>
          </p:nvPr>
        </p:nvSpPr>
        <p:spPr>
          <a:xfrm>
            <a:off x="4577441" y="257175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2" name="Google Shape;102;p15"/>
          <p:cNvSpPr txBox="1"/>
          <p:nvPr>
            <p:ph idx="5" type="body"/>
          </p:nvPr>
        </p:nvSpPr>
        <p:spPr>
          <a:xfrm>
            <a:off x="7829035" y="188595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6" type="body"/>
          </p:nvPr>
        </p:nvSpPr>
        <p:spPr>
          <a:xfrm>
            <a:off x="7829035" y="257175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1332085" y="4297503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b="0" sz="2400">
                <a:solidFill>
                  <a:srgbClr val="EDEDE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p16"/>
          <p:cNvSpPr/>
          <p:nvPr>
            <p:ph idx="2" type="pic"/>
          </p:nvPr>
        </p:nvSpPr>
        <p:spPr>
          <a:xfrm>
            <a:off x="1332085" y="2256354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1" name="Google Shape;111;p16"/>
          <p:cNvSpPr txBox="1"/>
          <p:nvPr>
            <p:ph idx="3" type="body"/>
          </p:nvPr>
        </p:nvSpPr>
        <p:spPr>
          <a:xfrm>
            <a:off x="1332085" y="4873765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2" name="Google Shape;112;p16"/>
          <p:cNvSpPr txBox="1"/>
          <p:nvPr>
            <p:ph idx="4" type="body"/>
          </p:nvPr>
        </p:nvSpPr>
        <p:spPr>
          <a:xfrm>
            <a:off x="4568997" y="4297503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b="0" sz="2400">
                <a:solidFill>
                  <a:srgbClr val="EDEDE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16"/>
          <p:cNvSpPr/>
          <p:nvPr>
            <p:ph idx="5" type="pic"/>
          </p:nvPr>
        </p:nvSpPr>
        <p:spPr>
          <a:xfrm>
            <a:off x="4568996" y="2256354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4" name="Google Shape;114;p16"/>
          <p:cNvSpPr txBox="1"/>
          <p:nvPr>
            <p:ph idx="6" type="body"/>
          </p:nvPr>
        </p:nvSpPr>
        <p:spPr>
          <a:xfrm>
            <a:off x="4567644" y="4873764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16"/>
          <p:cNvSpPr txBox="1"/>
          <p:nvPr>
            <p:ph idx="7" type="body"/>
          </p:nvPr>
        </p:nvSpPr>
        <p:spPr>
          <a:xfrm>
            <a:off x="7804322" y="4297503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b="0" sz="2400">
                <a:solidFill>
                  <a:srgbClr val="EDEDE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6"/>
          <p:cNvSpPr/>
          <p:nvPr>
            <p:ph idx="8" type="pic"/>
          </p:nvPr>
        </p:nvSpPr>
        <p:spPr>
          <a:xfrm>
            <a:off x="7804321" y="2256354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9" type="body"/>
          </p:nvPr>
        </p:nvSpPr>
        <p:spPr>
          <a:xfrm>
            <a:off x="7804197" y="4873762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8" name="Google Shape;1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 rot="5400000">
            <a:off x="4061231" y="-1115606"/>
            <a:ext cx="4351338" cy="102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ctrTitle"/>
          </p:nvPr>
        </p:nvSpPr>
        <p:spPr>
          <a:xfrm>
            <a:off x="854532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9600"/>
              <a:buFont typeface="Corbel"/>
              <a:buNone/>
              <a:defRPr b="0" sz="9600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854532" y="3693674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b="0" sz="32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1120000" y="1681163"/>
            <a:ext cx="502521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1120000" y="2505075"/>
            <a:ext cx="5025216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319840" y="1681163"/>
            <a:ext cx="503554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b="0" sz="24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319840" y="2505075"/>
            <a:ext cx="503554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b="0" i="0" sz="54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ctrTitle"/>
          </p:nvPr>
        </p:nvSpPr>
        <p:spPr>
          <a:xfrm>
            <a:off x="1764350" y="336578"/>
            <a:ext cx="91440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8640"/>
              <a:buFont typeface="Corbel"/>
              <a:buNone/>
            </a:pPr>
            <a:r>
              <a:rPr lang="en-US" sz="8640"/>
              <a:t>Identifying Interchanges</a:t>
            </a:r>
            <a:br>
              <a:rPr lang="en-US" sz="8640"/>
            </a:br>
            <a:r>
              <a:rPr lang="en-US" sz="8640"/>
              <a:t>and Intersections</a:t>
            </a:r>
            <a:endParaRPr/>
          </a:p>
        </p:txBody>
      </p:sp>
      <p:sp>
        <p:nvSpPr>
          <p:cNvPr id="138" name="Google Shape;138;p19"/>
          <p:cNvSpPr txBox="1"/>
          <p:nvPr>
            <p:ph idx="1" type="subTitle"/>
          </p:nvPr>
        </p:nvSpPr>
        <p:spPr>
          <a:xfrm>
            <a:off x="1764349" y="4538875"/>
            <a:ext cx="91440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</a:pPr>
            <a:r>
              <a:rPr lang="en-US"/>
              <a:t>By: Spatial Solutions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 Intersection Rules</a:t>
            </a:r>
            <a:endParaRPr/>
          </a:p>
        </p:txBody>
      </p:sp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1120000" y="1825625"/>
            <a:ext cx="10233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03" name="Google Shape;203;p28"/>
          <p:cNvGraphicFramePr/>
          <p:nvPr/>
        </p:nvGraphicFramePr>
        <p:xfrm>
          <a:off x="3124200" y="3077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{E00D8A1B-CD07-4C25-A16F-AE6D9B4FBB7B}</a:tableStyleId>
              </a:tblPr>
              <a:tblGrid>
                <a:gridCol w="2093125"/>
                <a:gridCol w="2027875"/>
                <a:gridCol w="1822600"/>
              </a:tblGrid>
              <a:tr h="10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RDBD_TYPE for Road A</a:t>
                      </a:r>
                      <a:endParaRPr b="1" sz="12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RDBD_TYPE for Road B</a:t>
                      </a:r>
                      <a:endParaRPr b="1" sz="12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MDN for A and B</a:t>
                      </a:r>
                      <a:endParaRPr b="1" sz="12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% Frontage</a:t>
                      </a:r>
                      <a:endParaRPr sz="12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% Frontage</a:t>
                      </a:r>
                      <a:endParaRPr sz="12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‘None’ or ‘Unknown’</a:t>
                      </a:r>
                      <a:endParaRPr sz="12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% Frontage</a:t>
                      </a:r>
                      <a:endParaRPr sz="12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Single Roadbed</a:t>
                      </a:r>
                      <a:endParaRPr sz="12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‘None’ or ‘Unknown’</a:t>
                      </a:r>
                      <a:endParaRPr sz="12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% Frontage</a:t>
                      </a:r>
                      <a:endParaRPr sz="12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Connector</a:t>
                      </a:r>
                      <a:endParaRPr sz="12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‘None’ or ‘Unknown’</a:t>
                      </a:r>
                      <a:endParaRPr sz="12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Grade Separated Connector</a:t>
                      </a:r>
                      <a:endParaRPr sz="12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% Roadbed</a:t>
                      </a:r>
                      <a:endParaRPr sz="12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‘None’ or ‘Unknown’</a:t>
                      </a:r>
                      <a:endParaRPr sz="12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Single Roadbed</a:t>
                      </a:r>
                      <a:endParaRPr sz="12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Single Roadbed</a:t>
                      </a:r>
                      <a:endParaRPr sz="12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‘None’ or ‘Unknown’</a:t>
                      </a:r>
                      <a:endParaRPr sz="1200"/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 Intersection Output</a:t>
            </a:r>
            <a:endParaRPr/>
          </a:p>
        </p:txBody>
      </p:sp>
      <p:pic>
        <p:nvPicPr>
          <p:cNvPr id="209" name="Google Shape;20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474" y="1690837"/>
            <a:ext cx="7315076" cy="4700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Discussion and Issues</a:t>
            </a:r>
            <a:endParaRPr/>
          </a:p>
        </p:txBody>
      </p:sp>
      <p:sp>
        <p:nvSpPr>
          <p:cNvPr id="215" name="Google Shape;215;p30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Research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TxDOT clients help</a:t>
            </a:r>
            <a:endParaRPr/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Github issues </a:t>
            </a:r>
            <a:endParaRPr/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Input </a:t>
            </a:r>
            <a:r>
              <a:rPr lang="en-US"/>
              <a:t>discrepancies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 </a:t>
            </a:r>
            <a:endParaRPr/>
          </a:p>
        </p:txBody>
      </p:sp>
      <p:sp>
        <p:nvSpPr>
          <p:cNvPr id="221" name="Google Shape;221;p31"/>
          <p:cNvSpPr txBox="1"/>
          <p:nvPr>
            <p:ph idx="1" type="body"/>
          </p:nvPr>
        </p:nvSpPr>
        <p:spPr>
          <a:xfrm>
            <a:off x="1120000" y="1825625"/>
            <a:ext cx="10233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We were able to </a:t>
            </a:r>
            <a:r>
              <a:rPr lang="en-US"/>
              <a:t>develop</a:t>
            </a:r>
            <a:r>
              <a:rPr lang="en-US"/>
              <a:t> a program that identifies MIRE intersections based on their angles with a series model builders and python scripts.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850" y="0"/>
            <a:ext cx="1028699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/>
          <p:nvPr/>
        </p:nvSpPr>
        <p:spPr>
          <a:xfrm>
            <a:off x="13384" y="0"/>
            <a:ext cx="8116488" cy="6858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8129872" y="1"/>
            <a:ext cx="4062127" cy="68579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5" name="Google Shape;145;p20"/>
          <p:cNvSpPr txBox="1"/>
          <p:nvPr>
            <p:ph type="title"/>
          </p:nvPr>
        </p:nvSpPr>
        <p:spPr>
          <a:xfrm>
            <a:off x="8610600" y="643468"/>
            <a:ext cx="2944152" cy="16227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en-US" sz="3600">
                <a:solidFill>
                  <a:schemeClr val="lt1"/>
                </a:solidFill>
              </a:rPr>
              <a:t>Associates</a:t>
            </a:r>
            <a:endParaRPr/>
          </a:p>
        </p:txBody>
      </p:sp>
      <p:pic>
        <p:nvPicPr>
          <p:cNvPr descr="https://lh4.googleusercontent.com/DMftGbtTe3yK0ilIhZ7I0aclWjyjk333KClGFf-oo3VC5gjEAt6ujktaGK29OqyAPHBffMnSCu1qNhuFmy0qpvj60gOMuibpm0-Qr2b72KnPEe7OHCtrZ2MyqiiQZTQqfUf8Ff05" id="146" name="Google Shape;14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468" y="1020221"/>
            <a:ext cx="6833412" cy="481755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8610599" y="2402733"/>
            <a:ext cx="2944151" cy="3774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600"/>
              <a:buChar char="•"/>
            </a:pPr>
            <a:r>
              <a:rPr lang="en-US" sz="1600">
                <a:solidFill>
                  <a:srgbClr val="EDEDED"/>
                </a:solidFill>
              </a:rPr>
              <a:t>Tyler Armstrong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Char char="•"/>
            </a:pPr>
            <a:r>
              <a:rPr lang="en-US" sz="1600">
                <a:solidFill>
                  <a:srgbClr val="EDEDED"/>
                </a:solidFill>
              </a:rPr>
              <a:t>Andrew Goin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Char char="•"/>
            </a:pPr>
            <a:r>
              <a:rPr lang="en-US" sz="1600">
                <a:solidFill>
                  <a:srgbClr val="EDEDED"/>
                </a:solidFill>
              </a:rPr>
              <a:t>Sam Johnston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Char char="•"/>
            </a:pPr>
            <a:r>
              <a:rPr lang="en-US" sz="1600">
                <a:solidFill>
                  <a:srgbClr val="EDEDED"/>
                </a:solidFill>
              </a:rPr>
              <a:t>Patrick Sullivan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Introduction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Data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Meth</a:t>
            </a:r>
            <a:r>
              <a:rPr lang="en-US"/>
              <a:t>odology/Tools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Results and Discussion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Conclusion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Figures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Goal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Char char="•"/>
            </a:pPr>
            <a:r>
              <a:rPr lang="en-US"/>
              <a:t>Locate, Identify, and Attribute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Scope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Purpose</a:t>
            </a:r>
            <a:endParaRPr/>
          </a:p>
        </p:txBody>
      </p:sp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2950" y="365136"/>
            <a:ext cx="3975975" cy="3431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2950" y="3989625"/>
            <a:ext cx="4170850" cy="260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167" name="Google Shape;167;p23"/>
          <p:cNvSpPr txBox="1"/>
          <p:nvPr>
            <p:ph idx="1" type="body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Line Roadway Network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Noise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rPr lang="en-US"/>
              <a:t>Preparation </a:t>
            </a: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248" y="3489301"/>
            <a:ext cx="4119274" cy="318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2974" y="869776"/>
            <a:ext cx="3510548" cy="2712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2975" y="3811225"/>
            <a:ext cx="3510548" cy="2712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</a:pPr>
            <a:r>
              <a:rPr lang="en-US"/>
              <a:t>Data Filters</a:t>
            </a:r>
            <a:endParaRPr/>
          </a:p>
        </p:txBody>
      </p:sp>
      <p:sp>
        <p:nvSpPr>
          <p:cNvPr id="176" name="Google Shape;176;p24"/>
          <p:cNvSpPr txBox="1"/>
          <p:nvPr>
            <p:ph idx="1" type="body"/>
          </p:nvPr>
        </p:nvSpPr>
        <p:spPr>
          <a:xfrm>
            <a:off x="1120000" y="1825625"/>
            <a:ext cx="10233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Char char="•"/>
            </a:pPr>
            <a:r>
              <a:t/>
            </a:r>
            <a:endParaRPr/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300" y="1382900"/>
            <a:ext cx="10855301" cy="260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300" y="4030775"/>
            <a:ext cx="10831500" cy="26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Intersection Model Builder</a:t>
            </a:r>
            <a:endParaRPr/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87400"/>
            <a:ext cx="11887199" cy="2376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Angle Rearranger Program </a:t>
            </a:r>
            <a:endParaRPr/>
          </a:p>
        </p:txBody>
      </p:sp>
      <p:pic>
        <p:nvPicPr>
          <p:cNvPr id="190" name="Google Shape;1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0763" y="1824675"/>
            <a:ext cx="3470474" cy="48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Selection </a:t>
            </a:r>
            <a:endParaRPr/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775" y="2873325"/>
            <a:ext cx="767715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pth">
  <a:themeElements>
    <a:clrScheme name="Depth">
      <a:dk1>
        <a:srgbClr val="000000"/>
      </a:dk1>
      <a:lt1>
        <a:srgbClr val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