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90050"/>
  <p:defaultText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0" autoAdjust="0"/>
    <p:restoredTop sz="94676" autoAdjust="0"/>
  </p:normalViewPr>
  <p:slideViewPr>
    <p:cSldViewPr>
      <p:cViewPr varScale="1">
        <p:scale>
          <a:sx n="24" d="100"/>
          <a:sy n="24" d="100"/>
        </p:scale>
        <p:origin x="2058" y="96"/>
      </p:cViewPr>
      <p:guideLst>
        <p:guide orient="horz" pos="10368"/>
        <p:guide pos="13824"/>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6" name="Rectangle 15"/>
          <p:cNvSpPr/>
          <p:nvPr userDrawn="1"/>
        </p:nvSpPr>
        <p:spPr>
          <a:xfrm>
            <a:off x="-3"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7" name="Rectangle 16"/>
          <p:cNvSpPr/>
          <p:nvPr userDrawn="1"/>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8" name="Rectangle 17"/>
          <p:cNvSpPr/>
          <p:nvPr userDrawn="1"/>
        </p:nvSpPr>
        <p:spPr>
          <a:xfrm>
            <a:off x="0" y="28803600"/>
            <a:ext cx="438912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1"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Placeholders</a:t>
            </a:r>
            <a:r>
              <a:rPr sz="7200" dirty="0">
                <a:solidFill>
                  <a:srgbClr val="7F7F7F"/>
                </a:solidFill>
                <a:latin typeface="Calibri" pitchFamily="34" charset="0"/>
                <a:cs typeface="Calibri" panose="020F0502020204030204" pitchFamily="34" charset="0"/>
              </a:rPr>
              <a:t>:</a:t>
            </a: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a:solidFill>
                  <a:srgbClr val="7F7F7F"/>
                </a:solidFill>
                <a:latin typeface="Calibri" pitchFamily="34" charset="0"/>
                <a:cs typeface="Calibri" panose="020F0502020204030204" pitchFamily="34" charset="0"/>
              </a:rPr>
              <a:t>various elements included</a:t>
            </a:r>
            <a:r>
              <a:rPr sz="4900" dirty="0">
                <a:solidFill>
                  <a:srgbClr val="7F7F7F"/>
                </a:solidFill>
                <a:latin typeface="Calibri" pitchFamily="34" charset="0"/>
                <a:cs typeface="Calibri" panose="020F0502020204030204" pitchFamily="34" charset="0"/>
              </a:rPr>
              <a:t> in this </a:t>
            </a:r>
            <a:r>
              <a:rPr lang="en-US" sz="4900" dirty="0">
                <a:solidFill>
                  <a:srgbClr val="7F7F7F"/>
                </a:solidFill>
                <a:latin typeface="Calibri" pitchFamily="34" charset="0"/>
                <a:cs typeface="Calibri" panose="020F0502020204030204" pitchFamily="34" charset="0"/>
              </a:rPr>
              <a:t>poster are ones</a:t>
            </a:r>
            <a:r>
              <a:rPr lang="en-US" sz="4900" baseline="0" dirty="0">
                <a:solidFill>
                  <a:srgbClr val="7F7F7F"/>
                </a:solidFill>
                <a:latin typeface="Calibri" pitchFamily="34" charset="0"/>
                <a:cs typeface="Calibri" panose="020F0502020204030204" pitchFamily="34" charset="0"/>
              </a:rPr>
              <a:t> we often see in medical, research, and scientific posters.</a:t>
            </a:r>
            <a:r>
              <a:rPr sz="4900" dirty="0">
                <a:solidFill>
                  <a:srgbClr val="7F7F7F"/>
                </a:solidFill>
                <a:latin typeface="Calibri" pitchFamily="34" charset="0"/>
                <a:cs typeface="Calibri" panose="020F0502020204030204" pitchFamily="34" charset="0"/>
              </a:rPr>
              <a:t> </a:t>
            </a:r>
            <a:r>
              <a:rPr lang="en-US" sz="4900" dirty="0">
                <a:solidFill>
                  <a:srgbClr val="7F7F7F"/>
                </a:solidFill>
                <a:latin typeface="Calibri" pitchFamily="34" charset="0"/>
                <a:cs typeface="Calibri" panose="020F0502020204030204" pitchFamily="34" charset="0"/>
              </a:rPr>
              <a:t>Feel</a:t>
            </a:r>
            <a:r>
              <a:rPr lang="en-US" sz="49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a:solidFill>
                  <a:srgbClr val="7F7F7F"/>
                </a:solidFill>
                <a:latin typeface="Calibri" pitchFamily="34" charset="0"/>
                <a:cs typeface="Calibri" panose="020F0502020204030204" pitchFamily="34" charset="0"/>
              </a:rPr>
              <a:t>Image</a:t>
            </a:r>
            <a:r>
              <a:rPr lang="en-US" sz="7200" baseline="0" dirty="0">
                <a:solidFill>
                  <a:srgbClr val="7F7F7F"/>
                </a:solidFill>
                <a:latin typeface="Calibri" pitchFamily="34" charset="0"/>
                <a:cs typeface="Calibri" panose="020F0502020204030204" pitchFamily="34" charset="0"/>
              </a:rPr>
              <a:t> Quality</a:t>
            </a:r>
            <a:r>
              <a:rPr lang="en-US" sz="7200" dirty="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a:solidFill>
                  <a:srgbClr val="7F7F7F"/>
                </a:solidFill>
                <a:latin typeface="Calibri" pitchFamily="34" charset="0"/>
                <a:cs typeface="Calibri" panose="020F0502020204030204" pitchFamily="34" charset="0"/>
              </a:rPr>
              <a:t>Insert, Picture</a:t>
            </a:r>
            <a:r>
              <a:rPr lang="en-US" sz="49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a:solidFill>
                  <a:srgbClr val="7F7F7F"/>
                </a:solidFill>
                <a:latin typeface="Calibri" pitchFamily="34" charset="0"/>
                <a:cs typeface="Calibri" panose="020F0502020204030204" pitchFamily="34" charset="0"/>
              </a:rPr>
              <a:t>150-200 pixels per inch in their final printed size</a:t>
            </a:r>
            <a:r>
              <a:rPr lang="en-US" sz="4900" dirty="0">
                <a:solidFill>
                  <a:srgbClr val="7F7F7F"/>
                </a:solidFill>
                <a:latin typeface="Calibri" pitchFamily="34" charset="0"/>
                <a:cs typeface="Calibri" panose="020F0502020204030204" pitchFamily="34" charset="0"/>
              </a:rPr>
              <a:t>. For instance, a 1600 x 1200 pixel</a:t>
            </a:r>
            <a:r>
              <a:rPr lang="en-US" sz="4900" baseline="0" dirty="0">
                <a:solidFill>
                  <a:srgbClr val="7F7F7F"/>
                </a:solidFill>
                <a:latin typeface="Calibri" pitchFamily="34" charset="0"/>
                <a:cs typeface="Calibri" panose="020F0502020204030204" pitchFamily="34" charset="0"/>
              </a:rPr>
              <a:t> photo will usually look fine up to </a:t>
            </a:r>
            <a:r>
              <a:rPr lang="en-US" sz="4900" dirty="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r>
              <a:rPr lang="en-US" sz="3600" dirty="0">
                <a:solidFill>
                  <a:srgbClr val="7F7F7F"/>
                </a:solidFill>
                <a:latin typeface="Calibri" pitchFamily="34" charset="0"/>
                <a:cs typeface="Calibri" panose="020F0502020204030204" pitchFamily="34" charset="0"/>
              </a:rPr>
              <a:t/>
            </a:r>
            <a:br>
              <a:rPr lang="en-US" sz="3600" dirty="0">
                <a:solidFill>
                  <a:srgbClr val="7F7F7F"/>
                </a:solidFill>
                <a:latin typeface="Calibri" pitchFamily="34" charset="0"/>
                <a:cs typeface="Calibri" panose="020F0502020204030204" pitchFamily="34" charset="0"/>
              </a:rPr>
            </a:br>
            <a:r>
              <a:rPr lang="en-US" sz="3600" dirty="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44805600" y="0"/>
            <a:ext cx="9601200" cy="32918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Change</a:t>
              </a:r>
              <a:r>
                <a:rPr lang="en-US" sz="7200" baseline="0" dirty="0">
                  <a:solidFill>
                    <a:schemeClr val="bg1">
                      <a:lumMod val="50000"/>
                    </a:schemeClr>
                  </a:solidFill>
                  <a:latin typeface="Calibri" pitchFamily="34" charset="0"/>
                  <a:cs typeface="Calibri" panose="020F0502020204030204" pitchFamily="34" charset="0"/>
                </a:rPr>
                <a:t> Color Theme</a:t>
              </a:r>
              <a:r>
                <a:rPr lang="en-US" sz="7200" dirty="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a:solidFill>
                    <a:schemeClr val="bg1">
                      <a:lumMod val="50000"/>
                    </a:schemeClr>
                  </a:solidFill>
                  <a:latin typeface="Calibri" pitchFamily="34" charset="0"/>
                  <a:cs typeface="Calibri" panose="020F0502020204030204" pitchFamily="34" charset="0"/>
                </a:rPr>
                <a:t>Design</a:t>
              </a:r>
              <a:r>
                <a:rPr lang="en-US" sz="4900" baseline="0" dirty="0">
                  <a:solidFill>
                    <a:schemeClr val="bg1">
                      <a:lumMod val="50000"/>
                    </a:schemeClr>
                  </a:solidFill>
                  <a:latin typeface="Calibri" pitchFamily="34" charset="0"/>
                  <a:cs typeface="Calibri" panose="020F0502020204030204" pitchFamily="34" charset="0"/>
                </a:rPr>
                <a:t> tab, then select the </a:t>
              </a:r>
              <a:r>
                <a:rPr lang="en-US" sz="4900" b="1" baseline="0" dirty="0">
                  <a:solidFill>
                    <a:schemeClr val="bg1">
                      <a:lumMod val="50000"/>
                    </a:schemeClr>
                  </a:solidFill>
                  <a:latin typeface="Calibri" pitchFamily="34" charset="0"/>
                  <a:cs typeface="Calibri" panose="020F0502020204030204" pitchFamily="34" charset="0"/>
                </a:rPr>
                <a:t>Colors</a:t>
              </a:r>
              <a:r>
                <a:rPr lang="en-US" sz="49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a:solidFill>
                    <a:schemeClr val="bg1">
                      <a:lumMod val="50000"/>
                    </a:schemeClr>
                  </a:solidFill>
                  <a:latin typeface="Calibri" pitchFamily="34" charset="0"/>
                  <a:cs typeface="Calibri" panose="020F0502020204030204" pitchFamily="34" charset="0"/>
                </a:rPr>
                <a:t>Once your poster file is ready, visit</a:t>
              </a:r>
              <a:r>
                <a:rPr lang="en-US" sz="4900" baseline="0" dirty="0">
                  <a:solidFill>
                    <a:schemeClr val="bg1">
                      <a:lumMod val="50000"/>
                    </a:schemeClr>
                  </a:solidFill>
                  <a:latin typeface="Calibri" pitchFamily="34" charset="0"/>
                  <a:cs typeface="Calibri" panose="020F0502020204030204" pitchFamily="34" charset="0"/>
                </a:rPr>
                <a:t> </a:t>
              </a:r>
              <a:r>
                <a:rPr lang="en-US" sz="4900" b="1" baseline="0" dirty="0">
                  <a:solidFill>
                    <a:schemeClr val="bg1">
                      <a:lumMod val="50000"/>
                    </a:schemeClr>
                  </a:solidFill>
                  <a:latin typeface="Calibri" pitchFamily="34" charset="0"/>
                  <a:cs typeface="Calibri" panose="020F0502020204030204" pitchFamily="34" charset="0"/>
                </a:rPr>
                <a:t>www.genigraphics.com</a:t>
              </a:r>
              <a:r>
                <a:rPr lang="en-US" sz="49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a:solidFill>
                    <a:schemeClr val="bg1">
                      <a:lumMod val="50000"/>
                    </a:schemeClr>
                  </a:solidFill>
                  <a:latin typeface="Calibri" pitchFamily="34" charset="0"/>
                  <a:cs typeface="Calibri" panose="020F0502020204030204" pitchFamily="34" charset="0"/>
                </a:rPr>
                <a:t>US and Canada:  1-800-790-4001</a:t>
              </a:r>
              <a:br>
                <a:rPr lang="en-US" sz="4900" baseline="0" dirty="0">
                  <a:solidFill>
                    <a:schemeClr val="bg1">
                      <a:lumMod val="50000"/>
                    </a:schemeClr>
                  </a:solidFill>
                  <a:latin typeface="Calibri" pitchFamily="34" charset="0"/>
                  <a:cs typeface="Calibri" panose="020F0502020204030204" pitchFamily="34" charset="0"/>
                </a:rPr>
              </a:br>
              <a:r>
                <a:rPr lang="en-US" sz="49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600" dirty="0">
                  <a:solidFill>
                    <a:schemeClr val="bg1">
                      <a:lumMod val="50000"/>
                    </a:schemeClr>
                  </a:solidFill>
                  <a:latin typeface="Calibri" pitchFamily="34" charset="0"/>
                  <a:cs typeface="Calibri" panose="020F0502020204030204" pitchFamily="34" charset="0"/>
                </a:rPr>
                <a:t/>
              </a:r>
              <a:br>
                <a:rPr lang="en-US" sz="3600" dirty="0">
                  <a:solidFill>
                    <a:schemeClr val="bg1">
                      <a:lumMod val="50000"/>
                    </a:schemeClr>
                  </a:solidFill>
                  <a:latin typeface="Calibri" pitchFamily="34" charset="0"/>
                  <a:cs typeface="Calibri" panose="020F0502020204030204" pitchFamily="34" charset="0"/>
                </a:rPr>
              </a:br>
              <a:r>
                <a:rPr lang="en-US" sz="36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04800" y="32613600"/>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329128" tIns="164564" rIns="329128" bIns="164564" rtlCol="0" anchor="ctr">
            <a:normAutofit/>
          </a:bodyPr>
          <a:lstStyle/>
          <a:p>
            <a:r>
              <a:rPr lang="en-US" dirty="0"/>
              <a:t>Click to edit Master title style</a:t>
            </a:r>
          </a:p>
        </p:txBody>
      </p:sp>
      <p:sp>
        <p:nvSpPr>
          <p:cNvPr id="3" name="Text Placeholder 2"/>
          <p:cNvSpPr>
            <a:spLocks noGrp="1"/>
          </p:cNvSpPr>
          <p:nvPr>
            <p:ph type="body" idx="1"/>
          </p:nvPr>
        </p:nvSpPr>
        <p:spPr>
          <a:xfrm>
            <a:off x="2194560" y="7680963"/>
            <a:ext cx="39502080" cy="21724623"/>
          </a:xfrm>
          <a:prstGeom prst="rect">
            <a:avLst/>
          </a:prstGeom>
        </p:spPr>
        <p:txBody>
          <a:bodyPr vert="horz" lIns="329128" tIns="164564" rIns="329128" bIns="16456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329128" tIns="164564" rIns="329128" bIns="164564" rtlCol="0" anchor="ctr"/>
          <a:lstStyle>
            <a:lvl1pPr algn="l">
              <a:defRPr sz="4400">
                <a:solidFill>
                  <a:schemeClr val="tx1">
                    <a:tint val="75000"/>
                  </a:schemeClr>
                </a:solidFill>
              </a:defRPr>
            </a:lvl1pPr>
          </a:lstStyle>
          <a:p>
            <a:fld id="{985D6BDF-9D0E-4E2B-85B8-D8F4790360C9}" type="datetimeFigureOut">
              <a:rPr lang="en-US" smtClean="0"/>
              <a:t>11/29/2017</a:t>
            </a:fld>
            <a:endParaRPr lang="en-US" dirty="0"/>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329128" tIns="164564" rIns="329128" bIns="164564" rtlCol="0" anchor="ctr"/>
          <a:lstStyle>
            <a:lvl1pPr algn="ctr">
              <a:defRPr sz="4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329128" tIns="164564" rIns="329128" bIns="164564" rtlCol="0" anchor="ctr"/>
          <a:lstStyle>
            <a:lvl1pPr algn="r">
              <a:defRPr sz="44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3291279" rtl="0" eaLnBrk="1" latinLnBrk="0" hangingPunct="1">
        <a:spcBef>
          <a:spcPct val="0"/>
        </a:spcBef>
        <a:buNone/>
        <a:defRPr sz="6000" kern="1200">
          <a:solidFill>
            <a:schemeClr val="tx1"/>
          </a:solidFill>
          <a:latin typeface="+mj-lt"/>
          <a:ea typeface="+mj-ea"/>
          <a:cs typeface="+mj-cs"/>
        </a:defRPr>
      </a:lvl1pPr>
    </p:titleStyle>
    <p:bodyStyle>
      <a:lvl1pPr marL="342842"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683"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028525"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371366"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1714209" indent="-342842" algn="l" defTabSz="329127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905101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6658"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2297"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7936" indent="-822820" algn="l" defTabSz="3291279"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991887" y="-234854"/>
            <a:ext cx="32918400" cy="31853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9600" b="1" dirty="0">
                <a:solidFill>
                  <a:schemeClr val="accent3">
                    <a:lumMod val="20000"/>
                    <a:lumOff val="80000"/>
                  </a:schemeClr>
                </a:solidFill>
                <a:latin typeface="Century Gothic" panose="020B0502020202020204" pitchFamily="34" charset="0"/>
              </a:rPr>
              <a:t>     Development of the Emerald Crown Trail </a:t>
            </a:r>
          </a:p>
          <a:p>
            <a:pPr algn="ctr" eaLnBrk="1" hangingPunct="1"/>
            <a:r>
              <a:rPr lang="en-US" sz="6600" b="1" dirty="0">
                <a:solidFill>
                  <a:schemeClr val="accent3">
                    <a:lumMod val="20000"/>
                    <a:lumOff val="80000"/>
                  </a:schemeClr>
                </a:solidFill>
                <a:latin typeface="Century Gothic" panose="020B0502020202020204" pitchFamily="34" charset="0"/>
              </a:rPr>
              <a:t>In Conjunction with San Marcos Greenbelt Alliance &amp; Trailblazers Consulting</a:t>
            </a:r>
          </a:p>
        </p:txBody>
      </p:sp>
      <p:sp>
        <p:nvSpPr>
          <p:cNvPr id="5" name="Text Box 123"/>
          <p:cNvSpPr txBox="1">
            <a:spLocks noChangeArrowheads="1"/>
          </p:cNvSpPr>
          <p:nvPr/>
        </p:nvSpPr>
        <p:spPr bwMode="auto">
          <a:xfrm>
            <a:off x="5486400" y="2400300"/>
            <a:ext cx="32918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dirty="0">
                <a:solidFill>
                  <a:schemeClr val="accent3">
                    <a:lumMod val="20000"/>
                    <a:lumOff val="80000"/>
                  </a:schemeClr>
                </a:solidFill>
                <a:latin typeface="+mn-lt"/>
              </a:rPr>
              <a:t>Lucas Chavez, Project Manager; Emma Highberger, Analyst; Julian Emerson, Analyst</a:t>
            </a:r>
            <a:r>
              <a:rPr lang="en-US" sz="4000" baseline="30000" dirty="0">
                <a:solidFill>
                  <a:schemeClr val="accent3">
                    <a:lumMod val="20000"/>
                    <a:lumOff val="80000"/>
                  </a:schemeClr>
                </a:solidFill>
                <a:latin typeface="+mn-lt"/>
              </a:rPr>
              <a:t> </a:t>
            </a:r>
          </a:p>
          <a:p>
            <a:pPr algn="ctr" eaLnBrk="1" hangingPunct="1"/>
            <a:r>
              <a:rPr lang="en-US" sz="4000" dirty="0">
                <a:solidFill>
                  <a:schemeClr val="accent3">
                    <a:lumMod val="20000"/>
                    <a:lumOff val="80000"/>
                  </a:schemeClr>
                </a:solidFill>
                <a:latin typeface="+mn-lt"/>
              </a:rPr>
              <a:t>Texas State University, Evans Liberal Arts- Geography Department</a:t>
            </a:r>
          </a:p>
        </p:txBody>
      </p:sp>
      <p:sp>
        <p:nvSpPr>
          <p:cNvPr id="10" name="Text Box 189"/>
          <p:cNvSpPr txBox="1">
            <a:spLocks noChangeArrowheads="1"/>
          </p:cNvSpPr>
          <p:nvPr/>
        </p:nvSpPr>
        <p:spPr bwMode="auto">
          <a:xfrm>
            <a:off x="408200" y="5345459"/>
            <a:ext cx="12260138" cy="2739165"/>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Our project focused on the development of potential trail routes that would connect the cities of Buda, Kyle, and San Marcos. Using a least cost analysis would allow us to create these trails, and to provide SMGA with an understanding of why these trails could be built in certain areas based on our specific criteria. </a:t>
            </a:r>
          </a:p>
        </p:txBody>
      </p:sp>
      <p:sp>
        <p:nvSpPr>
          <p:cNvPr id="32" name="Rectangle 31"/>
          <p:cNvSpPr/>
          <p:nvPr/>
        </p:nvSpPr>
        <p:spPr>
          <a:xfrm>
            <a:off x="408200" y="4728557"/>
            <a:ext cx="12260137" cy="566171"/>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Abstract</a:t>
            </a:r>
          </a:p>
        </p:txBody>
      </p:sp>
      <p:sp>
        <p:nvSpPr>
          <p:cNvPr id="33" name="Rectangle 32"/>
          <p:cNvSpPr/>
          <p:nvPr/>
        </p:nvSpPr>
        <p:spPr>
          <a:xfrm>
            <a:off x="378785" y="8880444"/>
            <a:ext cx="12289554" cy="696087"/>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Introduction</a:t>
            </a:r>
          </a:p>
        </p:txBody>
      </p:sp>
      <p:sp>
        <p:nvSpPr>
          <p:cNvPr id="13" name="Text Box 192"/>
          <p:cNvSpPr txBox="1">
            <a:spLocks noChangeArrowheads="1"/>
          </p:cNvSpPr>
          <p:nvPr/>
        </p:nvSpPr>
        <p:spPr bwMode="auto">
          <a:xfrm>
            <a:off x="13179424" y="5419433"/>
            <a:ext cx="15660919" cy="12095572"/>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Arial" panose="020B0604020202020204" pitchFamily="34" charset="0"/>
              <a:buChar char="•"/>
            </a:pPr>
            <a:r>
              <a:rPr lang="en-US" sz="3200" b="1" dirty="0">
                <a:latin typeface="Calibri" pitchFamily="34" charset="0"/>
              </a:rPr>
              <a:t>Specify Area of Interest (AOI)</a:t>
            </a:r>
          </a:p>
          <a:p>
            <a:pPr marL="457200" indent="-457200" eaLnBrk="1" hangingPunct="1">
              <a:buFont typeface="Arial" panose="020B0604020202020204" pitchFamily="34" charset="0"/>
              <a:buChar char="•"/>
            </a:pPr>
            <a:r>
              <a:rPr lang="en-US" sz="3200" b="1" dirty="0">
                <a:latin typeface="Calibri" pitchFamily="34" charset="0"/>
              </a:rPr>
              <a:t>Data Acquisition to develop Cost Surface</a:t>
            </a:r>
          </a:p>
          <a:p>
            <a:pPr marL="1200150" lvl="1" indent="-457200" eaLnBrk="1" hangingPunct="1">
              <a:buFont typeface="Arial" panose="020B0604020202020204" pitchFamily="34" charset="0"/>
              <a:buChar char="•"/>
            </a:pPr>
            <a:r>
              <a:rPr lang="en-US" sz="3200" dirty="0">
                <a:latin typeface="Calibri" pitchFamily="34" charset="0"/>
              </a:rPr>
              <a:t>Digital Elevation Model (DEM)</a:t>
            </a:r>
          </a:p>
          <a:p>
            <a:pPr marL="1200150" lvl="1" indent="-457200" eaLnBrk="1" hangingPunct="1">
              <a:buFont typeface="Arial" panose="020B0604020202020204" pitchFamily="34" charset="0"/>
              <a:buChar char="•"/>
            </a:pPr>
            <a:r>
              <a:rPr lang="en-US" sz="3200" dirty="0">
                <a:latin typeface="Calibri" pitchFamily="34" charset="0"/>
              </a:rPr>
              <a:t> Land Cover/ Land Use  (LC/LU)</a:t>
            </a:r>
          </a:p>
          <a:p>
            <a:pPr marL="1200150" lvl="1" indent="-457200" eaLnBrk="1" hangingPunct="1">
              <a:buFont typeface="Arial" panose="020B0604020202020204" pitchFamily="34" charset="0"/>
              <a:buChar char="•"/>
            </a:pPr>
            <a:r>
              <a:rPr lang="en-US" sz="3200" dirty="0">
                <a:latin typeface="Calibri" pitchFamily="34" charset="0"/>
              </a:rPr>
              <a:t>Soils</a:t>
            </a:r>
          </a:p>
          <a:p>
            <a:pPr marL="457200" indent="-457200" eaLnBrk="1" hangingPunct="1">
              <a:buFont typeface="Arial" panose="020B0604020202020204" pitchFamily="34" charset="0"/>
              <a:buChar char="•"/>
            </a:pPr>
            <a:r>
              <a:rPr lang="en-US" sz="3200" b="1" dirty="0">
                <a:latin typeface="Calibri" pitchFamily="34" charset="0"/>
              </a:rPr>
              <a:t>Data Processing </a:t>
            </a:r>
          </a:p>
          <a:p>
            <a:pPr marL="1200150" lvl="1" indent="-457200" eaLnBrk="1" hangingPunct="1">
              <a:buFont typeface="Arial" panose="020B0604020202020204" pitchFamily="34" charset="0"/>
              <a:buChar char="•"/>
            </a:pPr>
            <a:r>
              <a:rPr lang="en-US" sz="3200" dirty="0">
                <a:latin typeface="Calibri" pitchFamily="34" charset="0"/>
              </a:rPr>
              <a:t>Reclassify layers to allow the development of  a weighted overlay cost surface</a:t>
            </a:r>
          </a:p>
          <a:p>
            <a:pPr marL="457200" indent="-457200" eaLnBrk="1" hangingPunct="1">
              <a:buFont typeface="Arial" panose="020B0604020202020204" pitchFamily="34" charset="0"/>
              <a:buChar char="•"/>
            </a:pPr>
            <a:r>
              <a:rPr lang="en-US" sz="3200" b="1" dirty="0">
                <a:latin typeface="Calibri" pitchFamily="34" charset="0"/>
              </a:rPr>
              <a:t>Cost Summation</a:t>
            </a:r>
          </a:p>
          <a:p>
            <a:pPr marL="1200150" lvl="1" indent="-457200" eaLnBrk="1" hangingPunct="1">
              <a:buFont typeface="Arial" panose="020B0604020202020204" pitchFamily="34" charset="0"/>
              <a:buChar char="•"/>
            </a:pPr>
            <a:r>
              <a:rPr lang="en-US" sz="3200" dirty="0">
                <a:latin typeface="Calibri" pitchFamily="34" charset="0"/>
              </a:rPr>
              <a:t>Run Weighted Overlay Tool  with specified data </a:t>
            </a:r>
          </a:p>
          <a:p>
            <a:pPr marL="1200150" lvl="1" indent="-457200" eaLnBrk="1" hangingPunct="1">
              <a:buFont typeface="Arial" panose="020B0604020202020204" pitchFamily="34" charset="0"/>
              <a:buChar char="•"/>
            </a:pPr>
            <a:r>
              <a:rPr lang="en-US" sz="3200" dirty="0">
                <a:latin typeface="Calibri" pitchFamily="34" charset="0"/>
              </a:rPr>
              <a:t>Specify weight of each layer </a:t>
            </a:r>
          </a:p>
          <a:p>
            <a:pPr marL="1600200" lvl="2" indent="-457200" eaLnBrk="1" hangingPunct="1">
              <a:buFont typeface="Arial" panose="020B0604020202020204" pitchFamily="34" charset="0"/>
              <a:buChar char="•"/>
            </a:pPr>
            <a:r>
              <a:rPr lang="en-US" sz="3200" dirty="0">
                <a:latin typeface="Calibri" pitchFamily="34" charset="0"/>
              </a:rPr>
              <a:t>LC/LU: 55% ; DEM: 40% ; Soils: 5</a:t>
            </a:r>
            <a:r>
              <a:rPr lang="en-US" sz="3200" dirty="0" smtClean="0">
                <a:latin typeface="Calibri" pitchFamily="34" charset="0"/>
              </a:rPr>
              <a:t>%</a:t>
            </a:r>
            <a:endParaRPr lang="en-US" sz="3200" dirty="0">
              <a:latin typeface="Calibri" pitchFamily="34" charset="0"/>
            </a:endParaRPr>
          </a:p>
          <a:p>
            <a:pPr marL="457200" indent="-457200" eaLnBrk="1" hangingPunct="1">
              <a:buFont typeface="Arial" panose="020B0604020202020204" pitchFamily="34" charset="0"/>
              <a:buChar char="•"/>
            </a:pPr>
            <a:r>
              <a:rPr lang="en-US" sz="3200" b="1" dirty="0">
                <a:latin typeface="Calibri" pitchFamily="34" charset="0"/>
              </a:rPr>
              <a:t>Specify Locations where the trail will connect to and from</a:t>
            </a:r>
          </a:p>
          <a:p>
            <a:pPr marL="1200150" lvl="1" indent="-457200" eaLnBrk="1" hangingPunct="1">
              <a:buFont typeface="Arial" panose="020B0604020202020204" pitchFamily="34" charset="0"/>
              <a:buChar char="•"/>
            </a:pPr>
            <a:r>
              <a:rPr lang="en-US" sz="3200" dirty="0">
                <a:latin typeface="Calibri" pitchFamily="34" charset="0"/>
              </a:rPr>
              <a:t>8  specified locations for trail </a:t>
            </a:r>
            <a:r>
              <a:rPr lang="en-US" sz="3200" dirty="0" smtClean="0">
                <a:latin typeface="Calibri" pitchFamily="34" charset="0"/>
              </a:rPr>
              <a:t>connectivity</a:t>
            </a:r>
          </a:p>
          <a:p>
            <a:pPr marL="1200150" lvl="1" indent="-457200" eaLnBrk="1" hangingPunct="1">
              <a:buFont typeface="Arial" panose="020B0604020202020204" pitchFamily="34" charset="0"/>
              <a:buChar char="•"/>
            </a:pPr>
            <a:r>
              <a:rPr lang="en-US" sz="3200" dirty="0" smtClean="0">
                <a:latin typeface="Calibri" pitchFamily="34" charset="0"/>
              </a:rPr>
              <a:t>Violet Crown Trail Point;  Buda Trail Point; North Blanco Trail Point; East SM Trail Point; Blanco Shoals Trail Point; Spring Lake Trail Point; Purgatory Trail Point; La Cima Trail </a:t>
            </a:r>
            <a:r>
              <a:rPr lang="en-US" sz="3200" dirty="0" smtClean="0">
                <a:latin typeface="Calibri" pitchFamily="34" charset="0"/>
              </a:rPr>
              <a:t>Point</a:t>
            </a:r>
          </a:p>
          <a:p>
            <a:pPr lvl="1" indent="0" eaLnBrk="1" hangingPunct="1"/>
            <a:endParaRPr lang="en-US" sz="3200" dirty="0">
              <a:latin typeface="Calibri" pitchFamily="34" charset="0"/>
            </a:endParaRPr>
          </a:p>
          <a:p>
            <a:pPr marL="457200" indent="-457200" eaLnBrk="1" hangingPunct="1">
              <a:buFont typeface="Arial" panose="020B0604020202020204" pitchFamily="34" charset="0"/>
              <a:buChar char="•"/>
            </a:pPr>
            <a:r>
              <a:rPr lang="en-US" sz="3200" b="1" dirty="0">
                <a:latin typeface="Calibri" pitchFamily="34" charset="0"/>
              </a:rPr>
              <a:t>Develop Least Cost Path based on Cost Surface</a:t>
            </a:r>
          </a:p>
          <a:p>
            <a:pPr marL="1200150" lvl="1" indent="-457200" eaLnBrk="1" hangingPunct="1">
              <a:buFont typeface="Arial" panose="020B0604020202020204" pitchFamily="34" charset="0"/>
              <a:buChar char="•"/>
            </a:pPr>
            <a:r>
              <a:rPr lang="en-US" sz="3200" dirty="0">
                <a:latin typeface="Calibri" pitchFamily="34" charset="0"/>
              </a:rPr>
              <a:t>12 Trails Developed</a:t>
            </a:r>
          </a:p>
          <a:p>
            <a:pPr marL="457200" indent="-457200" eaLnBrk="1" hangingPunct="1">
              <a:buFont typeface="Arial" panose="020B0604020202020204" pitchFamily="34" charset="0"/>
              <a:buChar char="•"/>
            </a:pPr>
            <a:r>
              <a:rPr lang="en-US" sz="3200" b="1" dirty="0">
                <a:latin typeface="Calibri" pitchFamily="34" charset="0"/>
              </a:rPr>
              <a:t>Configure Parcel data</a:t>
            </a:r>
          </a:p>
          <a:p>
            <a:pPr marL="1200150" lvl="1" indent="-457200" eaLnBrk="1" hangingPunct="1">
              <a:buFont typeface="Arial" panose="020B0604020202020204" pitchFamily="34" charset="0"/>
              <a:buChar char="•"/>
            </a:pPr>
            <a:r>
              <a:rPr lang="en-US" sz="3200" dirty="0">
                <a:latin typeface="Calibri" pitchFamily="34" charset="0"/>
              </a:rPr>
              <a:t>Merge parcel data of Kyle and San Marcos </a:t>
            </a:r>
          </a:p>
          <a:p>
            <a:pPr marL="1200150" lvl="1" indent="-457200" eaLnBrk="1" hangingPunct="1">
              <a:buFont typeface="Arial" panose="020B0604020202020204" pitchFamily="34" charset="0"/>
              <a:buChar char="•"/>
            </a:pPr>
            <a:r>
              <a:rPr lang="en-US" sz="3200" dirty="0">
                <a:latin typeface="Calibri" pitchFamily="34" charset="0"/>
              </a:rPr>
              <a:t>Perform spatial join between specific trails and the merged parcel data to count </a:t>
            </a:r>
            <a:r>
              <a:rPr lang="en-US" sz="3200" dirty="0" smtClean="0">
                <a:latin typeface="Calibri" pitchFamily="34" charset="0"/>
              </a:rPr>
              <a:t>the </a:t>
            </a:r>
            <a:r>
              <a:rPr lang="en-US" sz="3200" dirty="0">
                <a:latin typeface="Calibri" pitchFamily="34" charset="0"/>
              </a:rPr>
              <a:t>parcels that the selected trail passes through</a:t>
            </a:r>
          </a:p>
          <a:p>
            <a:pPr marL="457200" indent="-457200" eaLnBrk="1" hangingPunct="1">
              <a:buFont typeface="Arial" panose="020B0604020202020204" pitchFamily="34" charset="0"/>
              <a:buChar char="•"/>
            </a:pPr>
            <a:r>
              <a:rPr lang="en-US" sz="3200" b="1" dirty="0">
                <a:latin typeface="Calibri" pitchFamily="34" charset="0"/>
              </a:rPr>
              <a:t>Table 1- </a:t>
            </a:r>
            <a:r>
              <a:rPr lang="en-US" sz="3200" dirty="0">
                <a:latin typeface="Calibri" pitchFamily="34" charset="0"/>
              </a:rPr>
              <a:t>Shows specific trails and their parcel count</a:t>
            </a:r>
          </a:p>
        </p:txBody>
      </p:sp>
      <p:sp>
        <p:nvSpPr>
          <p:cNvPr id="34" name="Rectangle 33"/>
          <p:cNvSpPr/>
          <p:nvPr/>
        </p:nvSpPr>
        <p:spPr>
          <a:xfrm>
            <a:off x="13205926" y="4728557"/>
            <a:ext cx="15660921" cy="69133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Methodology </a:t>
            </a:r>
          </a:p>
        </p:txBody>
      </p:sp>
      <p:sp>
        <p:nvSpPr>
          <p:cNvPr id="14" name="Text Box 193"/>
          <p:cNvSpPr txBox="1">
            <a:spLocks noChangeArrowheads="1"/>
          </p:cNvSpPr>
          <p:nvPr/>
        </p:nvSpPr>
        <p:spPr bwMode="auto">
          <a:xfrm>
            <a:off x="29281869" y="15326255"/>
            <a:ext cx="14178294" cy="2246722"/>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Calibri" pitchFamily="34" charset="0"/>
              </a:rPr>
              <a:t>In </a:t>
            </a:r>
            <a:r>
              <a:rPr lang="en-US" sz="3200" dirty="0" smtClean="0">
                <a:latin typeface="Calibri" pitchFamily="34" charset="0"/>
              </a:rPr>
              <a:t>conclusion, </a:t>
            </a:r>
            <a:r>
              <a:rPr lang="en-US" sz="3200" dirty="0">
                <a:latin typeface="Calibri" pitchFamily="34" charset="0"/>
              </a:rPr>
              <a:t>with the implementation of </a:t>
            </a:r>
            <a:r>
              <a:rPr lang="en-US" sz="3200" dirty="0" smtClean="0">
                <a:latin typeface="Calibri" pitchFamily="34" charset="0"/>
              </a:rPr>
              <a:t>GIS we were able </a:t>
            </a:r>
            <a:r>
              <a:rPr lang="en-US" sz="3200" dirty="0">
                <a:latin typeface="Calibri" pitchFamily="34" charset="0"/>
              </a:rPr>
              <a:t>to run our least cost path analysis </a:t>
            </a:r>
            <a:r>
              <a:rPr lang="en-US" sz="3200" dirty="0" smtClean="0">
                <a:latin typeface="Calibri" pitchFamily="34" charset="0"/>
              </a:rPr>
              <a:t>to develop </a:t>
            </a:r>
            <a:r>
              <a:rPr lang="en-US" sz="3200" dirty="0">
                <a:latin typeface="Calibri" pitchFamily="34" charset="0"/>
              </a:rPr>
              <a:t>12 trails in total. These 12 trails were developed by the manipulation of our cost surface which allowed us </a:t>
            </a:r>
            <a:r>
              <a:rPr lang="en-US" sz="3200" dirty="0" smtClean="0">
                <a:latin typeface="Calibri" pitchFamily="34" charset="0"/>
              </a:rPr>
              <a:t>to create multiple paths to different locations based on certain criteria we set (See Figure 2).</a:t>
            </a:r>
            <a:endParaRPr lang="en-US" sz="3200" dirty="0">
              <a:latin typeface="Calibri" pitchFamily="34" charset="0"/>
            </a:endParaRPr>
          </a:p>
        </p:txBody>
      </p:sp>
      <p:sp>
        <p:nvSpPr>
          <p:cNvPr id="11" name="Text Box 190"/>
          <p:cNvSpPr txBox="1">
            <a:spLocks noChangeArrowheads="1"/>
          </p:cNvSpPr>
          <p:nvPr/>
        </p:nvSpPr>
        <p:spPr bwMode="auto">
          <a:xfrm>
            <a:off x="408202" y="9576531"/>
            <a:ext cx="12260137" cy="3724050"/>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a:latin typeface="+mn-lt"/>
              </a:rPr>
              <a:t>The San Marcos Greenbelt Alliance (SMGA) is a non-profit organization founded in 1998 to provide non-motorized travel throughout San Marcos and other communities. Trailblazers Consulting was hired to create routes for SMGA that would connect the cities of Buda, Kyle, and San Marcos with a transportation trail for non-motorized vehicle travel. Trailblazers Consulting implemented a GIS to produce multiple transportation routes connecting the associated cities.</a:t>
            </a:r>
          </a:p>
        </p:txBody>
      </p:sp>
      <p:sp>
        <p:nvSpPr>
          <p:cNvPr id="45" name="Rectangle 44"/>
          <p:cNvSpPr/>
          <p:nvPr/>
        </p:nvSpPr>
        <p:spPr>
          <a:xfrm>
            <a:off x="29281868" y="14660660"/>
            <a:ext cx="14178296" cy="665595"/>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smtClean="0">
                <a:solidFill>
                  <a:schemeClr val="accent3">
                    <a:lumMod val="20000"/>
                    <a:lumOff val="80000"/>
                  </a:schemeClr>
                </a:solidFill>
              </a:rPr>
              <a:t>Conclusion &amp; Results</a:t>
            </a:r>
            <a:endParaRPr lang="en-US" sz="4400" b="1" dirty="0">
              <a:solidFill>
                <a:schemeClr val="accent3">
                  <a:lumMod val="20000"/>
                  <a:lumOff val="8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386" y="88918"/>
            <a:ext cx="4942013" cy="402588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7544" y="88918"/>
            <a:ext cx="5909269" cy="4025881"/>
          </a:xfrm>
          <a:prstGeom prst="rect">
            <a:avLst/>
          </a:prstGeom>
        </p:spPr>
      </p:pic>
      <p:sp>
        <p:nvSpPr>
          <p:cNvPr id="30" name="Rectangle 29">
            <a:extLst>
              <a:ext uri="{FF2B5EF4-FFF2-40B4-BE49-F238E27FC236}">
                <a16:creationId xmlns:a16="http://schemas.microsoft.com/office/drawing/2014/main" id="{3A5B61C0-E2C5-49E5-933A-845DE2C623A5}"/>
              </a:ext>
            </a:extLst>
          </p:cNvPr>
          <p:cNvSpPr/>
          <p:nvPr/>
        </p:nvSpPr>
        <p:spPr>
          <a:xfrm>
            <a:off x="408200" y="13747355"/>
            <a:ext cx="12260137" cy="609852"/>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rPr>
              <a:t>Scope</a:t>
            </a:r>
          </a:p>
        </p:txBody>
      </p:sp>
      <p:sp>
        <p:nvSpPr>
          <p:cNvPr id="23" name="TextBox 22"/>
          <p:cNvSpPr txBox="1"/>
          <p:nvPr/>
        </p:nvSpPr>
        <p:spPr>
          <a:xfrm>
            <a:off x="29281868" y="4496186"/>
            <a:ext cx="7668998" cy="584775"/>
          </a:xfrm>
          <a:prstGeom prst="rect">
            <a:avLst/>
          </a:prstGeom>
          <a:noFill/>
        </p:spPr>
        <p:txBody>
          <a:bodyPr wrap="square" rtlCol="0">
            <a:spAutoFit/>
          </a:bodyPr>
          <a:lstStyle/>
          <a:p>
            <a:r>
              <a:rPr lang="en-US" sz="3200" b="1" dirty="0"/>
              <a:t>Table 1: Parcel count per Specified Trail</a:t>
            </a:r>
          </a:p>
        </p:txBody>
      </p:sp>
      <p:graphicFrame>
        <p:nvGraphicFramePr>
          <p:cNvPr id="8" name="Table 7"/>
          <p:cNvGraphicFramePr>
            <a:graphicFrameLocks noGrp="1"/>
          </p:cNvGraphicFramePr>
          <p:nvPr>
            <p:extLst>
              <p:ext uri="{D42A27DB-BD31-4B8C-83A1-F6EECF244321}">
                <p14:modId xmlns:p14="http://schemas.microsoft.com/office/powerpoint/2010/main" val="3367159597"/>
              </p:ext>
            </p:extLst>
          </p:nvPr>
        </p:nvGraphicFramePr>
        <p:xfrm>
          <a:off x="29305056" y="4989542"/>
          <a:ext cx="14155108" cy="7769126"/>
        </p:xfrm>
        <a:graphic>
          <a:graphicData uri="http://schemas.openxmlformats.org/drawingml/2006/table">
            <a:tbl>
              <a:tblPr firstRow="1" bandRow="1">
                <a:tableStyleId>{5C22544A-7EE6-4342-B048-85BDC9FD1C3A}</a:tableStyleId>
              </a:tblPr>
              <a:tblGrid>
                <a:gridCol w="3538777">
                  <a:extLst>
                    <a:ext uri="{9D8B030D-6E8A-4147-A177-3AD203B41FA5}">
                      <a16:colId xmlns:a16="http://schemas.microsoft.com/office/drawing/2014/main" val="2287522837"/>
                    </a:ext>
                  </a:extLst>
                </a:gridCol>
                <a:gridCol w="3538777">
                  <a:extLst>
                    <a:ext uri="{9D8B030D-6E8A-4147-A177-3AD203B41FA5}">
                      <a16:colId xmlns:a16="http://schemas.microsoft.com/office/drawing/2014/main" val="1700699567"/>
                    </a:ext>
                  </a:extLst>
                </a:gridCol>
                <a:gridCol w="3538777">
                  <a:extLst>
                    <a:ext uri="{9D8B030D-6E8A-4147-A177-3AD203B41FA5}">
                      <a16:colId xmlns:a16="http://schemas.microsoft.com/office/drawing/2014/main" val="563658806"/>
                    </a:ext>
                  </a:extLst>
                </a:gridCol>
                <a:gridCol w="3538777">
                  <a:extLst>
                    <a:ext uri="{9D8B030D-6E8A-4147-A177-3AD203B41FA5}">
                      <a16:colId xmlns:a16="http://schemas.microsoft.com/office/drawing/2014/main" val="2579947682"/>
                    </a:ext>
                  </a:extLst>
                </a:gridCol>
              </a:tblGrid>
              <a:tr h="388287">
                <a:tc>
                  <a:txBody>
                    <a:bodyPr/>
                    <a:lstStyle/>
                    <a:p>
                      <a:r>
                        <a:rPr lang="en-US" sz="3200" dirty="0" smtClean="0"/>
                        <a:t>Trail</a:t>
                      </a:r>
                      <a:endParaRPr lang="en-US" sz="3200" dirty="0"/>
                    </a:p>
                  </a:txBody>
                  <a:tcPr/>
                </a:tc>
                <a:tc>
                  <a:txBody>
                    <a:bodyPr/>
                    <a:lstStyle/>
                    <a:p>
                      <a:r>
                        <a:rPr lang="en-US" sz="3200" dirty="0" smtClean="0"/>
                        <a:t>Parcel Count</a:t>
                      </a:r>
                      <a:endParaRPr lang="en-US" sz="3200" dirty="0"/>
                    </a:p>
                  </a:txBody>
                  <a:tcPr/>
                </a:tc>
                <a:tc>
                  <a:txBody>
                    <a:bodyPr/>
                    <a:lstStyle/>
                    <a:p>
                      <a:r>
                        <a:rPr lang="en-US" sz="3200" dirty="0" smtClean="0"/>
                        <a:t>Trail</a:t>
                      </a:r>
                      <a:endParaRPr lang="en-US" sz="3200" dirty="0"/>
                    </a:p>
                  </a:txBody>
                  <a:tcPr/>
                </a:tc>
                <a:tc>
                  <a:txBody>
                    <a:bodyPr/>
                    <a:lstStyle/>
                    <a:p>
                      <a:r>
                        <a:rPr lang="en-US" sz="3200" dirty="0" smtClean="0"/>
                        <a:t>Parcel Count</a:t>
                      </a:r>
                      <a:endParaRPr lang="en-US" sz="3200" dirty="0"/>
                    </a:p>
                  </a:txBody>
                  <a:tcPr/>
                </a:tc>
                <a:extLst>
                  <a:ext uri="{0D108BD9-81ED-4DB2-BD59-A6C34878D82A}">
                    <a16:rowId xmlns:a16="http://schemas.microsoft.com/office/drawing/2014/main" val="874179749"/>
                  </a:ext>
                </a:extLst>
              </a:tr>
              <a:tr h="879401">
                <a:tc>
                  <a:txBody>
                    <a:bodyPr/>
                    <a:lstStyle/>
                    <a:p>
                      <a:r>
                        <a:rPr lang="en-US" sz="3200" dirty="0" smtClean="0"/>
                        <a:t>Blanco North to Purgatory</a:t>
                      </a:r>
                      <a:endParaRPr lang="en-US" sz="3200" dirty="0"/>
                    </a:p>
                  </a:txBody>
                  <a:tcPr/>
                </a:tc>
                <a:tc>
                  <a:txBody>
                    <a:bodyPr/>
                    <a:lstStyle/>
                    <a:p>
                      <a:r>
                        <a:rPr lang="en-US" sz="3200" dirty="0" smtClean="0"/>
                        <a:t>104</a:t>
                      </a:r>
                      <a:endParaRPr lang="en-US" sz="3200" dirty="0"/>
                    </a:p>
                  </a:txBody>
                  <a:tcPr/>
                </a:tc>
                <a:tc>
                  <a:txBody>
                    <a:bodyPr/>
                    <a:lstStyle/>
                    <a:p>
                      <a:r>
                        <a:rPr lang="en-US" sz="3200" dirty="0" smtClean="0"/>
                        <a:t>Violet Crown to Blanco</a:t>
                      </a:r>
                      <a:r>
                        <a:rPr lang="en-US" sz="3200" baseline="0" dirty="0" smtClean="0"/>
                        <a:t> Shoals</a:t>
                      </a:r>
                      <a:endParaRPr lang="en-US" sz="3200" dirty="0"/>
                    </a:p>
                  </a:txBody>
                  <a:tcPr/>
                </a:tc>
                <a:tc>
                  <a:txBody>
                    <a:bodyPr/>
                    <a:lstStyle/>
                    <a:p>
                      <a:r>
                        <a:rPr lang="en-US" sz="3200" dirty="0" smtClean="0"/>
                        <a:t>124</a:t>
                      </a:r>
                      <a:endParaRPr lang="en-US" sz="3200" dirty="0"/>
                    </a:p>
                  </a:txBody>
                  <a:tcPr/>
                </a:tc>
                <a:extLst>
                  <a:ext uri="{0D108BD9-81ED-4DB2-BD59-A6C34878D82A}">
                    <a16:rowId xmlns:a16="http://schemas.microsoft.com/office/drawing/2014/main" val="3447447493"/>
                  </a:ext>
                </a:extLst>
              </a:tr>
              <a:tr h="900750">
                <a:tc>
                  <a:txBody>
                    <a:bodyPr/>
                    <a:lstStyle/>
                    <a:p>
                      <a:r>
                        <a:rPr lang="en-US" sz="3200" dirty="0" smtClean="0"/>
                        <a:t>Blanco Shoals to East SM</a:t>
                      </a:r>
                      <a:endParaRPr lang="en-US" sz="3200" dirty="0"/>
                    </a:p>
                  </a:txBody>
                  <a:tcPr/>
                </a:tc>
                <a:tc>
                  <a:txBody>
                    <a:bodyPr/>
                    <a:lstStyle/>
                    <a:p>
                      <a:r>
                        <a:rPr lang="en-US" sz="3200" dirty="0" smtClean="0"/>
                        <a:t>64</a:t>
                      </a:r>
                      <a:endParaRPr lang="en-US" sz="3200" dirty="0"/>
                    </a:p>
                  </a:txBody>
                  <a:tcPr/>
                </a:tc>
                <a:tc>
                  <a:txBody>
                    <a:bodyPr/>
                    <a:lstStyle/>
                    <a:p>
                      <a:r>
                        <a:rPr lang="en-US" sz="3200" dirty="0" smtClean="0"/>
                        <a:t>Violet Crown to Buda</a:t>
                      </a:r>
                      <a:endParaRPr lang="en-US" sz="3200" dirty="0"/>
                    </a:p>
                  </a:txBody>
                  <a:tcPr/>
                </a:tc>
                <a:tc>
                  <a:txBody>
                    <a:bodyPr/>
                    <a:lstStyle/>
                    <a:p>
                      <a:r>
                        <a:rPr lang="en-US" sz="3200" dirty="0" smtClean="0"/>
                        <a:t>69</a:t>
                      </a:r>
                      <a:endParaRPr lang="en-US" sz="3200" dirty="0"/>
                    </a:p>
                  </a:txBody>
                  <a:tcPr/>
                </a:tc>
                <a:extLst>
                  <a:ext uri="{0D108BD9-81ED-4DB2-BD59-A6C34878D82A}">
                    <a16:rowId xmlns:a16="http://schemas.microsoft.com/office/drawing/2014/main" val="4186594425"/>
                  </a:ext>
                </a:extLst>
              </a:tr>
              <a:tr h="879401">
                <a:tc>
                  <a:txBody>
                    <a:bodyPr/>
                    <a:lstStyle/>
                    <a:p>
                      <a:r>
                        <a:rPr lang="en-US" sz="3200" dirty="0" smtClean="0"/>
                        <a:t>Blanco</a:t>
                      </a:r>
                      <a:r>
                        <a:rPr lang="en-US" sz="3200" baseline="0" dirty="0" smtClean="0"/>
                        <a:t> Shoals to Purgatory</a:t>
                      </a:r>
                      <a:endParaRPr lang="en-US" sz="3200" dirty="0"/>
                    </a:p>
                  </a:txBody>
                  <a:tcPr/>
                </a:tc>
                <a:tc>
                  <a:txBody>
                    <a:bodyPr/>
                    <a:lstStyle/>
                    <a:p>
                      <a:r>
                        <a:rPr lang="en-US" sz="3200" dirty="0" smtClean="0"/>
                        <a:t>73</a:t>
                      </a:r>
                      <a:endParaRPr lang="en-US" sz="3200" dirty="0"/>
                    </a:p>
                  </a:txBody>
                  <a:tcPr/>
                </a:tc>
                <a:tc>
                  <a:txBody>
                    <a:bodyPr/>
                    <a:lstStyle/>
                    <a:p>
                      <a:r>
                        <a:rPr lang="en-US" sz="3200" dirty="0" smtClean="0"/>
                        <a:t>Violet Crown to La Cima</a:t>
                      </a:r>
                      <a:endParaRPr lang="en-US" sz="3200" dirty="0"/>
                    </a:p>
                  </a:txBody>
                  <a:tcPr/>
                </a:tc>
                <a:tc>
                  <a:txBody>
                    <a:bodyPr/>
                    <a:lstStyle/>
                    <a:p>
                      <a:r>
                        <a:rPr lang="en-US" sz="3200" dirty="0" smtClean="0"/>
                        <a:t>22</a:t>
                      </a:r>
                      <a:endParaRPr lang="en-US" sz="3200" dirty="0"/>
                    </a:p>
                  </a:txBody>
                  <a:tcPr/>
                </a:tc>
                <a:extLst>
                  <a:ext uri="{0D108BD9-81ED-4DB2-BD59-A6C34878D82A}">
                    <a16:rowId xmlns:a16="http://schemas.microsoft.com/office/drawing/2014/main" val="1760776708"/>
                  </a:ext>
                </a:extLst>
              </a:tr>
              <a:tr h="879401">
                <a:tc>
                  <a:txBody>
                    <a:bodyPr/>
                    <a:lstStyle/>
                    <a:p>
                      <a:r>
                        <a:rPr lang="en-US" sz="3200" dirty="0" smtClean="0"/>
                        <a:t>East SM to Purgatory</a:t>
                      </a:r>
                      <a:endParaRPr lang="en-US" sz="3200" dirty="0"/>
                    </a:p>
                  </a:txBody>
                  <a:tcPr/>
                </a:tc>
                <a:tc>
                  <a:txBody>
                    <a:bodyPr/>
                    <a:lstStyle/>
                    <a:p>
                      <a:r>
                        <a:rPr lang="en-US" sz="3200" dirty="0" smtClean="0"/>
                        <a:t>155</a:t>
                      </a:r>
                      <a:endParaRPr lang="en-US" sz="3200" dirty="0"/>
                    </a:p>
                  </a:txBody>
                  <a:tcPr/>
                </a:tc>
                <a:tc>
                  <a:txBody>
                    <a:bodyPr/>
                    <a:lstStyle/>
                    <a:p>
                      <a:r>
                        <a:rPr lang="en-US" sz="3200" dirty="0" smtClean="0"/>
                        <a:t>Violet</a:t>
                      </a:r>
                      <a:r>
                        <a:rPr lang="en-US" sz="3200" baseline="0" dirty="0" smtClean="0"/>
                        <a:t> Crown to La Cima ALT</a:t>
                      </a:r>
                      <a:endParaRPr lang="en-US" sz="3200" dirty="0"/>
                    </a:p>
                  </a:txBody>
                  <a:tcPr/>
                </a:tc>
                <a:tc>
                  <a:txBody>
                    <a:bodyPr/>
                    <a:lstStyle/>
                    <a:p>
                      <a:r>
                        <a:rPr lang="en-US" sz="3200" dirty="0" smtClean="0"/>
                        <a:t>21</a:t>
                      </a:r>
                      <a:endParaRPr lang="en-US" sz="3200" dirty="0"/>
                    </a:p>
                  </a:txBody>
                  <a:tcPr/>
                </a:tc>
                <a:extLst>
                  <a:ext uri="{0D108BD9-81ED-4DB2-BD59-A6C34878D82A}">
                    <a16:rowId xmlns:a16="http://schemas.microsoft.com/office/drawing/2014/main" val="2561534229"/>
                  </a:ext>
                </a:extLst>
              </a:tr>
              <a:tr h="879401">
                <a:tc>
                  <a:txBody>
                    <a:bodyPr/>
                    <a:lstStyle/>
                    <a:p>
                      <a:r>
                        <a:rPr lang="en-US" sz="3200" dirty="0" smtClean="0"/>
                        <a:t>East SM to Spring Lake</a:t>
                      </a:r>
                      <a:endParaRPr lang="en-US" sz="3200" dirty="0"/>
                    </a:p>
                  </a:txBody>
                  <a:tcPr/>
                </a:tc>
                <a:tc>
                  <a:txBody>
                    <a:bodyPr/>
                    <a:lstStyle/>
                    <a:p>
                      <a:r>
                        <a:rPr lang="en-US" sz="3200" dirty="0" smtClean="0"/>
                        <a:t>35</a:t>
                      </a:r>
                      <a:endParaRPr lang="en-US" sz="3200" dirty="0"/>
                    </a:p>
                  </a:txBody>
                  <a:tcPr/>
                </a:tc>
                <a:tc>
                  <a:txBody>
                    <a:bodyPr/>
                    <a:lstStyle/>
                    <a:p>
                      <a:r>
                        <a:rPr lang="en-US" sz="3200" dirty="0" smtClean="0"/>
                        <a:t>Violet Crown to Purgatory</a:t>
                      </a:r>
                      <a:endParaRPr lang="en-US" sz="3200" dirty="0"/>
                    </a:p>
                  </a:txBody>
                  <a:tcPr/>
                </a:tc>
                <a:tc>
                  <a:txBody>
                    <a:bodyPr/>
                    <a:lstStyle/>
                    <a:p>
                      <a:r>
                        <a:rPr lang="en-US" sz="3200" dirty="0" smtClean="0"/>
                        <a:t>82</a:t>
                      </a:r>
                      <a:endParaRPr lang="en-US" sz="3200" dirty="0"/>
                    </a:p>
                  </a:txBody>
                  <a:tcPr/>
                </a:tc>
                <a:extLst>
                  <a:ext uri="{0D108BD9-81ED-4DB2-BD59-A6C34878D82A}">
                    <a16:rowId xmlns:a16="http://schemas.microsoft.com/office/drawing/2014/main" val="3121222262"/>
                  </a:ext>
                </a:extLst>
              </a:tr>
              <a:tr h="879401">
                <a:tc>
                  <a:txBody>
                    <a:bodyPr/>
                    <a:lstStyle/>
                    <a:p>
                      <a:r>
                        <a:rPr lang="en-US" sz="3200" dirty="0" smtClean="0"/>
                        <a:t>Spring Lake to Purgatory</a:t>
                      </a:r>
                      <a:endParaRPr lang="en-US" sz="3200" dirty="0"/>
                    </a:p>
                  </a:txBody>
                  <a:tcPr/>
                </a:tc>
                <a:tc>
                  <a:txBody>
                    <a:bodyPr/>
                    <a:lstStyle/>
                    <a:p>
                      <a:r>
                        <a:rPr lang="en-US" sz="3200" dirty="0" smtClean="0"/>
                        <a:t>39</a:t>
                      </a:r>
                      <a:endParaRPr lang="en-US" sz="3200" dirty="0"/>
                    </a:p>
                  </a:txBody>
                  <a:tcPr/>
                </a:tc>
                <a:tc>
                  <a:txBody>
                    <a:bodyPr/>
                    <a:lstStyle/>
                    <a:p>
                      <a:r>
                        <a:rPr lang="en-US" sz="3200" dirty="0" smtClean="0"/>
                        <a:t>Violet Crown to Purgatory ALT</a:t>
                      </a:r>
                      <a:endParaRPr lang="en-US" sz="3200" dirty="0"/>
                    </a:p>
                  </a:txBody>
                  <a:tcPr/>
                </a:tc>
                <a:tc>
                  <a:txBody>
                    <a:bodyPr/>
                    <a:lstStyle/>
                    <a:p>
                      <a:r>
                        <a:rPr lang="en-US" sz="3200" dirty="0" smtClean="0"/>
                        <a:t>101</a:t>
                      </a:r>
                      <a:endParaRPr lang="en-US" sz="3200" dirty="0"/>
                    </a:p>
                  </a:txBody>
                  <a:tcPr/>
                </a:tc>
                <a:extLst>
                  <a:ext uri="{0D108BD9-81ED-4DB2-BD59-A6C34878D82A}">
                    <a16:rowId xmlns:a16="http://schemas.microsoft.com/office/drawing/2014/main" val="3623496243"/>
                  </a:ext>
                </a:extLst>
              </a:tr>
              <a:tr h="789206">
                <a:tc>
                  <a:txBody>
                    <a:bodyPr/>
                    <a:lstStyle/>
                    <a:p>
                      <a:r>
                        <a:rPr lang="en-US" sz="3200" b="1" dirty="0" smtClean="0"/>
                        <a:t>Total</a:t>
                      </a:r>
                      <a:endParaRPr lang="en-US" sz="3200" b="1" dirty="0"/>
                    </a:p>
                  </a:txBody>
                  <a:tcPr/>
                </a:tc>
                <a:tc>
                  <a:txBody>
                    <a:bodyPr/>
                    <a:lstStyle/>
                    <a:p>
                      <a:endParaRPr lang="en-US" sz="3200" dirty="0"/>
                    </a:p>
                  </a:txBody>
                  <a:tcPr/>
                </a:tc>
                <a:tc>
                  <a:txBody>
                    <a:bodyPr/>
                    <a:lstStyle/>
                    <a:p>
                      <a:endParaRPr lang="en-US" sz="3200" dirty="0"/>
                    </a:p>
                  </a:txBody>
                  <a:tcPr/>
                </a:tc>
                <a:tc>
                  <a:txBody>
                    <a:bodyPr/>
                    <a:lstStyle/>
                    <a:p>
                      <a:r>
                        <a:rPr lang="en-US" sz="3200" b="1" dirty="0" smtClean="0"/>
                        <a:t>889</a:t>
                      </a:r>
                      <a:endParaRPr lang="en-US" sz="3200" b="1" dirty="0"/>
                    </a:p>
                  </a:txBody>
                  <a:tcPr/>
                </a:tc>
                <a:extLst>
                  <a:ext uri="{0D108BD9-81ED-4DB2-BD59-A6C34878D82A}">
                    <a16:rowId xmlns:a16="http://schemas.microsoft.com/office/drawing/2014/main" val="1876872717"/>
                  </a:ext>
                </a:extLst>
              </a:tr>
            </a:tbl>
          </a:graphicData>
        </a:graphic>
      </p:graphicFrame>
      <p:sp>
        <p:nvSpPr>
          <p:cNvPr id="22" name="Text Box 190"/>
          <p:cNvSpPr txBox="1">
            <a:spLocks noChangeArrowheads="1"/>
          </p:cNvSpPr>
          <p:nvPr/>
        </p:nvSpPr>
        <p:spPr bwMode="auto">
          <a:xfrm>
            <a:off x="441359" y="14357207"/>
            <a:ext cx="12296539" cy="3231607"/>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smtClean="0">
                <a:latin typeface="+mn-lt"/>
              </a:rPr>
              <a:t>The scope of our project spans from La Cima Park which is southwest of San Marcos city limits towards the outer reaches of Kyle and Buda city limits ( see Figure 1). The main focus of the trail design is focused on the west side of I-35 since a majority of our trail points are located there. </a:t>
            </a:r>
            <a:endParaRPr lang="en-US" sz="3200" dirty="0" smtClean="0">
              <a:latin typeface="+mn-lt"/>
            </a:endParaRPr>
          </a:p>
          <a:p>
            <a:pPr eaLnBrk="1" hangingPunct="1"/>
            <a:endParaRPr lang="en-US" sz="3200" dirty="0" smtClean="0">
              <a:latin typeface="+mn-lt"/>
            </a:endParaRPr>
          </a:p>
          <a:p>
            <a:pPr eaLnBrk="1" hangingPunct="1"/>
            <a:endParaRPr lang="en-US" sz="3200" dirty="0">
              <a:latin typeface="+mn-lt"/>
            </a:endParaRPr>
          </a:p>
        </p:txBody>
      </p:sp>
      <p:sp>
        <p:nvSpPr>
          <p:cNvPr id="24" name="Text Box 190"/>
          <p:cNvSpPr txBox="1">
            <a:spLocks noChangeArrowheads="1"/>
          </p:cNvSpPr>
          <p:nvPr/>
        </p:nvSpPr>
        <p:spPr bwMode="auto">
          <a:xfrm>
            <a:off x="29305056" y="12668257"/>
            <a:ext cx="14155107" cy="1754280"/>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200" dirty="0" smtClean="0">
                <a:latin typeface="+mn-lt"/>
              </a:rPr>
              <a:t>Table is showing the amount of parcels that each individual trail goes through. This will provide SMGA an account of which trails will require more attention to land ownership when developing trails.</a:t>
            </a:r>
            <a:endParaRPr lang="en-US" sz="3200" dirty="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200" y="17893843"/>
            <a:ext cx="20623000" cy="14556626"/>
          </a:xfrm>
          <a:prstGeom prst="rect">
            <a:avLst/>
          </a:prstGeom>
        </p:spPr>
      </p:pic>
      <p:sp>
        <p:nvSpPr>
          <p:cNvPr id="16" name="TextBox 15"/>
          <p:cNvSpPr txBox="1"/>
          <p:nvPr/>
        </p:nvSpPr>
        <p:spPr>
          <a:xfrm>
            <a:off x="368846" y="32333625"/>
            <a:ext cx="4073359" cy="584775"/>
          </a:xfrm>
          <a:prstGeom prst="rect">
            <a:avLst/>
          </a:prstGeom>
          <a:noFill/>
        </p:spPr>
        <p:txBody>
          <a:bodyPr wrap="none" rtlCol="0">
            <a:spAutoFit/>
          </a:bodyPr>
          <a:lstStyle/>
          <a:p>
            <a:r>
              <a:rPr lang="en-US" sz="3200" b="1" dirty="0" smtClean="0"/>
              <a:t>Figure 1: Map of Scope</a:t>
            </a:r>
            <a:endParaRPr lang="en-US" sz="3200" b="1" dirty="0"/>
          </a:p>
        </p:txBody>
      </p:sp>
      <p:sp>
        <p:nvSpPr>
          <p:cNvPr id="17" name="TextBox 16"/>
          <p:cNvSpPr txBox="1"/>
          <p:nvPr/>
        </p:nvSpPr>
        <p:spPr>
          <a:xfrm>
            <a:off x="21945600" y="32342771"/>
            <a:ext cx="5533053" cy="584775"/>
          </a:xfrm>
          <a:prstGeom prst="rect">
            <a:avLst/>
          </a:prstGeom>
          <a:noFill/>
        </p:spPr>
        <p:txBody>
          <a:bodyPr wrap="none" rtlCol="0">
            <a:spAutoFit/>
          </a:bodyPr>
          <a:lstStyle/>
          <a:p>
            <a:r>
              <a:rPr lang="en-US" sz="3200" b="1" dirty="0" smtClean="0"/>
              <a:t>Figure 2: Map of designed trails</a:t>
            </a:r>
            <a:endParaRPr lang="en-US" sz="3200" b="1" dirty="0"/>
          </a:p>
        </p:txBody>
      </p:sp>
      <p:pic>
        <p:nvPicPr>
          <p:cNvPr id="9" name="Picture 8">
            <a:extLst>
              <a:ext uri="{FF2B5EF4-FFF2-40B4-BE49-F238E27FC236}">
                <a16:creationId xmlns:a16="http://schemas.microsoft.com/office/drawing/2014/main" id="{B0497574-A0A7-4DE8-976E-F72E961C57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45600" y="17893843"/>
            <a:ext cx="21514563" cy="14556625"/>
          </a:xfrm>
          <a:prstGeom prst="rect">
            <a:avLst/>
          </a:prstGeom>
        </p:spPr>
      </p:pic>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4054</TotalTime>
  <Words>603</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Chavez, Lucas J</cp:lastModifiedBy>
  <cp:revision>162</cp:revision>
  <cp:lastPrinted>2013-02-12T02:21:55Z</cp:lastPrinted>
  <dcterms:created xsi:type="dcterms:W3CDTF">2013-02-10T21:14:48Z</dcterms:created>
  <dcterms:modified xsi:type="dcterms:W3CDTF">2017-11-29T17:36:04Z</dcterms:modified>
</cp:coreProperties>
</file>