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8" r:id="rId10"/>
    <p:sldId id="263" r:id="rId11"/>
    <p:sldId id="264" r:id="rId12"/>
    <p:sldId id="266" r:id="rId13"/>
    <p:sldId id="267" r:id="rId14"/>
  </p:sldIdLst>
  <p:sldSz cx="12192000" cy="6858000"/>
  <p:notesSz cx="9296400" cy="7010400"/>
  <p:embeddedFontLst>
    <p:embeddedFont>
      <p:font typeface="Garamond" panose="02020404030301010803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ree%20Canopy%20Project\diff_table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ree%20Canopy%20Project\diff_table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ree%20Canopy%20Project\diff_table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ree%20Canopy%20Project\diff_table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Canopy Change</a:t>
            </a:r>
          </a:p>
        </c:rich>
      </c:tx>
      <c:layout>
        <c:manualLayout>
          <c:xMode val="edge"/>
          <c:yMode val="edge"/>
          <c:x val="0.22029712229224374"/>
          <c:y val="6.1678001494337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BF-430F-B147-95E9078ABAD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BF-430F-B147-95E9078ABAD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BF-430F-B147-95E9078ABADB}"/>
              </c:ext>
            </c:extLst>
          </c:dPt>
          <c:dLbls>
            <c:dLbl>
              <c:idx val="0"/>
              <c:layout>
                <c:manualLayout>
                  <c:x val="-0.1395958372336325"/>
                  <c:y val="-0.17862860892388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BF-430F-B147-95E9078AB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diff_table!$A$10:$A$12</c:f>
              <c:strCache>
                <c:ptCount val="3"/>
                <c:pt idx="0">
                  <c:v>No Change</c:v>
                </c:pt>
                <c:pt idx="1">
                  <c:v>Gain</c:v>
                </c:pt>
                <c:pt idx="2">
                  <c:v>Loss</c:v>
                </c:pt>
              </c:strCache>
            </c:strRef>
          </c:cat>
          <c:val>
            <c:numRef>
              <c:f>diff_table!$B$10:$B$12</c:f>
              <c:numCache>
                <c:formatCode>0%</c:formatCode>
                <c:ptCount val="3"/>
                <c:pt idx="0">
                  <c:v>0.8549884025752944</c:v>
                </c:pt>
                <c:pt idx="1">
                  <c:v>7.7624257611525721E-2</c:v>
                </c:pt>
                <c:pt idx="2">
                  <c:v>6.7387339813179931E-2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BF-430F-B147-95E9078AB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9335776761924"/>
          <c:y val="0.84579207800447764"/>
          <c:w val="0.62078283692799252"/>
          <c:h val="0.11298075169984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2C-46FD-AD27-1421389CA77E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2C-46FD-AD27-1421389CA77E}"/>
              </c:ext>
            </c:extLst>
          </c:dPt>
          <c:cat>
            <c:strRef>
              <c:f>diff_table!$A$3:$A$4</c:f>
              <c:strCache>
                <c:ptCount val="2"/>
                <c:pt idx="0">
                  <c:v>Gain</c:v>
                </c:pt>
                <c:pt idx="1">
                  <c:v>Loss</c:v>
                </c:pt>
              </c:strCache>
            </c:strRef>
          </c:cat>
          <c:val>
            <c:numRef>
              <c:f>diff_table!$B$3:$B$4</c:f>
              <c:numCache>
                <c:formatCode>General</c:formatCode>
                <c:ptCount val="2"/>
                <c:pt idx="0">
                  <c:v>232237591</c:v>
                </c:pt>
                <c:pt idx="1">
                  <c:v>201610604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2C-46FD-AD27-1421389CA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9652576"/>
        <c:axId val="429654216"/>
      </c:barChart>
      <c:catAx>
        <c:axId val="42965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654216"/>
        <c:crosses val="autoZero"/>
        <c:auto val="1"/>
        <c:lblAlgn val="ctr"/>
        <c:lblOffset val="100"/>
        <c:noMultiLvlLbl val="0"/>
      </c:catAx>
      <c:valAx>
        <c:axId val="42965421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965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Canopy Change</a:t>
            </a:r>
          </a:p>
        </c:rich>
      </c:tx>
      <c:layout>
        <c:manualLayout>
          <c:xMode val="edge"/>
          <c:yMode val="edge"/>
          <c:x val="0.22029712229224374"/>
          <c:y val="6.1678001494337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BF-430F-B147-95E9078ABAD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BF-430F-B147-95E9078ABAD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BF-430F-B147-95E9078ABADB}"/>
              </c:ext>
            </c:extLst>
          </c:dPt>
          <c:dLbls>
            <c:dLbl>
              <c:idx val="0"/>
              <c:layout>
                <c:manualLayout>
                  <c:x val="-0.1395958372336325"/>
                  <c:y val="-0.17862860892388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BF-430F-B147-95E9078AB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diff_table!$A$10:$A$12</c:f>
              <c:strCache>
                <c:ptCount val="3"/>
                <c:pt idx="0">
                  <c:v>No Change</c:v>
                </c:pt>
                <c:pt idx="1">
                  <c:v>Gain</c:v>
                </c:pt>
                <c:pt idx="2">
                  <c:v>Loss</c:v>
                </c:pt>
              </c:strCache>
            </c:strRef>
          </c:cat>
          <c:val>
            <c:numRef>
              <c:f>diff_table!$B$10:$B$12</c:f>
              <c:numCache>
                <c:formatCode>0%</c:formatCode>
                <c:ptCount val="3"/>
                <c:pt idx="0">
                  <c:v>0.8549884025752944</c:v>
                </c:pt>
                <c:pt idx="1">
                  <c:v>7.7624257611525721E-2</c:v>
                </c:pt>
                <c:pt idx="2">
                  <c:v>6.7387339813179931E-2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BF-430F-B147-95E9078AB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9335776761924"/>
          <c:y val="0.84579207800447764"/>
          <c:w val="0.62078283692799252"/>
          <c:h val="0.11298075169984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2C-46FD-AD27-1421389CA77E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2C-46FD-AD27-1421389CA77E}"/>
              </c:ext>
            </c:extLst>
          </c:dPt>
          <c:cat>
            <c:strRef>
              <c:f>diff_table!$A$3:$A$4</c:f>
              <c:strCache>
                <c:ptCount val="2"/>
                <c:pt idx="0">
                  <c:v>Gain</c:v>
                </c:pt>
                <c:pt idx="1">
                  <c:v>Loss</c:v>
                </c:pt>
              </c:strCache>
            </c:strRef>
          </c:cat>
          <c:val>
            <c:numRef>
              <c:f>diff_table!$B$3:$B$4</c:f>
              <c:numCache>
                <c:formatCode>General</c:formatCode>
                <c:ptCount val="2"/>
                <c:pt idx="0">
                  <c:v>232237591</c:v>
                </c:pt>
                <c:pt idx="1">
                  <c:v>201610604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2C-46FD-AD27-1421389CA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9652576"/>
        <c:axId val="429654216"/>
      </c:barChart>
      <c:catAx>
        <c:axId val="42965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654216"/>
        <c:crosses val="autoZero"/>
        <c:auto val="1"/>
        <c:lblAlgn val="ctr"/>
        <c:lblOffset val="100"/>
        <c:noMultiLvlLbl val="0"/>
      </c:catAx>
      <c:valAx>
        <c:axId val="42965421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965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65738" y="0"/>
            <a:ext cx="4029075" cy="3508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00" cy="27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00" cy="27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00" cy="27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600" cy="2365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00" cy="27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00" cy="27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930275" y="3373438"/>
            <a:ext cx="7435800" cy="27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44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hape 21"/>
          <p:cNvGrpSpPr/>
          <p:nvPr/>
        </p:nvGrpSpPr>
        <p:grpSpPr>
          <a:xfrm>
            <a:off x="-16934" y="0"/>
            <a:ext cx="12230499" cy="6849358"/>
            <a:chOff x="-16934" y="0"/>
            <a:chExt cx="12230499" cy="6849358"/>
          </a:xfrm>
        </p:grpSpPr>
        <p:pic>
          <p:nvPicPr>
            <p:cNvPr id="22" name="Shape 22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091315" cy="6849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Shape 23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24" name="Shape 24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7363" cy="612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25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7363" cy="6123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5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42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ctr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ctr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31" name="Shape 31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32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02" name="Shape 10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ts val="1400"/>
              <a:buFont typeface="Garamond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r>
              <a:rPr lang="en-U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</a:p>
        </p:txBody>
      </p:sp>
      <p:cxnSp>
        <p:nvCxnSpPr>
          <p:cNvPr id="112" name="Shape 11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32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ts val="1400"/>
              <a:buFont typeface="Garamond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r>
              <a:rPr lang="en-U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</a:p>
        </p:txBody>
      </p:sp>
      <p:cxnSp>
        <p:nvCxnSpPr>
          <p:cNvPr id="128" name="Shape 128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ue or Fals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43" name="Shape 14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3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50" name="Shape 150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hape 3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49" name="Shape 49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hape 5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20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20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67" name="Shape 6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73" name="Shape 7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81" name="Shape 81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2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None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-15736" y="0"/>
            <a:ext cx="12229476" cy="6849358"/>
            <a:chOff x="-15736" y="0"/>
            <a:chExt cx="12229476" cy="6849358"/>
          </a:xfrm>
        </p:grpSpPr>
        <p:pic>
          <p:nvPicPr>
            <p:cNvPr id="11" name="Shape 11" descr="H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12091315" cy="6849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12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3" name="Shape 13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736" y="3153832"/>
              <a:ext cx="776754" cy="606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4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436986" y="3153832"/>
              <a:ext cx="776754" cy="606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SzPts val="1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85750" marR="0" lvl="0" indent="-110490" algn="l" rtl="0">
              <a:spcBef>
                <a:spcPts val="480"/>
              </a:spcBef>
              <a:spcAft>
                <a:spcPts val="60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742950" marR="0" lvl="1" indent="-139700" algn="l" rtl="0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00150" marR="0" lvl="2" indent="-154305" algn="l" rtl="0">
              <a:spcBef>
                <a:spcPts val="360"/>
              </a:spcBef>
              <a:spcAft>
                <a:spcPts val="60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543050" marR="0" lvl="3" indent="-54610" algn="l" rtl="0">
              <a:spcBef>
                <a:spcPts val="32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000250" marR="0" lvl="4" indent="-6921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514600" marR="0" lvl="5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971800" marR="0" lvl="6" indent="-126364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429000" marR="0" lvl="7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886200" marR="0" lvl="8" indent="-126365" algn="l" rtl="0">
              <a:spcBef>
                <a:spcPts val="28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MapTour/index.html?appid=2e56d3480f9b46d0820b12f57fcca0f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 sz="5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Austin’s Urban Forest Canopy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Erin Rand, Steven Green, Cory Sibley</a:t>
            </a:r>
          </a:p>
        </p:txBody>
      </p:sp>
      <p:sp>
        <p:nvSpPr>
          <p:cNvPr id="157" name="Shape 157" descr="https://docs.google.com/drawings/d/sVedBjoUXvYxkhBAnSMQEjA/image?w=660&amp;h=120&amp;rev=1&amp;ac=1"/>
          <p:cNvSpPr/>
          <p:nvPr/>
        </p:nvSpPr>
        <p:spPr>
          <a:xfrm>
            <a:off x="155575" y="-319088"/>
            <a:ext cx="6286500" cy="11430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8" name="Shape 158" descr="https://lh4.googleusercontent.com/9f_2ytHIZLfFE1h6osdpU6T2pxvvM3cIS_RXJUb1UF8IQ5di4jMve8s7UVJ6msJlSROvdG7rxMPOj4LZx5zlMXSCKfZOKNEfZr11aXiEMDBwwIh6ISsFiLVEOhREMmADPtLyU0QHTJnG_XjuS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9219" y="4154552"/>
            <a:ext cx="3490352" cy="2656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11640833" y="6578600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25" y="1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10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508" y="-1"/>
            <a:ext cx="888103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25" y="1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11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/>
          <a:stretch/>
        </p:blipFill>
        <p:spPr>
          <a:xfrm>
            <a:off x="8497455" y="424355"/>
            <a:ext cx="3603472" cy="53442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25" y="1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12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508" y="125"/>
            <a:ext cx="888103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240" name="Shape 240"/>
          <p:cNvSpPr txBox="1">
            <a:spLocks noGrp="1"/>
          </p:cNvSpPr>
          <p:nvPr>
            <p:ph type="ctrTitle" idx="4294967295"/>
          </p:nvPr>
        </p:nvSpPr>
        <p:spPr>
          <a:xfrm>
            <a:off x="2692398" y="1871131"/>
            <a:ext cx="6815700" cy="1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 sz="5400" u="sng">
                <a:solidFill>
                  <a:schemeClr val="hlink"/>
                </a:solidFill>
                <a:hlinkClick r:id="rId3"/>
              </a:rPr>
              <a:t>Story Map Tour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Introduction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Client: City of Austin Urban Forestry Program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Why are urban forests important?</a:t>
            </a: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Economic Benefits</a:t>
            </a: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Social/Psychological benefits</a:t>
            </a: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Environmental Benefits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Purpose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1295400" y="2556932"/>
            <a:ext cx="9490787" cy="3318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Purpose:</a:t>
            </a: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Illustrate canopy change between </a:t>
            </a:r>
            <a:r>
              <a:rPr lang="en-US" sz="2400"/>
              <a:t>2010 and 2014 </a:t>
            </a: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/>
              <a:t>Create a story map telling the story of the canopy over a 4 year period </a:t>
            </a:r>
          </a:p>
          <a:p>
            <a:pPr marL="742950" marR="0" lvl="1" indent="-26289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/>
              <a:t>Interpret these results to suggest areas of focus for tree planting initiatives</a:t>
            </a:r>
          </a:p>
          <a:p>
            <a:pPr marL="0" marR="0" lvl="0" indent="0" algn="ctr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4294967295"/>
          </p:nvPr>
        </p:nvSpPr>
        <p:spPr>
          <a:xfrm>
            <a:off x="1338472" y="1941450"/>
            <a:ext cx="4016400" cy="14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City of Austin canopy cover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Spatial limits: data boundary</a:t>
            </a:r>
          </a:p>
          <a:p>
            <a:pPr marL="0" marR="0" lvl="0" indent="0" algn="l" rtl="0">
              <a:spcBef>
                <a:spcPts val="108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10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title" idx="4294967295"/>
          </p:nvPr>
        </p:nvSpPr>
        <p:spPr>
          <a:xfrm>
            <a:off x="1020417" y="638107"/>
            <a:ext cx="9601200" cy="1303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Data</a:t>
            </a:r>
          </a:p>
        </p:txBody>
      </p:sp>
      <p:cxnSp>
        <p:nvCxnSpPr>
          <p:cNvPr id="180" name="Shape 180"/>
          <p:cNvCxnSpPr/>
          <p:nvPr/>
        </p:nvCxnSpPr>
        <p:spPr>
          <a:xfrm>
            <a:off x="1338469" y="1795670"/>
            <a:ext cx="9601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4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4294967295"/>
          </p:nvPr>
        </p:nvSpPr>
        <p:spPr>
          <a:xfrm>
            <a:off x="5905225" y="1941450"/>
            <a:ext cx="4016400" cy="157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/>
              <a:t>Data type: raster (TIFF)</a:t>
            </a:r>
          </a:p>
          <a:p>
            <a:pPr marL="285750" lvl="0" indent="-285750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/>
              <a:t>Time period: 2010 and 2014</a:t>
            </a:r>
          </a:p>
          <a:p>
            <a:pPr marL="0" marR="0" lvl="0" indent="0" algn="l" rtl="0">
              <a:spcBef>
                <a:spcPts val="10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8852" y="3427350"/>
            <a:ext cx="6864329" cy="217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/>
              <a:t>Change of Plans: Original Plans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2"/>
              <a:buFont typeface="Arial"/>
              <a:buChar char="•"/>
            </a:pPr>
            <a:r>
              <a:rPr lang="en-US" sz="2402" b="0" i="0" u="none" strike="noStrike" cap="none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Formatting for analysis: Raster to Vector</a:t>
            </a:r>
          </a:p>
          <a:p>
            <a:pPr marL="285750" marR="0" lvl="0" indent="-285750" algn="l" rtl="0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2"/>
              <a:buFont typeface="Arial"/>
              <a:buChar char="•"/>
            </a:pPr>
            <a:r>
              <a:rPr lang="en-US" sz="2402" b="0" i="0" u="none" strike="noStrike" cap="none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Canopy change illustration: Statistical Analysis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2"/>
              <a:buFont typeface="Arial"/>
              <a:buChar char="•"/>
            </a:pPr>
            <a:r>
              <a:rPr lang="en-US" sz="2402" b="0" i="0" u="none" strike="noStrike" cap="none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Regression over </a:t>
            </a:r>
            <a:r>
              <a:rPr lang="en-US" sz="2402" b="0" i="0" u="none" strike="noStrike" cap="none" dirty="0" smtClean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time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2"/>
              <a:buFont typeface="Arial"/>
              <a:buChar char="•"/>
            </a:pPr>
            <a:r>
              <a:rPr lang="en-US" sz="2402" b="0" i="0" u="none" strike="noStrike" cap="none" dirty="0" smtClean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Potential </a:t>
            </a:r>
            <a:r>
              <a:rPr lang="en-US" sz="2402" b="0" i="0" u="none" strike="noStrike" cap="none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correlations between</a:t>
            </a:r>
            <a:r>
              <a:rPr lang="en-US" sz="2402" dirty="0"/>
              <a:t> land use, political districts, and watersheds</a:t>
            </a:r>
          </a:p>
          <a:p>
            <a:pPr marL="285750" marR="0" lvl="0" indent="-211931" algn="l" rtl="0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403"/>
              <a:buFont typeface="Arial"/>
              <a:buChar char="•"/>
            </a:pPr>
            <a:r>
              <a:rPr lang="en-US" sz="2402" dirty="0"/>
              <a:t>Hot spot analysis to show areas of greatest canopy change</a:t>
            </a:r>
          </a:p>
          <a:p>
            <a:pPr marL="285750" marR="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Clr>
                <a:schemeClr val="accent1"/>
              </a:buClr>
              <a:buSzPts val="2139"/>
              <a:buFont typeface="Arial"/>
              <a:buNone/>
            </a:pPr>
            <a:endParaRPr sz="1860" b="0" i="0" u="none" strike="noStrike" cap="none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Clr>
                <a:schemeClr val="accent1"/>
              </a:buClr>
              <a:buSzPts val="2139"/>
              <a:buFont typeface="Arial"/>
              <a:buNone/>
            </a:pPr>
            <a:endParaRPr sz="1860" b="0" i="0" u="none" strike="noStrike" cap="none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Clr>
                <a:schemeClr val="accent1"/>
              </a:buClr>
              <a:buSzPts val="2139"/>
              <a:buFont typeface="Arial"/>
              <a:buNone/>
            </a:pPr>
            <a:endParaRPr sz="1860" b="0" i="0" u="none" strike="noStrike" cap="none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Clr>
                <a:schemeClr val="accent1"/>
              </a:buClr>
              <a:buSzPts val="2139"/>
              <a:buFont typeface="Arial"/>
              <a:buNone/>
            </a:pPr>
            <a:endParaRPr sz="1860" b="0" i="0" u="none" strike="noStrike" cap="none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5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Change of Plans: Complications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03860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Incompatible data: 2006 was vector, 2010 and 2014 were raster</a:t>
            </a:r>
          </a:p>
          <a:p>
            <a:pPr marL="457200" lvl="0" indent="-403860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Large file sizes that made conversions difficult, and processes very slow</a:t>
            </a:r>
          </a:p>
          <a:p>
            <a:pPr marL="457200" lvl="0" indent="-403860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Unable to acquire 2006 raster; data was corrupted on client server</a:t>
            </a:r>
          </a:p>
          <a:p>
            <a:pPr marL="457200" lvl="0" indent="-403860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Time constraints did not allow for the conversions and processes needed</a:t>
            </a:r>
          </a:p>
          <a:p>
            <a:pPr marL="457200" lvl="0" indent="-403860">
              <a:spcBef>
                <a:spcPts val="0"/>
              </a:spcBef>
              <a:buSzPts val="2760"/>
              <a:buChar char="•"/>
            </a:pPr>
            <a:r>
              <a:rPr lang="en-US"/>
              <a:t>Focus shifted to interpretation and visual representation via StoryMap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Font typeface="Garamond"/>
              <a:buNone/>
            </a:pPr>
            <a:r>
              <a:rPr lang="en-US"/>
              <a:t>Pre-formatting Processes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/>
              <a:t>Acquisition of data from City of Austin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/>
              <a:t>Clipped data to common extent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/>
              <a:t>Projected to State Plane Texas Central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</a:pPr>
            <a:r>
              <a:rPr lang="en-US"/>
              <a:t>Created categorical maps for variables: land use, watersheds, and political districts</a:t>
            </a:r>
          </a:p>
          <a:p>
            <a:pPr marL="0" marR="0" lvl="0" indent="0" algn="l" rtl="0">
              <a:spcBef>
                <a:spcPts val="10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7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25" y="1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8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-101"/>
            <a:ext cx="8881033" cy="68580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729864"/>
              </p:ext>
            </p:extLst>
          </p:nvPr>
        </p:nvGraphicFramePr>
        <p:xfrm>
          <a:off x="8907847" y="302755"/>
          <a:ext cx="3047634" cy="343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106082"/>
              </p:ext>
            </p:extLst>
          </p:nvPr>
        </p:nvGraphicFramePr>
        <p:xfrm>
          <a:off x="9030138" y="3870343"/>
          <a:ext cx="30128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25" y="1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11649303" y="65786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9</a:t>
            </a:fld>
            <a:endParaRPr lang="en-US" sz="1000" b="0" i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729864"/>
              </p:ext>
            </p:extLst>
          </p:nvPr>
        </p:nvGraphicFramePr>
        <p:xfrm>
          <a:off x="8907847" y="302755"/>
          <a:ext cx="3047634" cy="343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106082"/>
              </p:ext>
            </p:extLst>
          </p:nvPr>
        </p:nvGraphicFramePr>
        <p:xfrm>
          <a:off x="9030138" y="3870343"/>
          <a:ext cx="30128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2" y="-10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3908"/>
      </p:ext>
    </p:extLst>
  </p:cSld>
  <p:clrMapOvr>
    <a:masterClrMapping/>
  </p:clrMapOvr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254</Words>
  <Application>Microsoft Office PowerPoint</Application>
  <PresentationFormat>Widescreen</PresentationFormat>
  <Paragraphs>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Garamond</vt:lpstr>
      <vt:lpstr>Arial</vt:lpstr>
      <vt:lpstr>Calibri</vt:lpstr>
      <vt:lpstr>Organic</vt:lpstr>
      <vt:lpstr>Austin’s Urban Forest Canopy</vt:lpstr>
      <vt:lpstr>Introduction</vt:lpstr>
      <vt:lpstr>Purpose</vt:lpstr>
      <vt:lpstr>Data</vt:lpstr>
      <vt:lpstr>Change of Plans: Original Plans</vt:lpstr>
      <vt:lpstr>Change of Plans: Complications</vt:lpstr>
      <vt:lpstr>Pre-formatting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Story Map Tour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Austin’s Urban Forest Canopy</dc:title>
  <dc:creator>Rand, Erin M</dc:creator>
  <cp:lastModifiedBy>Sibley, Cory James</cp:lastModifiedBy>
  <cp:revision>6</cp:revision>
  <dcterms:modified xsi:type="dcterms:W3CDTF">2017-12-04T21:48:13Z</dcterms:modified>
</cp:coreProperties>
</file>