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custDataLst>
    <p:tags r:id="rId3"/>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87C5CB"/>
    <a:srgbClr val="5BFF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p:scale>
          <a:sx n="33" d="100"/>
          <a:sy n="33" d="100"/>
        </p:scale>
        <p:origin x="198" y="-660"/>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GEO_4427\Working%20Folder\r2.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ls48\Desktop\Statistical%20_Analysis_Compositio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7200" baseline="0" dirty="0"/>
              <a:t>Barrier </a:t>
            </a:r>
            <a:r>
              <a:rPr lang="en-US" sz="7200" baseline="0" dirty="0" smtClean="0"/>
              <a:t>Composition</a:t>
            </a:r>
            <a:endParaRPr lang="en-US" sz="7200" baseline="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6.4545828866288714E-3"/>
          <c:y val="0.55531926252238384"/>
          <c:w val="0.44767165223523786"/>
          <c:h val="0.4446807374776162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600" b="0" i="0" u="none" strike="noStrike" kern="1200" cap="none" spc="20" baseline="0">
                <a:solidFill>
                  <a:schemeClr val="tx1">
                    <a:lumMod val="50000"/>
                    <a:lumOff val="50000"/>
                  </a:schemeClr>
                </a:solidFill>
                <a:latin typeface="+mn-lt"/>
                <a:ea typeface="+mn-ea"/>
                <a:cs typeface="+mn-cs"/>
              </a:defRPr>
            </a:pPr>
            <a:r>
              <a:rPr lang="en-US" sz="6600" dirty="0" smtClean="0"/>
              <a:t>Barrier</a:t>
            </a:r>
            <a:r>
              <a:rPr lang="en-US" sz="6600" baseline="0" dirty="0" smtClean="0"/>
              <a:t> Composition</a:t>
            </a:r>
            <a:endParaRPr lang="en-US" sz="6600" dirty="0"/>
          </a:p>
        </c:rich>
      </c:tx>
      <c:layout/>
      <c:overlay val="0"/>
      <c:spPr>
        <a:noFill/>
        <a:ln>
          <a:noFill/>
        </a:ln>
        <a:effectLst/>
      </c:spPr>
      <c:txPr>
        <a:bodyPr rot="0" spcFirstLastPara="1" vertOverflow="ellipsis" vert="horz" wrap="square" anchor="ctr" anchorCtr="1"/>
        <a:lstStyle/>
        <a:p>
          <a:pPr>
            <a:defRPr sz="66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tileRect/>
              </a:gradFill>
              <a:ln w="9525" cap="flat" cmpd="sng" algn="ctr">
                <a:solidFill>
                  <a:schemeClr val="accent1">
                    <a:shade val="95000"/>
                  </a:schemeClr>
                </a:solidFill>
                <a:round/>
              </a:ln>
              <a:effectLst/>
            </c:spPr>
            <c:extLst>
              <c:ext xmlns:c16="http://schemas.microsoft.com/office/drawing/2014/chart" uri="{C3380CC4-5D6E-409C-BE32-E72D297353CC}">
                <c16:uniqueId val="{00000001-25B8-4082-AEAB-B598A14A64FC}"/>
              </c:ext>
            </c:extLst>
          </c:dPt>
          <c:dPt>
            <c:idx val="1"/>
            <c:bubble3D val="0"/>
            <c:spPr>
              <a:solidFill>
                <a:schemeClr val="bg1">
                  <a:lumMod val="65000"/>
                </a:schemeClr>
              </a:solidFill>
              <a:ln w="9525" cap="flat" cmpd="sng" algn="ctr">
                <a:solidFill>
                  <a:schemeClr val="accent2">
                    <a:shade val="95000"/>
                  </a:schemeClr>
                </a:solidFill>
                <a:round/>
              </a:ln>
              <a:effectLst/>
            </c:spPr>
            <c:extLst>
              <c:ext xmlns:c16="http://schemas.microsoft.com/office/drawing/2014/chart" uri="{C3380CC4-5D6E-409C-BE32-E72D297353CC}">
                <c16:uniqueId val="{00000003-25B8-4082-AEAB-B598A14A64FC}"/>
              </c:ext>
            </c:extLst>
          </c:dPt>
          <c:dPt>
            <c:idx val="2"/>
            <c:bubble3D val="0"/>
            <c:spPr>
              <a:solidFill>
                <a:srgbClr val="FF0000"/>
              </a:solidFill>
              <a:ln w="9525" cap="flat" cmpd="sng" algn="ctr">
                <a:solidFill>
                  <a:schemeClr val="accent3">
                    <a:shade val="95000"/>
                  </a:schemeClr>
                </a:solidFill>
                <a:round/>
              </a:ln>
              <a:effectLst/>
            </c:spPr>
            <c:extLst>
              <c:ext xmlns:c16="http://schemas.microsoft.com/office/drawing/2014/chart" uri="{C3380CC4-5D6E-409C-BE32-E72D297353CC}">
                <c16:uniqueId val="{00000005-25B8-4082-AEAB-B598A14A64FC}"/>
              </c:ext>
            </c:extLst>
          </c:dPt>
          <c:dPt>
            <c:idx val="3"/>
            <c:bubble3D val="0"/>
            <c:spPr>
              <a:solidFill>
                <a:schemeClr val="accent2"/>
              </a:solidFill>
              <a:ln w="9525" cap="flat" cmpd="sng" algn="ctr">
                <a:solidFill>
                  <a:schemeClr val="accent4">
                    <a:shade val="95000"/>
                  </a:schemeClr>
                </a:solidFill>
                <a:round/>
              </a:ln>
              <a:effectLst/>
            </c:spPr>
            <c:extLst>
              <c:ext xmlns:c16="http://schemas.microsoft.com/office/drawing/2014/chart" uri="{C3380CC4-5D6E-409C-BE32-E72D297353CC}">
                <c16:uniqueId val="{00000007-25B8-4082-AEAB-B598A14A64FC}"/>
              </c:ext>
            </c:extLst>
          </c:dPt>
          <c:dPt>
            <c:idx val="4"/>
            <c:bubble3D val="0"/>
            <c:spPr>
              <a:solidFill>
                <a:schemeClr val="accent6"/>
              </a:solidFill>
              <a:ln w="9525" cap="flat" cmpd="sng" algn="ctr">
                <a:solidFill>
                  <a:schemeClr val="accent5">
                    <a:shade val="95000"/>
                  </a:schemeClr>
                </a:solidFill>
                <a:round/>
              </a:ln>
              <a:effectLst/>
            </c:spPr>
            <c:extLst>
              <c:ext xmlns:c16="http://schemas.microsoft.com/office/drawing/2014/chart" uri="{C3380CC4-5D6E-409C-BE32-E72D297353CC}">
                <c16:uniqueId val="{00000009-25B8-4082-AEAB-B598A14A64FC}"/>
              </c:ext>
            </c:extLst>
          </c:dPt>
          <c:dLbls>
            <c:spPr>
              <a:noFill/>
              <a:ln>
                <a:noFill/>
              </a:ln>
              <a:effectLst/>
            </c:spPr>
            <c:txPr>
              <a:bodyPr rot="0" spcFirstLastPara="1" vertOverflow="ellipsis" vert="horz" wrap="square" lIns="38100" tIns="19050" rIns="38100" bIns="19050" anchor="ctr" anchorCtr="1">
                <a:spAutoFit/>
              </a:bodyPr>
              <a:lstStyle/>
              <a:p>
                <a:pPr>
                  <a:defRPr sz="8000"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Sheet1!$A$1:$A$5</c:f>
              <c:strCache>
                <c:ptCount val="5"/>
                <c:pt idx="0">
                  <c:v>Concrete</c:v>
                </c:pt>
                <c:pt idx="1">
                  <c:v>Metal and Concrete</c:v>
                </c:pt>
                <c:pt idx="2">
                  <c:v>Metal</c:v>
                </c:pt>
                <c:pt idx="3">
                  <c:v>Metal and Wood</c:v>
                </c:pt>
                <c:pt idx="4">
                  <c:v>Stone</c:v>
                </c:pt>
              </c:strCache>
            </c:strRef>
          </c:cat>
          <c:val>
            <c:numRef>
              <c:f>Sheet1!$B$1:$B$5</c:f>
              <c:numCache>
                <c:formatCode>General</c:formatCode>
                <c:ptCount val="5"/>
                <c:pt idx="0">
                  <c:v>14</c:v>
                </c:pt>
                <c:pt idx="1">
                  <c:v>15</c:v>
                </c:pt>
                <c:pt idx="2">
                  <c:v>17</c:v>
                </c:pt>
                <c:pt idx="3">
                  <c:v>9</c:v>
                </c:pt>
                <c:pt idx="4">
                  <c:v>2</c:v>
                </c:pt>
              </c:numCache>
            </c:numRef>
          </c:val>
          <c:extLst>
            <c:ext xmlns:c16="http://schemas.microsoft.com/office/drawing/2014/chart" uri="{C3380CC4-5D6E-409C-BE32-E72D297353CC}">
              <c16:uniqueId val="{0000000A-25B8-4082-AEAB-B598A14A64F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8DF5FCE-FDEA-4465-BCF6-C7F63911A9A6}" type="slidenum">
              <a:rPr lang="en-US"/>
              <a:pPr>
                <a:defRPr/>
              </a:pPr>
              <a:t>‹#›</a:t>
            </a:fld>
            <a:endParaRPr lang="en-US"/>
          </a:p>
        </p:txBody>
      </p:sp>
    </p:spTree>
    <p:extLst>
      <p:ext uri="{BB962C8B-B14F-4D97-AF65-F5344CB8AC3E}">
        <p14:creationId xmlns:p14="http://schemas.microsoft.com/office/powerpoint/2010/main" val="34160617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E3CA81D-4204-48B1-A4D7-36EFD127B2F8}" type="slidenum">
              <a:rPr lang="en-US"/>
              <a:pPr>
                <a:defRPr/>
              </a:pPr>
              <a:t>‹#›</a:t>
            </a:fld>
            <a:endParaRPr lang="en-US"/>
          </a:p>
        </p:txBody>
      </p:sp>
    </p:spTree>
    <p:extLst>
      <p:ext uri="{BB962C8B-B14F-4D97-AF65-F5344CB8AC3E}">
        <p14:creationId xmlns:p14="http://schemas.microsoft.com/office/powerpoint/2010/main" val="28015509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1D08C6D-384C-4677-A8CE-0D580832C4AA}" type="slidenum">
              <a:rPr lang="en-US"/>
              <a:pPr>
                <a:defRPr/>
              </a:pPr>
              <a:t>‹#›</a:t>
            </a:fld>
            <a:endParaRPr lang="en-US"/>
          </a:p>
        </p:txBody>
      </p:sp>
    </p:spTree>
    <p:extLst>
      <p:ext uri="{BB962C8B-B14F-4D97-AF65-F5344CB8AC3E}">
        <p14:creationId xmlns:p14="http://schemas.microsoft.com/office/powerpoint/2010/main" val="27230497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B947A3F5-B070-47AF-A223-F33332FE8B86}" type="slidenum">
              <a:rPr lang="en-US"/>
              <a:pPr>
                <a:defRPr/>
              </a:pPr>
              <a:t>‹#›</a:t>
            </a:fld>
            <a:endParaRPr lang="en-US"/>
          </a:p>
        </p:txBody>
      </p:sp>
    </p:spTree>
    <p:extLst>
      <p:ext uri="{BB962C8B-B14F-4D97-AF65-F5344CB8AC3E}">
        <p14:creationId xmlns:p14="http://schemas.microsoft.com/office/powerpoint/2010/main" val="12076196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43242BF-F4C0-49CF-80EA-38D6C064D587}" type="slidenum">
              <a:rPr lang="en-US"/>
              <a:pPr>
                <a:defRPr/>
              </a:pPr>
              <a:t>‹#›</a:t>
            </a:fld>
            <a:endParaRPr lang="en-US"/>
          </a:p>
        </p:txBody>
      </p:sp>
    </p:spTree>
    <p:extLst>
      <p:ext uri="{BB962C8B-B14F-4D97-AF65-F5344CB8AC3E}">
        <p14:creationId xmlns:p14="http://schemas.microsoft.com/office/powerpoint/2010/main" val="20562984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29423EF-61E0-492B-A58A-8462960B8BF6}" type="slidenum">
              <a:rPr lang="en-US"/>
              <a:pPr>
                <a:defRPr/>
              </a:pPr>
              <a:t>‹#›</a:t>
            </a:fld>
            <a:endParaRPr lang="en-US"/>
          </a:p>
        </p:txBody>
      </p:sp>
    </p:spTree>
    <p:extLst>
      <p:ext uri="{BB962C8B-B14F-4D97-AF65-F5344CB8AC3E}">
        <p14:creationId xmlns:p14="http://schemas.microsoft.com/office/powerpoint/2010/main" val="12522720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0F45B66-FD4B-43D3-97DD-29BBADAFE8FC}" type="slidenum">
              <a:rPr lang="en-US"/>
              <a:pPr>
                <a:defRPr/>
              </a:pPr>
              <a:t>‹#›</a:t>
            </a:fld>
            <a:endParaRPr lang="en-US"/>
          </a:p>
        </p:txBody>
      </p:sp>
    </p:spTree>
    <p:extLst>
      <p:ext uri="{BB962C8B-B14F-4D97-AF65-F5344CB8AC3E}">
        <p14:creationId xmlns:p14="http://schemas.microsoft.com/office/powerpoint/2010/main" val="123935441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134DC469-4A79-40F8-9FD1-29BC04AA7011}" type="slidenum">
              <a:rPr lang="en-US"/>
              <a:pPr>
                <a:defRPr/>
              </a:pPr>
              <a:t>‹#›</a:t>
            </a:fld>
            <a:endParaRPr lang="en-US"/>
          </a:p>
        </p:txBody>
      </p:sp>
    </p:spTree>
    <p:extLst>
      <p:ext uri="{BB962C8B-B14F-4D97-AF65-F5344CB8AC3E}">
        <p14:creationId xmlns:p14="http://schemas.microsoft.com/office/powerpoint/2010/main" val="6633682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E77ED9D9-385C-4EF3-825C-DD7EC451E098}" type="slidenum">
              <a:rPr lang="en-US"/>
              <a:pPr>
                <a:defRPr/>
              </a:pPr>
              <a:t>‹#›</a:t>
            </a:fld>
            <a:endParaRPr lang="en-US"/>
          </a:p>
        </p:txBody>
      </p:sp>
    </p:spTree>
    <p:extLst>
      <p:ext uri="{BB962C8B-B14F-4D97-AF65-F5344CB8AC3E}">
        <p14:creationId xmlns:p14="http://schemas.microsoft.com/office/powerpoint/2010/main" val="14684049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6D843B82-F4E2-4569-B1E8-B9E053E8F458}" type="slidenum">
              <a:rPr lang="en-US"/>
              <a:pPr>
                <a:defRPr/>
              </a:pPr>
              <a:t>‹#›</a:t>
            </a:fld>
            <a:endParaRPr lang="en-US"/>
          </a:p>
        </p:txBody>
      </p:sp>
    </p:spTree>
    <p:extLst>
      <p:ext uri="{BB962C8B-B14F-4D97-AF65-F5344CB8AC3E}">
        <p14:creationId xmlns:p14="http://schemas.microsoft.com/office/powerpoint/2010/main" val="35766520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3D2E94D-57D8-45DE-BBE8-59CBB7A5E382}" type="slidenum">
              <a:rPr lang="en-US"/>
              <a:pPr>
                <a:defRPr/>
              </a:pPr>
              <a:t>‹#›</a:t>
            </a:fld>
            <a:endParaRPr lang="en-US"/>
          </a:p>
        </p:txBody>
      </p:sp>
    </p:spTree>
    <p:extLst>
      <p:ext uri="{BB962C8B-B14F-4D97-AF65-F5344CB8AC3E}">
        <p14:creationId xmlns:p14="http://schemas.microsoft.com/office/powerpoint/2010/main" val="11514659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1FD068A-1390-4726-BE45-AB18C473BC6F}" type="slidenum">
              <a:rPr lang="en-US"/>
              <a:pPr>
                <a:defRPr/>
              </a:pPr>
              <a:t>‹#›</a:t>
            </a:fld>
            <a:endParaRPr lang="en-US"/>
          </a:p>
        </p:txBody>
      </p:sp>
    </p:spTree>
    <p:extLst>
      <p:ext uri="{BB962C8B-B14F-4D97-AF65-F5344CB8AC3E}">
        <p14:creationId xmlns:p14="http://schemas.microsoft.com/office/powerpoint/2010/main" val="35584889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4" tIns="235127" rIns="470254" bIns="235127"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4" tIns="235127" rIns="470254" bIns="23512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xtLst/>
        </p:spPr>
        <p:txBody>
          <a:bodyPr vert="horz" wrap="square" lIns="470254" tIns="235127" rIns="470254" bIns="235127" anchor="t" anchorCtr="0" compatLnSpc="1">
            <a:prstTxWarp prst="textNoShape">
              <a:avLst/>
            </a:prstTxWarp>
          </a:bodyPr>
          <a:lstStyle>
            <a:defPPr>
              <a:defRPr kern="1200" smtId="4294967295"/>
            </a:defPPr>
            <a:lvl1pPr>
              <a:defRPr sz="71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xtLst/>
        </p:spPr>
        <p:txBody>
          <a:bodyPr vert="horz" wrap="square" lIns="470254" tIns="235127" rIns="470254" bIns="235127" anchor="t" anchorCtr="0" compatLnSpc="1">
            <a:prstTxWarp prst="textNoShape">
              <a:avLst/>
            </a:prstTxWarp>
          </a:bodyPr>
          <a:lstStyle>
            <a:defPPr>
              <a:defRPr kern="1200" smtId="4294967295"/>
            </a:defPPr>
            <a:lvl1pPr algn="ctr">
              <a:defRPr sz="71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xtLst/>
        </p:spPr>
        <p:txBody>
          <a:bodyPr vert="horz" wrap="square" lIns="470254" tIns="235127" rIns="470254" bIns="235127" anchor="t" anchorCtr="0" compatLnSpc="1">
            <a:prstTxWarp prst="textNoShape">
              <a:avLst/>
            </a:prstTxWarp>
          </a:bodyPr>
          <a:lstStyle>
            <a:defPPr>
              <a:defRPr kern="1200" smtId="4294967295"/>
            </a:defPPr>
            <a:lvl1pPr algn="r">
              <a:defRPr sz="7100" smtClean="0">
                <a:latin typeface="Arial" pitchFamily="34" charset="0"/>
              </a:defRPr>
            </a:lvl1pPr>
          </a:lstStyle>
          <a:p>
            <a:pPr>
              <a:defRPr/>
            </a:pPr>
            <a:fld id="{D74CA0E6-19C8-4E24-ACA2-24DF946E6C7E}" type="slidenum">
              <a:rPr lang="en-US"/>
              <a:pPr>
                <a:defRPr/>
              </a:pPr>
              <a:t>‹#›</a:t>
            </a:fld>
            <a:endParaRPr lang="en-US"/>
          </a:p>
        </p:txBody>
      </p:sp>
      <p:pic>
        <p:nvPicPr>
          <p:cNvPr id="1031" name="New picture"/>
          <p:cNvPicPr/>
          <p:nvPr/>
        </p:nvPicPr>
        <p:blipFill dpi="0">
          <a:blip r:embed="rId14"/>
          <a:stretch>
            <a:fillRect/>
          </a:stretch>
        </p:blipFill>
        <p:spPr>
          <a:xfrm rot="16200000">
            <a:off x="-11506200" y="16459200"/>
            <a:ext cx="14274800" cy="4368800"/>
          </a:xfrm>
          <a:prstGeom prst="rect">
            <a:avLst/>
          </a:prstGeom>
        </p:spPr>
      </p:pic>
      <p:pic>
        <p:nvPicPr>
          <p:cNvPr id="1032" name="New picture"/>
          <p:cNvPicPr/>
          <p:nvPr/>
        </p:nvPicPr>
        <p:blipFill dpi="0">
          <a:blip r:embed="rId14"/>
          <a:stretch>
            <a:fillRect/>
          </a:stretch>
        </p:blipFill>
        <p:spPr>
          <a:xfrm rot="5400000">
            <a:off x="41122600" y="16459200"/>
            <a:ext cx="14274800" cy="4368800"/>
          </a:xfrm>
          <a:prstGeom prst="rect">
            <a:avLst/>
          </a:prstGeom>
        </p:spPr>
      </p:pic>
      <p:pic>
        <p:nvPicPr>
          <p:cNvPr id="1033" name="New picture"/>
          <p:cNvPicPr/>
          <p:nvPr/>
        </p:nvPicPr>
        <p:blipFill dpi="0">
          <a:blip r:embed="rId15"/>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tepidteal  Size: 48x36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8513" indent="-1174750" algn="l" defTabSz="4703763" rtl="0" eaLnBrk="0" fontAlgn="base" hangingPunct="0">
        <a:spcBef>
          <a:spcPct val="20000"/>
        </a:spcBef>
        <a:spcAft>
          <a:spcPct val="0"/>
        </a:spcAft>
        <a:buChar char="•"/>
        <a:defRPr sz="12400">
          <a:solidFill>
            <a:schemeClr val="tx1"/>
          </a:solidFill>
          <a:latin typeface="+mn-lt"/>
        </a:defRPr>
      </a:lvl3pPr>
      <a:lvl4pPr marL="8229600" indent="-1174750"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lumMod val="60000"/>
                <a:lumOff val="4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061" name="Rectangle 13"/>
          <p:cNvSpPr>
            <a:spLocks noGrp="1" noChangeArrowheads="1"/>
          </p:cNvSpPr>
          <p:nvPr>
            <p:ph type="title"/>
          </p:nvPr>
        </p:nvSpPr>
        <p:spPr>
          <a:solidFill>
            <a:schemeClr val="accent2"/>
          </a:solidFill>
        </p:spPr>
        <p:txBody>
          <a:bodyPr/>
          <a:lstStyle>
            <a:defPPr>
              <a:defRPr kern="1200" smtId="4294967295"/>
            </a:defPPr>
          </a:lstStyle>
          <a:p>
            <a:pPr eaLnBrk="1" hangingPunct="1">
              <a:defRPr/>
            </a:pPr>
            <a:r>
              <a:rPr lang="en-US" sz="11300" b="1" dirty="0" smtClean="0">
                <a:solidFill>
                  <a:schemeClr val="bg1"/>
                </a:solidFill>
              </a:rPr>
              <a:t>City of Austin Safety Barrier Digitization </a:t>
            </a:r>
            <a:r>
              <a:rPr lang="en-US" sz="6000" dirty="0" smtClean="0"/>
              <a:t/>
            </a:r>
            <a:br>
              <a:rPr lang="en-US" sz="6000" dirty="0" smtClean="0"/>
            </a:br>
            <a:r>
              <a:rPr lang="en-US" sz="6000" dirty="0" smtClean="0"/>
              <a:t>William Shannon, Jason Garcia, Reese Raspberry</a:t>
            </a:r>
            <a:r>
              <a:rPr lang="en-US" sz="6000" i="1" dirty="0" smtClean="0">
                <a:solidFill>
                  <a:schemeClr val="bg1"/>
                </a:solidFill>
              </a:rPr>
              <a:t/>
            </a:r>
            <a:br>
              <a:rPr lang="en-US" sz="6000" i="1" dirty="0" smtClean="0">
                <a:solidFill>
                  <a:schemeClr val="bg1"/>
                </a:solidFill>
              </a:rPr>
            </a:br>
            <a:r>
              <a:rPr lang="en-US" sz="7200" i="1" dirty="0" smtClean="0">
                <a:solidFill>
                  <a:schemeClr val="bg1"/>
                </a:solidFill>
              </a:rPr>
              <a:t>RGS Spatial Consulting + City of Austin, Texas</a:t>
            </a:r>
          </a:p>
        </p:txBody>
      </p:sp>
      <p:sp>
        <p:nvSpPr>
          <p:cNvPr id="2065" name="Rectangle 17"/>
          <p:cNvSpPr>
            <a:spLocks noChangeArrowheads="1"/>
          </p:cNvSpPr>
          <p:nvPr/>
        </p:nvSpPr>
        <p:spPr bwMode="auto">
          <a:xfrm>
            <a:off x="488950" y="7467600"/>
            <a:ext cx="13893800" cy="13716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a:extLst/>
        </p:spPr>
        <p:txBody>
          <a:bodyPr wrap="none" lIns="171450" tIns="85725" rIns="171450" bIns="85725" anchor="ctr"/>
          <a:lstStyle>
            <a:defPPr>
              <a:defRPr kern="1200" smtId="4294967295"/>
            </a:defPPr>
          </a:lstStyle>
          <a:p>
            <a:pPr algn="ctr" defTabSz="4703763">
              <a:defRPr/>
            </a:pPr>
            <a:r>
              <a:rPr lang="en-US" sz="5400" b="1" dirty="0" smtClean="0"/>
              <a:t>Abstract</a:t>
            </a:r>
            <a:endParaRPr lang="en-US" sz="5400" b="1" dirty="0"/>
          </a:p>
        </p:txBody>
      </p:sp>
      <p:sp>
        <p:nvSpPr>
          <p:cNvPr id="2067" name="Rectangle 19"/>
          <p:cNvSpPr>
            <a:spLocks noChangeArrowheads="1"/>
          </p:cNvSpPr>
          <p:nvPr/>
        </p:nvSpPr>
        <p:spPr bwMode="auto">
          <a:xfrm>
            <a:off x="14935200" y="7467600"/>
            <a:ext cx="13893800" cy="13716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a:extLst/>
        </p:spPr>
        <p:txBody>
          <a:bodyPr wrap="none" lIns="171450" tIns="85725" rIns="171450" bIns="85725" anchor="ctr"/>
          <a:lstStyle>
            <a:defPPr>
              <a:defRPr kern="1200" smtId="4294967295"/>
            </a:defPPr>
          </a:lstStyle>
          <a:p>
            <a:pPr algn="ctr" defTabSz="4703763">
              <a:defRPr/>
            </a:pPr>
            <a:r>
              <a:rPr lang="en-US" sz="5400" b="1" dirty="0"/>
              <a:t>Methods</a:t>
            </a:r>
          </a:p>
        </p:txBody>
      </p:sp>
      <p:sp>
        <p:nvSpPr>
          <p:cNvPr id="2068" name="Rectangle 20"/>
          <p:cNvSpPr>
            <a:spLocks noChangeArrowheads="1"/>
          </p:cNvSpPr>
          <p:nvPr/>
        </p:nvSpPr>
        <p:spPr bwMode="auto">
          <a:xfrm>
            <a:off x="29381450" y="7467600"/>
            <a:ext cx="13893800" cy="13716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a:extLst/>
        </p:spPr>
        <p:txBody>
          <a:bodyPr wrap="none" lIns="171450" tIns="85725" rIns="171450" bIns="85725" anchor="ctr"/>
          <a:lstStyle>
            <a:defPPr>
              <a:defRPr kern="1200" smtId="4294967295"/>
            </a:defPPr>
          </a:lstStyle>
          <a:p>
            <a:pPr algn="ctr" defTabSz="4703763">
              <a:defRPr/>
            </a:pPr>
            <a:r>
              <a:rPr lang="en-US" sz="5400" b="1" dirty="0"/>
              <a:t>Maps</a:t>
            </a:r>
          </a:p>
        </p:txBody>
      </p:sp>
      <p:sp>
        <p:nvSpPr>
          <p:cNvPr id="2054" name="Text Box 21"/>
          <p:cNvSpPr txBox="1">
            <a:spLocks noChangeArrowheads="1"/>
          </p:cNvSpPr>
          <p:nvPr/>
        </p:nvSpPr>
        <p:spPr bwMode="auto">
          <a:xfrm>
            <a:off x="730250" y="16681450"/>
            <a:ext cx="1329055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50" tIns="85725" rIns="171450" bIns="85725">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55" name="Text Box 22"/>
          <p:cNvSpPr txBox="1">
            <a:spLocks noChangeArrowheads="1"/>
          </p:cNvSpPr>
          <p:nvPr/>
        </p:nvSpPr>
        <p:spPr bwMode="auto">
          <a:xfrm>
            <a:off x="609600" y="16529050"/>
            <a:ext cx="1377632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50" tIns="85725" rIns="171450" bIns="85725">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endParaRPr lang="en-US" sz="9200"/>
          </a:p>
        </p:txBody>
      </p:sp>
      <p:sp>
        <p:nvSpPr>
          <p:cNvPr id="2073" name="Rectangle 25"/>
          <p:cNvSpPr>
            <a:spLocks noChangeArrowheads="1"/>
          </p:cNvSpPr>
          <p:nvPr/>
        </p:nvSpPr>
        <p:spPr bwMode="auto">
          <a:xfrm>
            <a:off x="647700" y="18211800"/>
            <a:ext cx="13893800" cy="13716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a:extLst/>
        </p:spPr>
        <p:txBody>
          <a:bodyPr wrap="none" lIns="171450" tIns="85725" rIns="171450" bIns="85725" anchor="ctr"/>
          <a:lstStyle>
            <a:defPPr>
              <a:defRPr kern="1200" smtId="4294967295"/>
            </a:defPPr>
          </a:lstStyle>
          <a:p>
            <a:pPr algn="ctr" defTabSz="4703763">
              <a:defRPr/>
            </a:pPr>
            <a:r>
              <a:rPr lang="en-US" sz="5400" b="1" dirty="0" smtClean="0"/>
              <a:t>Purpose</a:t>
            </a:r>
            <a:endParaRPr lang="en-US" sz="5400" b="1" dirty="0"/>
          </a:p>
        </p:txBody>
      </p:sp>
      <p:sp>
        <p:nvSpPr>
          <p:cNvPr id="2059" name="Text Box 32"/>
          <p:cNvSpPr txBox="1">
            <a:spLocks noChangeArrowheads="1"/>
          </p:cNvSpPr>
          <p:nvPr/>
        </p:nvSpPr>
        <p:spPr bwMode="auto">
          <a:xfrm>
            <a:off x="609600" y="19659600"/>
            <a:ext cx="13411200" cy="1537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50" tIns="85725" rIns="171450" bIns="85725">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r>
              <a:rPr lang="en-US" dirty="0"/>
              <a:t>Roadway deaths are among the leading causes of death in motorized societies. Because of that, traffic safety engineering stands to save lives, increase motorist and pedestrian safety, and decrease the overall economic and social burden of traffic injury-related events. </a:t>
            </a:r>
          </a:p>
          <a:p>
            <a:r>
              <a:rPr lang="en-US" dirty="0"/>
              <a:t>Austin’s industrial development has taken place over around 120 years and automobile infrastructure-related development has taken place over around 90 years. Because of that somewhat chronologically extensive development, barriers under the city’s jurisdiction are varied spatially and compositionally. </a:t>
            </a:r>
            <a:r>
              <a:rPr lang="en-US" dirty="0" smtClean="0"/>
              <a:t>While </a:t>
            </a:r>
            <a:r>
              <a:rPr lang="en-US" dirty="0"/>
              <a:t>a database could handle the compositional information, a spatial database is needed to unearth the details about barrier location and the surrounding environment. Because of this, our project serves to facilitate barrier management efforts. For example, when a barrier is damaged or needs to be replaced, that issue can now be managed geospatially and information about that process can be shared. In addition, completion of the spatial dataset will provide a more complete geodatabase by which to analyze safety trends. With this data, the city will be able to better analyze trends about traffic safety and make better management choices.</a:t>
            </a:r>
          </a:p>
          <a:p>
            <a:pPr marL="742950" indent="-742950" eaLnBrk="1" hangingPunct="1">
              <a:spcBef>
                <a:spcPct val="50000"/>
              </a:spcBef>
              <a:buAutoNum type="arabicPeriod"/>
            </a:pPr>
            <a:endParaRPr lang="en-US" dirty="0" smtClean="0"/>
          </a:p>
          <a:p>
            <a:pPr eaLnBrk="1" hangingPunct="1">
              <a:spcBef>
                <a:spcPct val="50000"/>
              </a:spcBef>
            </a:pPr>
            <a:r>
              <a:rPr lang="en-US" dirty="0" smtClean="0"/>
              <a:t> </a:t>
            </a:r>
            <a:endParaRPr lang="en-US" dirty="0"/>
          </a:p>
        </p:txBody>
      </p:sp>
      <p:sp>
        <p:nvSpPr>
          <p:cNvPr id="2" name="Text Box 35"/>
          <p:cNvSpPr txBox="1">
            <a:spLocks noChangeArrowheads="1"/>
          </p:cNvSpPr>
          <p:nvPr/>
        </p:nvSpPr>
        <p:spPr bwMode="auto">
          <a:xfrm>
            <a:off x="14995525" y="9296400"/>
            <a:ext cx="135350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50" tIns="85725" rIns="171450" bIns="85725"/>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r>
              <a:rPr lang="en-US" sz="4000" dirty="0"/>
              <a:t>RGS cross-referenced Google Earth and ArcGIS to pinpoint barrier locations. We used ArcGIS locate the general locations of (proposed) barriers. We would then either use imagery in </a:t>
            </a:r>
            <a:r>
              <a:rPr lang="en-US" sz="4000" dirty="0" err="1"/>
              <a:t>ArcMAP</a:t>
            </a:r>
            <a:r>
              <a:rPr lang="en-US" sz="4000" dirty="0"/>
              <a:t> or the 3D dataset in Google Earth to locate the barriers with high precision. Google </a:t>
            </a:r>
            <a:r>
              <a:rPr lang="en-US" sz="4000" dirty="0" err="1"/>
              <a:t>Streetview</a:t>
            </a:r>
            <a:r>
              <a:rPr lang="en-US" sz="4000" dirty="0"/>
              <a:t> was also used to provide images in the form of URL’s or image files. Once located, barriers were added to a geodatabase. </a:t>
            </a:r>
            <a:r>
              <a:rPr lang="en-US" sz="4000" dirty="0" smtClean="0"/>
              <a:t>Our </a:t>
            </a:r>
            <a:r>
              <a:rPr lang="en-US" sz="4000" dirty="0"/>
              <a:t>next task was to run a statistical analysis of accident data in order to analyze how barriers interacted with traffic flow patterns. We used the product of this analysis, as well as subjective analysis of the streetscape through Google </a:t>
            </a:r>
            <a:r>
              <a:rPr lang="en-US" sz="4000" dirty="0" err="1"/>
              <a:t>Streeview</a:t>
            </a:r>
            <a:r>
              <a:rPr lang="en-US" sz="4000" dirty="0"/>
              <a:t> to suggest new barrier locations based on high risk areas for traffic accidents </a:t>
            </a:r>
            <a:r>
              <a:rPr lang="en-US" sz="4000" dirty="0" smtClean="0"/>
              <a:t>using a </a:t>
            </a:r>
            <a:r>
              <a:rPr lang="en-US" sz="4000" dirty="0"/>
              <a:t>hotspot </a:t>
            </a:r>
            <a:r>
              <a:rPr lang="en-US" sz="4000" dirty="0" smtClean="0"/>
              <a:t>analysis. </a:t>
            </a:r>
            <a:endParaRPr lang="en-US" sz="4000" dirty="0"/>
          </a:p>
        </p:txBody>
      </p:sp>
      <p:sp>
        <p:nvSpPr>
          <p:cNvPr id="2062" name="Text Box 36"/>
          <p:cNvSpPr txBox="1">
            <a:spLocks noChangeArrowheads="1"/>
          </p:cNvSpPr>
          <p:nvPr/>
        </p:nvSpPr>
        <p:spPr bwMode="auto">
          <a:xfrm>
            <a:off x="29664577" y="28346400"/>
            <a:ext cx="13655675" cy="3974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50" tIns="85725" rIns="171450" bIns="85725">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r>
              <a:rPr lang="en-US" dirty="0" smtClean="0"/>
              <a:t>We digitized 56 currently existing barriers that were not in the City’s GIS inventory. Additionally </a:t>
            </a:r>
            <a:r>
              <a:rPr lang="en-US" dirty="0"/>
              <a:t>sixteen new barriers were proposed via RGS analysis. This project has served public safety in the city of Austin by increasing pedestrian/motorist safety. </a:t>
            </a:r>
          </a:p>
          <a:p>
            <a:pPr eaLnBrk="1" hangingPunct="1">
              <a:spcBef>
                <a:spcPct val="50000"/>
              </a:spcBef>
            </a:pPr>
            <a:endParaRPr lang="en-US" dirty="0"/>
          </a:p>
        </p:txBody>
      </p:sp>
      <p:sp>
        <p:nvSpPr>
          <p:cNvPr id="2063" name="Text Box 40"/>
          <p:cNvSpPr txBox="1">
            <a:spLocks noChangeArrowheads="1"/>
          </p:cNvSpPr>
          <p:nvPr/>
        </p:nvSpPr>
        <p:spPr bwMode="auto">
          <a:xfrm>
            <a:off x="609600" y="9296400"/>
            <a:ext cx="135318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50" tIns="85725" rIns="171450" bIns="85725"/>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r>
              <a:rPr lang="en-US" dirty="0"/>
              <a:t>Traffic safety engineering is a technology that is designed to increase pedestrian and motorist safety and is becoming more important in an increasingly motorized world. In our analysis we utilized and cross-referenced geospatial applications to analyze and propose new safety barrier locations. Once located, RGS was tasked to provide the City of Austin with a statistical analysis of the safety barrier locations and composition. The output of our analysis will amend the existing database thereby assisting with safety barrier management. In a constantly growing city such as Austin, Texas there are many upsides to the population increase, but there are many downsides as well. With more people there are more cars on the road, which increases the probability of motor vehicle accidents as well as property damage</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28558" y="8871871"/>
            <a:ext cx="5327115" cy="6893913"/>
          </a:xfrm>
          <a:prstGeom prst="rect">
            <a:avLst/>
          </a:prstGeom>
        </p:spPr>
      </p:pic>
      <p:sp>
        <p:nvSpPr>
          <p:cNvPr id="20" name="Rectangle 25"/>
          <p:cNvSpPr>
            <a:spLocks noChangeArrowheads="1"/>
          </p:cNvSpPr>
          <p:nvPr/>
        </p:nvSpPr>
        <p:spPr bwMode="auto">
          <a:xfrm>
            <a:off x="29223710" y="26662443"/>
            <a:ext cx="13893800" cy="13716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a:extLst/>
        </p:spPr>
        <p:txBody>
          <a:bodyPr wrap="none" lIns="171450" tIns="85725" rIns="171450" bIns="85725" anchor="ctr"/>
          <a:lstStyle>
            <a:defPPr>
              <a:defRPr kern="1200" smtId="4294967295"/>
            </a:defPPr>
          </a:lstStyle>
          <a:p>
            <a:pPr algn="ctr" defTabSz="4703763">
              <a:defRPr/>
            </a:pPr>
            <a:r>
              <a:rPr lang="en-US" sz="5400" b="1" dirty="0" smtClean="0"/>
              <a:t>Conclusion</a:t>
            </a:r>
            <a:endParaRPr lang="en-US" sz="54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55673" y="8881626"/>
            <a:ext cx="5319577" cy="6884158"/>
          </a:xfrm>
          <a:prstGeom prst="rect">
            <a:avLst/>
          </a:prstGeom>
        </p:spPr>
      </p:pic>
      <p:graphicFrame>
        <p:nvGraphicFramePr>
          <p:cNvPr id="22" name="Chart 21"/>
          <p:cNvGraphicFramePr/>
          <p:nvPr>
            <p:extLst>
              <p:ext uri="{D42A27DB-BD31-4B8C-83A1-F6EECF244321}">
                <p14:modId xmlns:p14="http://schemas.microsoft.com/office/powerpoint/2010/main" val="1717190357"/>
              </p:ext>
            </p:extLst>
          </p:nvPr>
        </p:nvGraphicFramePr>
        <p:xfrm>
          <a:off x="14751972" y="21274672"/>
          <a:ext cx="14610704" cy="87664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a:graphicFrameLocks/>
          </p:cNvGraphicFramePr>
          <p:nvPr>
            <p:extLst>
              <p:ext uri="{D42A27DB-BD31-4B8C-83A1-F6EECF244321}">
                <p14:modId xmlns:p14="http://schemas.microsoft.com/office/powerpoint/2010/main" val="2736568810"/>
              </p:ext>
            </p:extLst>
          </p:nvPr>
        </p:nvGraphicFramePr>
        <p:xfrm>
          <a:off x="11141402" y="20325633"/>
          <a:ext cx="20447098" cy="12268259"/>
        </p:xfrm>
        <a:graphic>
          <a:graphicData uri="http://schemas.openxmlformats.org/drawingml/2006/chart">
            <c:chart xmlns:c="http://schemas.openxmlformats.org/drawingml/2006/chart" xmlns:r="http://schemas.openxmlformats.org/officeDocument/2006/relationships" r:id="rId5"/>
          </a:graphicData>
        </a:graphic>
      </p:graphicFrame>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584400" y="15788028"/>
            <a:ext cx="7905816" cy="10231056"/>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490216" y="15732654"/>
            <a:ext cx="8400984" cy="10929789"/>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1640</TotalTime>
  <Words>526</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City of Austin Safety Barrier Digitization  William Shannon, Jason Garcia, Reese Raspberry RGS Spatial Consulting + City of Austin, Texas</vt:lpstr>
    </vt:vector>
  </TitlesOfParts>
  <Manager/>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Shannon, William L</cp:lastModifiedBy>
  <cp:revision>48</cp:revision>
  <dcterms:modified xsi:type="dcterms:W3CDTF">2017-12-04T20:29:41Z</dcterms:modified>
  <cp:category>templates for scientific poster</cp:category>
</cp:coreProperties>
</file>