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73" r:id="rId5"/>
    <p:sldId id="263" r:id="rId6"/>
    <p:sldId id="269" r:id="rId7"/>
    <p:sldId id="261" r:id="rId8"/>
    <p:sldId id="274" r:id="rId9"/>
    <p:sldId id="275" r:id="rId10"/>
    <p:sldId id="265" r:id="rId11"/>
    <p:sldId id="266" r:id="rId12"/>
    <p:sldId id="267" r:id="rId13"/>
    <p:sldId id="271" r:id="rId14"/>
    <p:sldId id="25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ls48\Desktop\Statistical%20_Analysis_Composi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A3-43D4-B82D-BD2D85B9B12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A3-43D4-B82D-BD2D85B9B12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A3-43D4-B82D-BD2D85B9B12B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A3-43D4-B82D-BD2D85B9B12B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A3-43D4-B82D-BD2D85B9B12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4A3-43D4-B82D-BD2D85B9B12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4A3-43D4-B82D-BD2D85B9B12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4A3-43D4-B82D-BD2D85B9B12B}"/>
                </c:ext>
              </c:extLst>
            </c:dLbl>
            <c:dLbl>
              <c:idx val="3"/>
              <c:layout>
                <c:manualLayout>
                  <c:x val="0.11941324222116149"/>
                  <c:y val="0.127938395117338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A3-43D4-B82D-BD2D85B9B12B}"/>
                </c:ext>
              </c:extLst>
            </c:dLbl>
            <c:dLbl>
              <c:idx val="4"/>
              <c:layout>
                <c:manualLayout>
                  <c:x val="1.7374664970551915E-2"/>
                  <c:y val="2.06896074852026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4A3-43D4-B82D-BD2D85B9B1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Sheet1!$A$1:$A$5</c:f>
              <c:strCache>
                <c:ptCount val="5"/>
                <c:pt idx="0">
                  <c:v>Concrete</c:v>
                </c:pt>
                <c:pt idx="1">
                  <c:v>Metal and Concrete</c:v>
                </c:pt>
                <c:pt idx="2">
                  <c:v>Metal</c:v>
                </c:pt>
                <c:pt idx="3">
                  <c:v>Metal and Wood</c:v>
                </c:pt>
                <c:pt idx="4">
                  <c:v>Stone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17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A3-43D4-B82D-BD2D85B9B12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377368430757394"/>
          <c:w val="0.94565091863517059"/>
          <c:h val="0.14622631569242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8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1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4E5A-6CD3-443B-8472-1733667BDE12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9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D577-6198-4B2A-B5D9-3595510CB7B2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44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C49-8FD9-45A3-BD87-C0C1B2D8888A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25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DE5B-1498-424F-9CD4-3EF3B678CA80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5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2F0-ED62-4B43-A34C-494786C4BBA6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8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07AE-1CD5-45FF-8F50-230988119FD1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7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D6A0-14DE-4E86-A430-ABF443DD4EB4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20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BDC-0364-4B14-B246-D004D54DD46E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5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23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982-9140-4B1C-A3A7-027928B6942A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5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2C89-3C3E-4FF3-9A59-AF69834E8366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1296-7B76-46A7-9257-336ED8A5519C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2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7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7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0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3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1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9BFD2-6614-4460-8D06-7AF00981D5B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CEDEE-B454-4F14-B8AC-183355DD5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8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436E-8C7B-49A3-9A41-8FAD03FC7F52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DE25-67D2-46AB-8D2D-5832D150D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2767"/>
            <a:ext cx="9144000" cy="981276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Digitization of Austin, TX District 9 Safety </a:t>
            </a:r>
            <a:r>
              <a:rPr lang="en-US" sz="4800" dirty="0"/>
              <a:t>B</a:t>
            </a:r>
            <a:r>
              <a:rPr lang="en-US" sz="4800" dirty="0" smtClean="0"/>
              <a:t>arriers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4839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Project Manager: William Shannon</a:t>
            </a:r>
          </a:p>
          <a:p>
            <a:r>
              <a:rPr lang="en-US" dirty="0" smtClean="0"/>
              <a:t>Reese </a:t>
            </a:r>
            <a:r>
              <a:rPr lang="en-US" dirty="0" smtClean="0"/>
              <a:t>Rasberry</a:t>
            </a:r>
            <a:endParaRPr lang="en-US" dirty="0" smtClean="0"/>
          </a:p>
          <a:p>
            <a:r>
              <a:rPr lang="en-US" dirty="0" smtClean="0"/>
              <a:t>Jason Garcia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2" y="2920807"/>
            <a:ext cx="3432055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65" y="31524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778" y="2086494"/>
            <a:ext cx="448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Hotspot analysis based off of crash data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Mirrors the road network</a:t>
            </a:r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Z-score directly correlated with downtown population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8" y="0"/>
            <a:ext cx="5734397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10" y="0"/>
            <a:ext cx="5976850" cy="68454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1027906"/>
            <a:ext cx="35079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Boundary of district 9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Proposed 8 new barrier locations/ 15 in total </a:t>
            </a:r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No barriers in downtown area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No barriers along U.S. Int. I-35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</a:p>
          <a:p>
            <a:pPr lvl="1"/>
            <a:r>
              <a:rPr lang="en-US" dirty="0" smtClean="0"/>
              <a:t>Project management</a:t>
            </a:r>
          </a:p>
          <a:p>
            <a:pPr lvl="1"/>
            <a:r>
              <a:rPr lang="en-US" dirty="0" smtClean="0"/>
              <a:t>Highs and lows</a:t>
            </a:r>
          </a:p>
          <a:p>
            <a:pPr lvl="1"/>
            <a:r>
              <a:rPr lang="en-US" dirty="0" smtClean="0"/>
              <a:t>Team bonding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Timeline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71355"/>
          <a:ext cx="1072480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344">
                  <a:extLst>
                    <a:ext uri="{9D8B030D-6E8A-4147-A177-3AD203B41FA5}">
                      <a16:colId xmlns:a16="http://schemas.microsoft.com/office/drawing/2014/main" val="4188423294"/>
                    </a:ext>
                  </a:extLst>
                </a:gridCol>
                <a:gridCol w="10265460">
                  <a:extLst>
                    <a:ext uri="{9D8B030D-6E8A-4147-A177-3AD203B41FA5}">
                      <a16:colId xmlns:a16="http://schemas.microsoft.com/office/drawing/2014/main" val="2836829926"/>
                    </a:ext>
                  </a:extLst>
                </a:gridCol>
              </a:tblGrid>
              <a:tr h="33583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Chunks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96300"/>
                  </a:ext>
                </a:extLst>
              </a:tr>
              <a:tr h="33583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proposal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49265"/>
                  </a:ext>
                </a:extLst>
              </a:tr>
              <a:tr h="33583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Proposal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1593"/>
                  </a:ext>
                </a:extLst>
              </a:tr>
              <a:tr h="33583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Client update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976292"/>
                  </a:ext>
                </a:extLst>
              </a:tr>
              <a:tr h="33583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1496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28521"/>
            <a:ext cx="1997107" cy="1807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03" y="3828521"/>
            <a:ext cx="2062778" cy="1865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8" y="3828520"/>
            <a:ext cx="2045832" cy="1865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98" y="3828520"/>
            <a:ext cx="2028306" cy="18656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6F861-7F37-4733-9846-3A51110E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3DE25-67D2-46AB-8D2D-5832D150DF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9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GIS inventory of district </a:t>
            </a:r>
            <a:r>
              <a:rPr lang="en-US" dirty="0" smtClean="0"/>
              <a:t>9</a:t>
            </a:r>
          </a:p>
          <a:p>
            <a:r>
              <a:rPr lang="en-US" dirty="0" smtClean="0"/>
              <a:t>Improved </a:t>
            </a:r>
            <a:r>
              <a:rPr lang="en-US" dirty="0" smtClean="0"/>
              <a:t>safety barrier database</a:t>
            </a:r>
          </a:p>
          <a:p>
            <a:r>
              <a:rPr lang="en-US" dirty="0" smtClean="0"/>
              <a:t>Hot spot analysis</a:t>
            </a:r>
          </a:p>
          <a:p>
            <a:r>
              <a:rPr lang="en-US" dirty="0" smtClean="0"/>
              <a:t>Proposed new </a:t>
            </a:r>
            <a:r>
              <a:rPr lang="en-US" dirty="0" smtClean="0"/>
              <a:t>locations</a:t>
            </a:r>
          </a:p>
          <a:p>
            <a:r>
              <a:rPr lang="en-US" dirty="0" smtClean="0"/>
              <a:t>Compositional analysis </a:t>
            </a:r>
            <a:r>
              <a:rPr lang="en-US" dirty="0" smtClean="0"/>
              <a:t>of current barriers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Digitize traffic safety barriers</a:t>
            </a:r>
          </a:p>
          <a:p>
            <a:pPr lvl="1"/>
            <a:r>
              <a:rPr lang="en-US" dirty="0"/>
              <a:t>District 9: city of Austin</a:t>
            </a:r>
          </a:p>
          <a:p>
            <a:pPr lvl="1"/>
            <a:r>
              <a:rPr lang="en-US" dirty="0"/>
              <a:t> Composition analysis of barrier material (i.e. wood, metal) </a:t>
            </a:r>
          </a:p>
          <a:p>
            <a:pPr lvl="1"/>
            <a:r>
              <a:rPr lang="en-US" dirty="0"/>
              <a:t>Geographic analysis of new barrier locations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Preview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Data</a:t>
            </a:r>
            <a:endParaRPr lang="en-US" dirty="0"/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What data we used</a:t>
            </a:r>
            <a:endParaRPr lang="en-US" dirty="0"/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Who provided the data</a:t>
            </a:r>
            <a:endParaRPr lang="en-US" dirty="0"/>
          </a:p>
          <a:p>
            <a:pPr marL="974725" lvl="2" indent="-457200">
              <a:buFont typeface="+mj-lt"/>
              <a:buAutoNum type="arabicPeriod" startAt="2"/>
            </a:pPr>
            <a:r>
              <a:rPr lang="en-US" sz="2200" dirty="0" smtClean="0"/>
              <a:t>Deliverables</a:t>
            </a:r>
            <a:endParaRPr lang="en-US" sz="2200" dirty="0" smtClean="0"/>
          </a:p>
          <a:p>
            <a:pPr marL="974725" lvl="2" indent="-457200">
              <a:buFont typeface="+mj-lt"/>
              <a:buAutoNum type="arabicPeriod" startAt="2"/>
            </a:pPr>
            <a:r>
              <a:rPr lang="en-US" sz="2200" dirty="0" smtClean="0"/>
              <a:t>Discussion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</a:rPr>
              <a:t> Overview of our work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Problems </a:t>
            </a:r>
            <a:r>
              <a:rPr lang="en-US" dirty="0">
                <a:solidFill>
                  <a:prstClr val="black"/>
                </a:solidFill>
              </a:rPr>
              <a:t>encountered </a:t>
            </a:r>
            <a:endParaRPr lang="en-US" dirty="0" smtClean="0"/>
          </a:p>
          <a:p>
            <a:pPr marL="974725" lvl="2" indent="-457200">
              <a:buFont typeface="+mj-lt"/>
              <a:buAutoNum type="arabicPeriod" startAt="5"/>
            </a:pPr>
            <a:r>
              <a:rPr lang="en-US" sz="22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358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Provided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741917"/>
              </p:ext>
            </p:extLst>
          </p:nvPr>
        </p:nvGraphicFramePr>
        <p:xfrm>
          <a:off x="838200" y="1825625"/>
          <a:ext cx="10515600" cy="2521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6721475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90260938"/>
                    </a:ext>
                  </a:extLst>
                </a:gridCol>
              </a:tblGrid>
              <a:tr h="4203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552332"/>
                  </a:ext>
                </a:extLst>
              </a:tr>
              <a:tr h="420331"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digitized safety barriers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Austin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003185"/>
                  </a:ext>
                </a:extLst>
              </a:tr>
              <a:tr h="420331">
                <a:tc>
                  <a:txBody>
                    <a:bodyPr/>
                    <a:lstStyle/>
                    <a:p>
                      <a:r>
                        <a:rPr lang="en-US" dirty="0" smtClean="0"/>
                        <a:t>Stream</a:t>
                      </a:r>
                      <a:r>
                        <a:rPr lang="en-US" baseline="0" dirty="0" smtClean="0"/>
                        <a:t> crossings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Austin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044608"/>
                  </a:ext>
                </a:extLst>
              </a:tr>
              <a:tr h="420331">
                <a:tc>
                  <a:txBody>
                    <a:bodyPr/>
                    <a:lstStyle/>
                    <a:p>
                      <a:r>
                        <a:rPr lang="en-US" dirty="0" smtClean="0"/>
                        <a:t>Near Map Imagery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Austin/Near Map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65674"/>
                  </a:ext>
                </a:extLst>
              </a:tr>
              <a:tr h="420331">
                <a:tc>
                  <a:txBody>
                    <a:bodyPr/>
                    <a:lstStyle/>
                    <a:p>
                      <a:r>
                        <a:rPr lang="en-US" dirty="0" smtClean="0"/>
                        <a:t>High crash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Austin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890195"/>
                  </a:ext>
                </a:extLst>
              </a:tr>
              <a:tr h="420331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member districts of Austin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Austin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9979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Produced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13345"/>
              </p:ext>
            </p:extLst>
          </p:nvPr>
        </p:nvGraphicFramePr>
        <p:xfrm>
          <a:off x="838200" y="1825625"/>
          <a:ext cx="10515600" cy="168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6721475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90260938"/>
                    </a:ext>
                  </a:extLst>
                </a:gridCol>
              </a:tblGrid>
              <a:tr h="4203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552332"/>
                  </a:ext>
                </a:extLst>
              </a:tr>
              <a:tr h="420331"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digitized safety barriers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Austin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003185"/>
                  </a:ext>
                </a:extLst>
              </a:tr>
              <a:tr h="420331">
                <a:tc>
                  <a:txBody>
                    <a:bodyPr/>
                    <a:lstStyle/>
                    <a:p>
                      <a:r>
                        <a:rPr lang="en-US" dirty="0" smtClean="0"/>
                        <a:t>Proposed</a:t>
                      </a:r>
                      <a:r>
                        <a:rPr lang="en-US" baseline="0" dirty="0" smtClean="0"/>
                        <a:t> barriers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044608"/>
                  </a:ext>
                </a:extLst>
              </a:tr>
              <a:tr h="420331">
                <a:tc>
                  <a:txBody>
                    <a:bodyPr/>
                    <a:lstStyle/>
                    <a:p>
                      <a:r>
                        <a:rPr lang="en-US" dirty="0" smtClean="0"/>
                        <a:t>Hotspot</a:t>
                      </a:r>
                      <a:r>
                        <a:rPr lang="en-US" baseline="0" dirty="0" smtClean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6567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78" y="40878"/>
            <a:ext cx="6035040" cy="68171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077" y="2219591"/>
            <a:ext cx="3740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Added 57 existing barrier locations that were not previously digitized</a:t>
            </a:r>
          </a:p>
          <a:p>
            <a:endParaRPr lang="en-US" dirty="0" smtClean="0"/>
          </a:p>
          <a:p>
            <a:r>
              <a:rPr lang="en-US" dirty="0" smtClean="0"/>
              <a:t>2. Edited digitizing errors to the provided .</a:t>
            </a:r>
            <a:r>
              <a:rPr lang="en-US" dirty="0" smtClean="0"/>
              <a:t>shapefile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Barriers follow major roadway intersection as well as stream crossings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75" y="-2822"/>
            <a:ext cx="5860473" cy="6858998"/>
          </a:xfrm>
        </p:spPr>
      </p:pic>
      <p:sp>
        <p:nvSpPr>
          <p:cNvPr id="8" name="TextBox 7"/>
          <p:cNvSpPr txBox="1"/>
          <p:nvPr/>
        </p:nvSpPr>
        <p:spPr>
          <a:xfrm>
            <a:off x="307571" y="1280160"/>
            <a:ext cx="4039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Digitized 57 new barriers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Added material composition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Statistical analysis of composition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64220"/>
              </p:ext>
            </p:extLst>
          </p:nvPr>
        </p:nvGraphicFramePr>
        <p:xfrm>
          <a:off x="141316" y="3230764"/>
          <a:ext cx="4630190" cy="303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01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04" y="276755"/>
            <a:ext cx="5843847" cy="28278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276755"/>
            <a:ext cx="5658196" cy="282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88" y="3093363"/>
            <a:ext cx="3640391" cy="3764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" y="3699164"/>
            <a:ext cx="385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GUARDRAILING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68348" y="3699164"/>
            <a:ext cx="385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RAILING-BRIDGE_CLASS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15529"/>
            <a:ext cx="385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FISHTAIL_END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40481" y="6190782"/>
            <a:ext cx="698268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62447" y="3192991"/>
            <a:ext cx="0" cy="414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103827" y="3187747"/>
            <a:ext cx="12177" cy="428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8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DE25-67D2-46AB-8D2D-5832D150DF81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19" y="1690688"/>
            <a:ext cx="38654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Hotspot analysis based off of crash data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Mirrors the road network</a:t>
            </a:r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Z-score directly correlated with downtown </a:t>
            </a:r>
            <a:r>
              <a:rPr lang="en-US" dirty="0" smtClean="0"/>
              <a:t>population</a:t>
            </a:r>
          </a:p>
          <a:p>
            <a:pPr marL="342900" indent="-342900">
              <a:buAutoNum type="arabicPeriod" startAt="2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13" y="0"/>
            <a:ext cx="5976851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292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Digitization of Austin, TX District 9 Safety Barriers</vt:lpstr>
      <vt:lpstr>Recap </vt:lpstr>
      <vt:lpstr>Internal Preview</vt:lpstr>
      <vt:lpstr>Provided Data</vt:lpstr>
      <vt:lpstr>Produced Data</vt:lpstr>
      <vt:lpstr>Deliverables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Timeline </vt:lpstr>
      <vt:lpstr>Conclusions</vt:lpstr>
    </vt:vector>
  </TitlesOfParts>
  <Company>Texas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Report</dc:title>
  <dc:creator>Garcia, Jason G</dc:creator>
  <cp:lastModifiedBy>Garcia, Jason G</cp:lastModifiedBy>
  <cp:revision>37</cp:revision>
  <dcterms:created xsi:type="dcterms:W3CDTF">2017-11-15T18:27:34Z</dcterms:created>
  <dcterms:modified xsi:type="dcterms:W3CDTF">2017-12-04T21:16:05Z</dcterms:modified>
</cp:coreProperties>
</file>