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"/>
  </p:notesMasterIdLst>
  <p:handoutMasterIdLst>
    <p:handoutMasterId r:id="rId14"/>
  </p:handoutMasterIdLst>
  <p:sldIdLst>
    <p:sldId id="269" r:id="rId3"/>
    <p:sldId id="284" r:id="rId4"/>
    <p:sldId id="286" r:id="rId5"/>
    <p:sldId id="285" r:id="rId6"/>
    <p:sldId id="282" r:id="rId7"/>
    <p:sldId id="283" r:id="rId8"/>
    <p:sldId id="272" r:id="rId9"/>
    <p:sldId id="273" r:id="rId10"/>
    <p:sldId id="287" r:id="rId11"/>
    <p:sldId id="28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66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9/28/2016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9/28/2016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F9D-E8D5-42C4-B8E6-5D72FD82AB5A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29B5-A29A-4340-B8CF-4E52C5D26B80}" type="datetime1">
              <a:rPr lang="en-US" smtClean="0"/>
              <a:t>9/28/2016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E27B-6F3C-49AD-974B-552743C18987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F81-1108-495B-ABF5-AB08556CD3CA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7725-DA65-4A76-98B6-487AF0900AAA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E4C-0086-4349-BF69-2CF70AA933C8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3039-0C37-4246-A9A2-5F95401228E7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A8B7-ACFC-4528-8C4F-D6062CFFA7FF}" type="datetime1">
              <a:rPr lang="en-US" smtClean="0"/>
              <a:t>9/28/2016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50E7-DB6B-484C-A9AF-96A5849E9126}" type="datetime1">
              <a:rPr lang="en-US" smtClean="0"/>
              <a:t>9/28/2016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74E-4254-46C2-B9D2-C493C69FFEED}" type="datetime1">
              <a:rPr lang="en-US" smtClean="0"/>
              <a:t>9/28/2016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DA99-28B1-4890-9B01-C89808062373}" type="datetime1">
              <a:rPr lang="en-US" smtClean="0"/>
              <a:t>9/28/2016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CEC-DCF5-4ED5-9FF3-0648D36EAC18}" type="datetime1">
              <a:rPr lang="en-US" smtClean="0"/>
              <a:t>9/28/2016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ADD69AA-1836-45DE-A984-BA6C88DC2893}" type="datetime1">
              <a:rPr lang="en-US" smtClean="0"/>
              <a:t>9/28/2016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Austin Tree Planting Prioritization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Dustin Posey, Max </a:t>
            </a:r>
            <a:r>
              <a:rPr lang="en-US" dirty="0" err="1"/>
              <a:t>Piotrzkowski</a:t>
            </a:r>
            <a:r>
              <a:rPr lang="en-US" dirty="0"/>
              <a:t>, Benjamin Griffith, Alyssa </a:t>
            </a:r>
            <a:r>
              <a:rPr lang="en-US" dirty="0" err="1"/>
              <a:t>Carvajal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AutoShape 2" descr="Displaying greenle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890337"/>
            <a:ext cx="5868577" cy="4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" y="275199"/>
            <a:ext cx="3006762" cy="3276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" y="1143000"/>
            <a:ext cx="3006762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17" y="275199"/>
            <a:ext cx="3006762" cy="327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54" y="210136"/>
            <a:ext cx="3006762" cy="327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40" y="234168"/>
            <a:ext cx="3006762" cy="327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1" y="210136"/>
            <a:ext cx="3006762" cy="327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800100"/>
            <a:ext cx="3006762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74" y="952500"/>
            <a:ext cx="3006762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31" y="1143000"/>
            <a:ext cx="3006762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29" y="800100"/>
            <a:ext cx="3006762" cy="3276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7255" y="4826472"/>
            <a:ext cx="8915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41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187" y="685800"/>
            <a:ext cx="6583693" cy="2874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808038"/>
          </a:xfrm>
        </p:spPr>
        <p:txBody>
          <a:bodyPr/>
          <a:lstStyle/>
          <a:p>
            <a:r>
              <a:rPr lang="en-US" sz="4400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6012" y="1676400"/>
            <a:ext cx="4114800" cy="4648200"/>
          </a:xfrm>
        </p:spPr>
        <p:txBody>
          <a:bodyPr>
            <a:normAutofit/>
          </a:bodyPr>
          <a:lstStyle/>
          <a:p>
            <a:r>
              <a:rPr lang="en-US" dirty="0"/>
              <a:t>Introduction &amp; Scope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Expected Results and Deliverables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	  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City of Austin has a goal of planting 1,000 trees each year.</a:t>
            </a:r>
          </a:p>
          <a:p>
            <a:r>
              <a:rPr lang="en-US" dirty="0"/>
              <a:t>Where should they be planted? Why these locations?</a:t>
            </a:r>
          </a:p>
          <a:p>
            <a:r>
              <a:rPr lang="en-US" dirty="0"/>
              <a:t>2014 Tree Prioritization Plan</a:t>
            </a:r>
          </a:p>
          <a:p>
            <a:r>
              <a:rPr lang="en-US" dirty="0"/>
              <a:t>Create criteria to prioritize areas along streets and trails.</a:t>
            </a:r>
          </a:p>
          <a:p>
            <a:r>
              <a:rPr lang="en-US" dirty="0"/>
              <a:t>Identify ideal locations based on this criteria.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4545" r="6471" b="5456"/>
          <a:stretch/>
        </p:blipFill>
        <p:spPr>
          <a:xfrm>
            <a:off x="6475412" y="1775254"/>
            <a:ext cx="3505200" cy="4168346"/>
          </a:xfrm>
        </p:spPr>
      </p:pic>
    </p:spTree>
    <p:extLst>
      <p:ext uri="{BB962C8B-B14F-4D97-AF65-F5344CB8AC3E}">
        <p14:creationId xmlns:p14="http://schemas.microsoft.com/office/powerpoint/2010/main" val="5670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837648"/>
          </a:xfrm>
        </p:spPr>
        <p:txBody>
          <a:bodyPr/>
          <a:lstStyle/>
          <a:p>
            <a:r>
              <a:rPr lang="en-US" dirty="0"/>
              <a:t>2014 Criteria and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981200"/>
            <a:ext cx="3276599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Public Health &amp; Safety</a:t>
            </a:r>
          </a:p>
          <a:p>
            <a:pPr marL="0" indent="0">
              <a:buNone/>
            </a:pPr>
            <a:r>
              <a:rPr lang="en-US" dirty="0"/>
              <a:t>Air Quality</a:t>
            </a:r>
          </a:p>
          <a:p>
            <a:pPr marL="0" indent="0">
              <a:buNone/>
            </a:pPr>
            <a:r>
              <a:rPr lang="en-US" dirty="0"/>
              <a:t>Environmental Justice</a:t>
            </a:r>
          </a:p>
          <a:p>
            <a:pPr marL="0" indent="0">
              <a:buNone/>
            </a:pPr>
            <a:r>
              <a:rPr lang="en-US" dirty="0"/>
              <a:t>Water Quality</a:t>
            </a:r>
          </a:p>
          <a:p>
            <a:pPr marL="0" indent="0">
              <a:buNone/>
            </a:pPr>
            <a:r>
              <a:rPr lang="en-US" dirty="0"/>
              <a:t>Critical Places</a:t>
            </a:r>
          </a:p>
          <a:p>
            <a:pPr marL="0" indent="0">
              <a:buNone/>
            </a:pPr>
            <a:r>
              <a:rPr lang="en-US" dirty="0"/>
              <a:t>Forest Replenishment</a:t>
            </a:r>
          </a:p>
          <a:p>
            <a:pPr marL="0" indent="0">
              <a:buNone/>
            </a:pPr>
            <a:r>
              <a:rPr lang="en-US" dirty="0"/>
              <a:t>Forest Preservation</a:t>
            </a:r>
          </a:p>
          <a:p>
            <a:pPr marL="0" indent="0">
              <a:buNone/>
            </a:pPr>
            <a:r>
              <a:rPr lang="en-US" dirty="0"/>
              <a:t>Urban Heat Islands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Arrow: Right 4"/>
          <p:cNvSpPr/>
          <p:nvPr/>
        </p:nvSpPr>
        <p:spPr>
          <a:xfrm>
            <a:off x="5027612" y="21336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Arrow: Right 5"/>
          <p:cNvSpPr/>
          <p:nvPr/>
        </p:nvSpPr>
        <p:spPr>
          <a:xfrm>
            <a:off x="5024504" y="2614095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Arrow: Right 6"/>
          <p:cNvSpPr/>
          <p:nvPr/>
        </p:nvSpPr>
        <p:spPr>
          <a:xfrm>
            <a:off x="5024504" y="309459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Arrow: Right 7"/>
          <p:cNvSpPr/>
          <p:nvPr/>
        </p:nvSpPr>
        <p:spPr>
          <a:xfrm>
            <a:off x="5024504" y="3618672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Arrow: Right 8"/>
          <p:cNvSpPr/>
          <p:nvPr/>
        </p:nvSpPr>
        <p:spPr>
          <a:xfrm>
            <a:off x="5024504" y="4142754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row: Right 9"/>
          <p:cNvSpPr/>
          <p:nvPr/>
        </p:nvSpPr>
        <p:spPr>
          <a:xfrm>
            <a:off x="5024504" y="4666836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/>
          <p:cNvSpPr/>
          <p:nvPr/>
        </p:nvSpPr>
        <p:spPr>
          <a:xfrm>
            <a:off x="5024504" y="5190918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Arrow: Right 11"/>
          <p:cNvSpPr/>
          <p:nvPr/>
        </p:nvSpPr>
        <p:spPr>
          <a:xfrm>
            <a:off x="5024504" y="5715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16796" y="1981200"/>
            <a:ext cx="5416416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Improve health, lower crime rates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Removes pollutants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Low income neighborhoods lack trees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Filter, reduce flooding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Overall wellbeing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Areas that can accommodate growth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Protect existing trees, plant in urban areas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Lower temperatures</a:t>
            </a:r>
          </a:p>
        </p:txBody>
      </p:sp>
    </p:spTree>
    <p:extLst>
      <p:ext uri="{BB962C8B-B14F-4D97-AF65-F5344CB8AC3E}">
        <p14:creationId xmlns:p14="http://schemas.microsoft.com/office/powerpoint/2010/main" val="29277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2" y="2019300"/>
            <a:ext cx="11430000" cy="4152900"/>
          </a:xfrm>
        </p:spPr>
        <p:txBody>
          <a:bodyPr/>
          <a:lstStyle/>
          <a:p>
            <a:r>
              <a:rPr lang="en-US" dirty="0"/>
              <a:t>City of Austin open GIS data portal</a:t>
            </a:r>
          </a:p>
          <a:p>
            <a:pPr lvl="2"/>
            <a:r>
              <a:rPr lang="en-US" dirty="0"/>
              <a:t>Tree planting prioritization 2014 Census tracts</a:t>
            </a:r>
          </a:p>
          <a:p>
            <a:pPr lvl="2"/>
            <a:r>
              <a:rPr lang="en-US" dirty="0"/>
              <a:t>Jurisdictional boundaries, council districts, roadways, urban trails, tree canopy, 2015 aerial imagery</a:t>
            </a:r>
          </a:p>
          <a:p>
            <a:pPr marL="457200" lvl="2" indent="0">
              <a:buNone/>
            </a:pPr>
            <a:endParaRPr lang="en-US" dirty="0"/>
          </a:p>
          <a:p>
            <a:r>
              <a:rPr lang="en-US" dirty="0"/>
              <a:t>Other Data</a:t>
            </a:r>
          </a:p>
          <a:p>
            <a:pPr lvl="2"/>
            <a:r>
              <a:rPr lang="en-US" dirty="0"/>
              <a:t>Critical places (schools, hospitals, libraries, </a:t>
            </a:r>
            <a:r>
              <a:rPr lang="en-US" dirty="0" err="1"/>
              <a:t>ect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Water quality – impervious cover, flood plains</a:t>
            </a:r>
          </a:p>
          <a:p>
            <a:pPr lvl="2"/>
            <a:r>
              <a:rPr lang="en-US" dirty="0"/>
              <a:t>Urban Heat Islands – Landsat 7 Imagery 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marL="1828800" lvl="8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38100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905000"/>
            <a:ext cx="6934200" cy="4419600"/>
          </a:xfrm>
        </p:spPr>
        <p:txBody>
          <a:bodyPr>
            <a:noAutofit/>
          </a:bodyPr>
          <a:lstStyle/>
          <a:p>
            <a:r>
              <a:rPr lang="en-US" dirty="0"/>
              <a:t>Use aerial imagery in ArcMap to identify streets and trails that have high tree planting potential</a:t>
            </a:r>
          </a:p>
          <a:p>
            <a:pPr lvl="2"/>
            <a:r>
              <a:rPr lang="en-US" dirty="0"/>
              <a:t>Digitize streets/medians of possible planting locations</a:t>
            </a:r>
          </a:p>
          <a:p>
            <a:r>
              <a:rPr lang="en-US" dirty="0"/>
              <a:t>Join selected locations with relevant data to determine the priority of the location</a:t>
            </a:r>
          </a:p>
          <a:p>
            <a:r>
              <a:rPr lang="en-US" dirty="0"/>
              <a:t>Score each location’s priority by amount of criteria present</a:t>
            </a:r>
          </a:p>
          <a:p>
            <a:r>
              <a:rPr lang="en-US" dirty="0"/>
              <a:t>Use data driven pages to create </a:t>
            </a:r>
            <a:r>
              <a:rPr lang="en-US" dirty="0" err="1"/>
              <a:t>mapbook</a:t>
            </a:r>
            <a:endParaRPr lang="en-US" dirty="0"/>
          </a:p>
        </p:txBody>
      </p:sp>
      <p:pic>
        <p:nvPicPr>
          <p:cNvPr id="2050" name="Picture 2" descr="Image result for clip art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458" y="1447799"/>
            <a:ext cx="4993043" cy="45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Expected Results &amp; Deliverables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0412" y="2209800"/>
            <a:ext cx="5102353" cy="4191000"/>
          </a:xfrm>
        </p:spPr>
        <p:txBody>
          <a:bodyPr/>
          <a:lstStyle/>
          <a:p>
            <a:r>
              <a:rPr lang="en-US" dirty="0"/>
              <a:t>Create a functional database that: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Will locate areas that are cost effective for planting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Identify high priority locations due to district desires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Track environmental and social changes and trends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2209800"/>
            <a:ext cx="5102353" cy="4191000"/>
          </a:xfrm>
        </p:spPr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Mapbook</a:t>
            </a:r>
            <a:r>
              <a:rPr lang="en-US" dirty="0"/>
              <a:t> that: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Is broken down by district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Shows areas where 50+ trees can be planted.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>
              <a:spcBef>
                <a:spcPts val="0"/>
              </a:spcBef>
            </a:pPr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Direct cost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GIS Technician  cost -$46,000 yearly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GIS Analyst cost-$54,000 yearly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Software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1143000" lvl="2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ArcMap-$1,500-per license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1143000" lvl="2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ERDAS-$5000-per license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Utilities-$2,000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Tree cost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1143000" lvl="2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Small-$75 per tree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1143000" lvl="2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Medium-$194 per tree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1143000" lvl="2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Large-$2423 per tree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marL="742950" lvl="1" indent="-285750" fontAlgn="base"/>
            <a:r>
              <a:rPr lang="en-US" dirty="0">
                <a:solidFill>
                  <a:srgbClr val="404040"/>
                </a:solidFill>
                <a:latin typeface="Cambria" panose="02040503050406030204" pitchFamily="18" charset="0"/>
              </a:rPr>
              <a:t>Planting/contracting-$5,094</a:t>
            </a:r>
            <a:endParaRPr lang="en-US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30" y="1759226"/>
            <a:ext cx="4187347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Arrow: Right 3"/>
          <p:cNvSpPr/>
          <p:nvPr/>
        </p:nvSpPr>
        <p:spPr>
          <a:xfrm>
            <a:off x="150812" y="2057400"/>
            <a:ext cx="11811000" cy="40386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/>
          <p:cNvSpPr/>
          <p:nvPr/>
        </p:nvSpPr>
        <p:spPr>
          <a:xfrm>
            <a:off x="379412" y="2876550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/>
          <p:cNvSpPr/>
          <p:nvPr/>
        </p:nvSpPr>
        <p:spPr>
          <a:xfrm>
            <a:off x="3683524" y="2876550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: Rounded Corners 8"/>
          <p:cNvSpPr/>
          <p:nvPr/>
        </p:nvSpPr>
        <p:spPr>
          <a:xfrm>
            <a:off x="6987636" y="2854276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22312" y="3061037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Data Collection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 Discussion with 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312" y="5581650"/>
            <a:ext cx="2019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September 3 - September 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3505" y="3038763"/>
            <a:ext cx="2163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Data Analysis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 Geodatabase Creation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9674" y="3254935"/>
            <a:ext cx="237912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Map Design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 Create Final Product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4023" y="5561721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September 28 –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November 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7843" y="5491270"/>
            <a:ext cx="20827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November 14-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December 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-29" r="50759" b="29"/>
          <a:stretch/>
        </p:blipFill>
        <p:spPr>
          <a:xfrm>
            <a:off x="556399" y="488166"/>
            <a:ext cx="2628900" cy="2083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7" r="27128"/>
          <a:stretch/>
        </p:blipFill>
        <p:spPr>
          <a:xfrm>
            <a:off x="3874023" y="488166"/>
            <a:ext cx="2362201" cy="2083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9"/>
          <a:stretch/>
        </p:blipFill>
        <p:spPr>
          <a:xfrm>
            <a:off x="6951652" y="488166"/>
            <a:ext cx="2779184" cy="20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346</Words>
  <Application>Microsoft Office PowerPoint</Application>
  <PresentationFormat>Custom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Eco Living 16x9</vt:lpstr>
      <vt:lpstr>Austin Tree Planting Prioritization 2016</vt:lpstr>
      <vt:lpstr>Overview</vt:lpstr>
      <vt:lpstr>Introduction     Scope</vt:lpstr>
      <vt:lpstr>2014 Criteria and Rationale</vt:lpstr>
      <vt:lpstr>Data</vt:lpstr>
      <vt:lpstr>Methodology</vt:lpstr>
      <vt:lpstr>Expected Results &amp; Deliverables</vt:lpstr>
      <vt:lpstr>Budget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2016-09-26T16:09:52Z</dcterms:created>
  <dcterms:modified xsi:type="dcterms:W3CDTF">2016-09-29T01:47:31Z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