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276" r:id="rId6"/>
    <p:sldId id="265" r:id="rId7"/>
    <p:sldId id="274" r:id="rId8"/>
    <p:sldId id="275" r:id="rId9"/>
    <p:sldId id="266" r:id="rId10"/>
    <p:sldId id="273" r:id="rId11"/>
    <p:sldId id="271" r:id="rId12"/>
    <p:sldId id="279" r:id="rId13"/>
    <p:sldId id="269"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485A2"/>
    <a:srgbClr val="2F8DC7"/>
    <a:srgbClr val="546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9" autoAdjust="0"/>
    <p:restoredTop sz="99804" autoAdjust="0"/>
  </p:normalViewPr>
  <p:slideViewPr>
    <p:cSldViewPr>
      <p:cViewPr>
        <p:scale>
          <a:sx n="90" d="100"/>
          <a:sy n="90" d="100"/>
        </p:scale>
        <p:origin x="-232" y="-96"/>
      </p:cViewPr>
      <p:guideLst>
        <p:guide orient="horz" pos="2160"/>
        <p:guide pos="384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2B48F5-BACC-47D6-A0F7-82FBF9C6BC85}" type="datetimeFigureOut">
              <a:rPr lang="en-US"/>
              <a:t>9/29/16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ACAF8E-318A-4EFE-8633-D9E72ABCE0ED}" type="slidenum">
              <a:rPr/>
              <a:t>‹#›</a:t>
            </a:fld>
            <a:endParaRPr/>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1CD00-5424-4675-AB18-2C419B060449}" type="datetimeFigureOut">
              <a:rPr lang="en-US"/>
              <a:t>9/29/16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2CF44-2B13-41B4-A334-1CDF534EEBBF}" type="slidenum">
              <a:rPr/>
              <a:t>‹#›</a:t>
            </a:fld>
            <a:endParaRPr/>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uk-UA" smtClean="0"/>
              <a:t>2</a:t>
            </a:fld>
            <a:endParaRPr lang="uk-UA"/>
          </a:p>
        </p:txBody>
      </p:sp>
    </p:spTree>
    <p:extLst>
      <p:ext uri="{BB962C8B-B14F-4D97-AF65-F5344CB8AC3E}">
        <p14:creationId xmlns:p14="http://schemas.microsoft.com/office/powerpoint/2010/main" val="225415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 as it states, is</a:t>
            </a:r>
            <a:r>
              <a:rPr lang="en-US" baseline="0" dirty="0" smtClean="0"/>
              <a:t> a river authority located in San Antonio, Texas. Now why might a river authority be important (ask questions)?—The city of San Antonio is the 7</a:t>
            </a:r>
            <a:r>
              <a:rPr lang="en-US" baseline="30000" dirty="0" smtClean="0"/>
              <a:t>th</a:t>
            </a:r>
            <a:r>
              <a:rPr lang="en-US" baseline="0" dirty="0" smtClean="0"/>
              <a:t> most populated city in America, and is ranked in the top 10 for the fastest growing cities in the US. Each year, SA is bringing in new residents, visitors, and new development. Therefore, it is ESSENTIAL to have groups like SARA managing the health of all rivers/creeks/waterways. </a:t>
            </a:r>
          </a:p>
          <a:p>
            <a:endParaRPr lang="en-US" baseline="0" dirty="0" smtClean="0"/>
          </a:p>
          <a:p>
            <a:r>
              <a:rPr lang="en-US" baseline="0" dirty="0" smtClean="0"/>
              <a:t>SARA has reached out to Pollution Solutions to implement a GIS to locate areas along Westside Creeks (in Bexar County) that are contributing to pollution. Identifying areas that are contributing to high amounts of pollution can help reduce the amount of waste spilling into SA waterways, as well as identify where the main sources of pollution are occurring. </a:t>
            </a:r>
          </a:p>
          <a:p>
            <a:endParaRPr lang="en-US" baseline="0" dirty="0" smtClean="0"/>
          </a:p>
          <a:p>
            <a:endParaRPr lang="en-US" baseline="0" dirty="0" smtClean="0"/>
          </a:p>
          <a:p>
            <a:r>
              <a:rPr lang="en-US" baseline="0" dirty="0" smtClean="0"/>
              <a:t>The ultimate goal is to locate areas that are in need of better pollution management, to ensure the health of rivers and creeks.</a:t>
            </a:r>
          </a:p>
        </p:txBody>
      </p:sp>
      <p:sp>
        <p:nvSpPr>
          <p:cNvPr id="4" name="Slide Number Placeholder 3"/>
          <p:cNvSpPr>
            <a:spLocks noGrp="1"/>
          </p:cNvSpPr>
          <p:nvPr>
            <p:ph type="sldNum" sz="quarter" idx="10"/>
          </p:nvPr>
        </p:nvSpPr>
        <p:spPr/>
        <p:txBody>
          <a:bodyPr/>
          <a:lstStyle/>
          <a:p>
            <a:fld id="{5EE2CF44-2B13-41B4-A334-1CDF534EEBBF}" type="slidenum">
              <a:rPr lang="en-US" smtClean="0"/>
              <a:t>3</a:t>
            </a:fld>
            <a:endParaRPr lang="en-US"/>
          </a:p>
        </p:txBody>
      </p:sp>
    </p:spTree>
    <p:extLst>
      <p:ext uri="{BB962C8B-B14F-4D97-AF65-F5344CB8AC3E}">
        <p14:creationId xmlns:p14="http://schemas.microsoft.com/office/powerpoint/2010/main" val="405147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showing the scope</a:t>
            </a:r>
            <a:r>
              <a:rPr lang="en-US" baseline="0" dirty="0" smtClean="0"/>
              <a:t> of the project. West of San Antonio in Bexar county</a:t>
            </a:r>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uk-UA" smtClean="0"/>
              <a:t>4</a:t>
            </a:fld>
            <a:endParaRPr lang="uk-UA"/>
          </a:p>
        </p:txBody>
      </p:sp>
    </p:spTree>
    <p:extLst>
      <p:ext uri="{BB962C8B-B14F-4D97-AF65-F5344CB8AC3E}">
        <p14:creationId xmlns:p14="http://schemas.microsoft.com/office/powerpoint/2010/main" val="208393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closer view of</a:t>
            </a:r>
            <a:r>
              <a:rPr lang="en-US" baseline="0" dirty="0" smtClean="0"/>
              <a:t> the creeks, noting the development that can be easily seen</a:t>
            </a:r>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uk-UA" smtClean="0"/>
              <a:t>5</a:t>
            </a:fld>
            <a:endParaRPr lang="uk-UA"/>
          </a:p>
        </p:txBody>
      </p:sp>
    </p:spTree>
    <p:extLst>
      <p:ext uri="{BB962C8B-B14F-4D97-AF65-F5344CB8AC3E}">
        <p14:creationId xmlns:p14="http://schemas.microsoft.com/office/powerpoint/2010/main" val="314519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en-US" smtClean="0"/>
              <a:t>6</a:t>
            </a:fld>
            <a:endParaRPr lang="en-US"/>
          </a:p>
        </p:txBody>
      </p:sp>
    </p:spTree>
    <p:extLst>
      <p:ext uri="{BB962C8B-B14F-4D97-AF65-F5344CB8AC3E}">
        <p14:creationId xmlns:p14="http://schemas.microsoft.com/office/powerpoint/2010/main" val="125028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Network Analysis:</a:t>
            </a:r>
          </a:p>
          <a:p>
            <a:r>
              <a:rPr lang="en-US" dirty="0" smtClean="0"/>
              <a:t>1. Construct Basic Geometric Network from Inlet and Outfall Points </a:t>
            </a:r>
          </a:p>
          <a:p>
            <a:r>
              <a:rPr lang="en-US" dirty="0" smtClean="0"/>
              <a:t>2. </a:t>
            </a:r>
            <a:r>
              <a:rPr lang="en-US" dirty="0" err="1" smtClean="0"/>
              <a:t>Vectorize</a:t>
            </a:r>
            <a:r>
              <a:rPr lang="en-US" dirty="0" smtClean="0"/>
              <a:t> the Stream Channels with the </a:t>
            </a:r>
            <a:r>
              <a:rPr lang="en-US" dirty="0" err="1" smtClean="0"/>
              <a:t>Sewershed</a:t>
            </a:r>
            <a:r>
              <a:rPr lang="en-US" dirty="0" smtClean="0"/>
              <a:t> Grids</a:t>
            </a:r>
          </a:p>
          <a:p>
            <a:r>
              <a:rPr lang="en-US" dirty="0" smtClean="0"/>
              <a:t>3. Use the 1m DEM to Compute the Flow Direction and Flow Accumulation</a:t>
            </a:r>
          </a:p>
          <a:p>
            <a:pPr>
              <a:buNone/>
            </a:pPr>
            <a:r>
              <a:rPr lang="en-US" dirty="0" smtClean="0"/>
              <a:t>*Assumption: Surface Slope = Sewer Slope</a:t>
            </a:r>
          </a:p>
          <a:p>
            <a:pPr>
              <a:buNone/>
            </a:pPr>
            <a:r>
              <a:rPr lang="en-US" dirty="0" smtClean="0"/>
              <a:t>Spatial Analysis:</a:t>
            </a:r>
          </a:p>
          <a:p>
            <a:r>
              <a:rPr lang="en-US" dirty="0" smtClean="0"/>
              <a:t>4. Assemble Land Cover Polygons Together to Create a Complete Data Layer</a:t>
            </a:r>
          </a:p>
          <a:p>
            <a:r>
              <a:rPr lang="en-US" dirty="0" smtClean="0"/>
              <a:t>5. Develop a Visual Representation of Land Types Where Inlets Exist </a:t>
            </a:r>
          </a:p>
          <a:p>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uk-UA" smtClean="0"/>
              <a:t>7</a:t>
            </a:fld>
            <a:endParaRPr lang="uk-UA"/>
          </a:p>
        </p:txBody>
      </p:sp>
    </p:spTree>
    <p:extLst>
      <p:ext uri="{BB962C8B-B14F-4D97-AF65-F5344CB8AC3E}">
        <p14:creationId xmlns:p14="http://schemas.microsoft.com/office/powerpoint/2010/main" val="100285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Accumulation of all this data and services requires some monetary funding on the part of SARA or any other funding Subsidies. First we will be need to be given around eleven thousand for staff charges, given present salary and service quotes, keeping at one rate because we are only acquiring data and processing in the same seats. The next costs are of services. The first of which being Computers and workstations looking at nine hundred in all. While the Arc GIS Subscription is going to run the bulk at two thousand five hundred. Below is the accumulation of all the costs in the process: </a:t>
            </a:r>
          </a:p>
          <a:p>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en-US" smtClean="0"/>
              <a:t>8</a:t>
            </a:fld>
            <a:endParaRPr lang="en-US"/>
          </a:p>
        </p:txBody>
      </p:sp>
    </p:spTree>
    <p:extLst>
      <p:ext uri="{BB962C8B-B14F-4D97-AF65-F5344CB8AC3E}">
        <p14:creationId xmlns:p14="http://schemas.microsoft.com/office/powerpoint/2010/main" val="365496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en-US" smtClean="0"/>
              <a:t>9</a:t>
            </a:fld>
            <a:endParaRPr lang="en-US"/>
          </a:p>
        </p:txBody>
      </p:sp>
    </p:spTree>
    <p:extLst>
      <p:ext uri="{BB962C8B-B14F-4D97-AF65-F5344CB8AC3E}">
        <p14:creationId xmlns:p14="http://schemas.microsoft.com/office/powerpoint/2010/main" val="226997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Pollution</a:t>
            </a:r>
            <a:r>
              <a:rPr lang="en-US" baseline="0" dirty="0" smtClean="0"/>
              <a:t> Solutions predicts that areas with more development will contribute to pollution more than less urbanized areas. </a:t>
            </a:r>
          </a:p>
          <a:p>
            <a:endParaRPr lang="en-US" baseline="0" dirty="0" smtClean="0"/>
          </a:p>
          <a:p>
            <a:r>
              <a:rPr lang="en-US" dirty="0" smtClean="0"/>
              <a:t>This project will help SARA to continue to</a:t>
            </a:r>
            <a:r>
              <a:rPr lang="en-US" baseline="0" dirty="0" smtClean="0"/>
              <a:t> track down areas that are contributing to pollution in SA waterways, especially as the city continues to develop. Minimizing the amount of pollution in  SA waterways will improve the rivers overall accessibility, ensuring waterways are healthy for the natural ecology present, as well as river users.</a:t>
            </a:r>
            <a:endParaRPr lang="en-US" dirty="0"/>
          </a:p>
        </p:txBody>
      </p:sp>
      <p:sp>
        <p:nvSpPr>
          <p:cNvPr id="4" name="Slide Number Placeholder 3"/>
          <p:cNvSpPr>
            <a:spLocks noGrp="1"/>
          </p:cNvSpPr>
          <p:nvPr>
            <p:ph type="sldNum" sz="quarter" idx="10"/>
          </p:nvPr>
        </p:nvSpPr>
        <p:spPr/>
        <p:txBody>
          <a:bodyPr/>
          <a:lstStyle/>
          <a:p>
            <a:fld id="{5EE2CF44-2B13-41B4-A334-1CDF534EEBBF}" type="slidenum">
              <a:rPr lang="uk-UA" smtClean="0"/>
              <a:t>10</a:t>
            </a:fld>
            <a:endParaRPr lang="uk-UA"/>
          </a:p>
        </p:txBody>
      </p:sp>
    </p:spTree>
    <p:extLst>
      <p:ext uri="{BB962C8B-B14F-4D97-AF65-F5344CB8AC3E}">
        <p14:creationId xmlns:p14="http://schemas.microsoft.com/office/powerpoint/2010/main" val="195129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6800" y="3165763"/>
            <a:ext cx="10058400" cy="1711037"/>
          </a:xfrm>
        </p:spPr>
        <p:txBody>
          <a:bodyPr anchor="b">
            <a:normAutofit/>
          </a:bodyPr>
          <a:lstStyle>
            <a:lvl1pPr algn="l">
              <a:lnSpc>
                <a:spcPct val="80000"/>
              </a:lnSpc>
              <a:defRPr sz="5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1066800" y="4953000"/>
            <a:ext cx="10058400" cy="685800"/>
          </a:xfrm>
        </p:spPr>
        <p:txBody>
          <a:bodyPr>
            <a:normAutofit/>
          </a:bodyPr>
          <a:lstStyle>
            <a:lvl1pPr marL="0" indent="0" algn="l">
              <a:spcBef>
                <a:spcPts val="0"/>
              </a:spcBef>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199"/>
            <a:ext cx="1943100" cy="56388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457199"/>
            <a:ext cx="7048500" cy="56388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9144000" cy="2743200"/>
          </a:xfrm>
        </p:spPr>
        <p:txBody>
          <a:bodyPr anchor="b">
            <a:normAutofit/>
          </a:bodyPr>
          <a:lstStyle>
            <a:lvl1pPr>
              <a:defRPr sz="5400">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24000" y="4589463"/>
            <a:ext cx="9144000" cy="1506537"/>
          </a:xfrm>
        </p:spPr>
        <p:txBody>
          <a:bodyPr>
            <a:normAutofit/>
          </a:bodyPr>
          <a:lstStyle>
            <a:lvl1pPr marL="0" indent="0">
              <a:spcBef>
                <a:spcPts val="0"/>
              </a:spcBef>
              <a:buNone/>
              <a:defRPr sz="2000">
                <a:solidFill>
                  <a:schemeClr val="accent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350677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46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70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70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276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276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2587" y="1600200"/>
            <a:ext cx="3122613" cy="1828800"/>
          </a:xfrm>
        </p:spPr>
        <p:txBody>
          <a:bodyPr anchor="b">
            <a:normAutofit/>
          </a:bodyPr>
          <a:lstStyle>
            <a:lvl1pPr>
              <a:defRPr sz="3400"/>
            </a:lvl1pPr>
          </a:lstStyle>
          <a:p>
            <a:r>
              <a:rPr lang="en-US" smtClean="0"/>
              <a:t>Click to edit Master title style</a:t>
            </a:r>
            <a:endParaRPr lang="en-US" dirty="0"/>
          </a:p>
        </p:txBody>
      </p:sp>
      <p:sp>
        <p:nvSpPr>
          <p:cNvPr id="3" name="Content Placeholder 2"/>
          <p:cNvSpPr>
            <a:spLocks noGrp="1"/>
          </p:cNvSpPr>
          <p:nvPr>
            <p:ph idx="1"/>
          </p:nvPr>
        </p:nvSpPr>
        <p:spPr>
          <a:xfrm>
            <a:off x="760412" y="762000"/>
            <a:ext cx="6400800" cy="5334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001039" y="3429000"/>
            <a:ext cx="3124161"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7952" y="1600200"/>
            <a:ext cx="3127248" cy="1828800"/>
          </a:xfrm>
        </p:spPr>
        <p:txBody>
          <a:bodyPr anchor="b">
            <a:normAutofit/>
          </a:bodyPr>
          <a:lstStyle>
            <a:lvl1pPr>
              <a:defRPr sz="3400"/>
            </a:lvl1pPr>
          </a:lstStyle>
          <a:p>
            <a:r>
              <a:rPr lang="en-US" smtClean="0"/>
              <a:t>Click to edit Master title style</a:t>
            </a:r>
            <a:endParaRPr lang="en-US"/>
          </a:p>
        </p:txBody>
      </p:sp>
      <p:sp>
        <p:nvSpPr>
          <p:cNvPr id="3" name="Picture Placeholder 2"/>
          <p:cNvSpPr>
            <a:spLocks noGrp="1"/>
          </p:cNvSpPr>
          <p:nvPr>
            <p:ph type="pic" idx="1"/>
          </p:nvPr>
        </p:nvSpPr>
        <p:spPr>
          <a:xfrm>
            <a:off x="781251" y="777240"/>
            <a:ext cx="6400800" cy="530352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7997952" y="3429000"/>
            <a:ext cx="3127248"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Rectangle 7" descr="An empty placeholder to add an image. Click on the placeholder and select the image that you wish to add."/>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772497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4000" y="1828800"/>
            <a:ext cx="9144000" cy="4267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524000" y="6362700"/>
            <a:ext cx="6881553" cy="257176"/>
          </a:xfrm>
          <a:prstGeom prst="rect">
            <a:avLst/>
          </a:prstGeom>
        </p:spPr>
        <p:txBody>
          <a:bodyPr vert="horz" lIns="91440" tIns="45720" rIns="91440" bIns="45720" rtlCol="0" anchor="ctr"/>
          <a:lstStyle>
            <a:lvl1pPr algn="l">
              <a:defRPr sz="1100">
                <a:solidFill>
                  <a:schemeClr val="tx1">
                    <a:lumMod val="85000"/>
                  </a:schemeClr>
                </a:solidFill>
              </a:defRPr>
            </a:lvl1pPr>
          </a:lstStyle>
          <a:p>
            <a:endParaRPr lang="en-US" dirty="0"/>
          </a:p>
        </p:txBody>
      </p:sp>
      <p:sp>
        <p:nvSpPr>
          <p:cNvPr id="4" name="Date Placeholder 3"/>
          <p:cNvSpPr>
            <a:spLocks noGrp="1"/>
          </p:cNvSpPr>
          <p:nvPr>
            <p:ph type="dt" sz="half" idx="2"/>
          </p:nvPr>
        </p:nvSpPr>
        <p:spPr>
          <a:xfrm>
            <a:off x="8610600" y="6362700"/>
            <a:ext cx="9906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endParaRPr lang="en-US"/>
          </a:p>
        </p:txBody>
      </p:sp>
      <p:sp>
        <p:nvSpPr>
          <p:cNvPr id="6" name="Slide Number Placeholder 5"/>
          <p:cNvSpPr>
            <a:spLocks noGrp="1"/>
          </p:cNvSpPr>
          <p:nvPr>
            <p:ph type="sldNum" sz="quarter" idx="4"/>
          </p:nvPr>
        </p:nvSpPr>
        <p:spPr>
          <a:xfrm>
            <a:off x="9829800" y="6362700"/>
            <a:ext cx="8382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38400"/>
            <a:ext cx="12039600" cy="2209800"/>
          </a:xfrm>
        </p:spPr>
        <p:txBody>
          <a:bodyPr>
            <a:noAutofit/>
          </a:bodyPr>
          <a:lstStyle/>
          <a:p>
            <a:r>
              <a:rPr lang="en-US" sz="4000" dirty="0">
                <a:latin typeface="Arial" panose="020B0604020202020204" pitchFamily="34" charset="0"/>
                <a:cs typeface="Arial" panose="020B0604020202020204" pitchFamily="34" charset="0"/>
              </a:rPr>
              <a:t>Analyzing Inlets, Outfalls, and Land Cover Using Spatial and Network Analysis Within the San Antonio </a:t>
            </a:r>
            <a:r>
              <a:rPr lang="en-US" sz="4000" dirty="0" err="1">
                <a:latin typeface="Arial" panose="020B0604020202020204" pitchFamily="34" charset="0"/>
                <a:cs typeface="Arial" panose="020B0604020202020204" pitchFamily="34" charset="0"/>
              </a:rPr>
              <a:t>Sewershed</a:t>
            </a:r>
            <a:endParaRPr lang="en-US" sz="4000" dirty="0">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4648200"/>
            <a:ext cx="8686800" cy="990600"/>
          </a:xfrm>
        </p:spPr>
        <p:txBody>
          <a:bodyPr>
            <a:noAutofit/>
          </a:bodyPr>
          <a:lstStyle/>
          <a:p>
            <a:r>
              <a:rPr lang="en-US" sz="2400" dirty="0" smtClean="0">
                <a:solidFill>
                  <a:schemeClr val="accent1">
                    <a:lumMod val="40000"/>
                    <a:lumOff val="60000"/>
                  </a:schemeClr>
                </a:solidFill>
                <a:latin typeface="Arial" panose="020B0604020202020204" pitchFamily="34" charset="0"/>
                <a:cs typeface="Arial" panose="020B0604020202020204" pitchFamily="34" charset="0"/>
              </a:rPr>
              <a:t>Aspen Navarro, </a:t>
            </a:r>
            <a:r>
              <a:rPr lang="en-US" sz="2400" i="1" dirty="0" smtClean="0">
                <a:solidFill>
                  <a:schemeClr val="accent1">
                    <a:lumMod val="40000"/>
                    <a:lumOff val="60000"/>
                  </a:schemeClr>
                </a:solidFill>
                <a:latin typeface="Arial" panose="020B0604020202020204" pitchFamily="34" charset="0"/>
                <a:cs typeface="Arial" panose="020B0604020202020204" pitchFamily="34" charset="0"/>
              </a:rPr>
              <a:t>Project Manager</a:t>
            </a:r>
            <a:r>
              <a:rPr lang="en-US" sz="2400" dirty="0" smtClean="0">
                <a:solidFill>
                  <a:schemeClr val="accent1">
                    <a:lumMod val="40000"/>
                    <a:lumOff val="60000"/>
                  </a:schemeClr>
                </a:solidFill>
                <a:latin typeface="Arial" panose="020B0604020202020204" pitchFamily="34" charset="0"/>
                <a:cs typeface="Arial" panose="020B0604020202020204" pitchFamily="34" charset="0"/>
              </a:rPr>
              <a:t>, </a:t>
            </a:r>
            <a:r>
              <a:rPr lang="en-US" sz="2400" i="1" dirty="0" smtClean="0">
                <a:solidFill>
                  <a:schemeClr val="accent1">
                    <a:lumMod val="40000"/>
                    <a:lumOff val="60000"/>
                  </a:schemeClr>
                </a:solidFill>
                <a:latin typeface="Arial" panose="020B0604020202020204" pitchFamily="34" charset="0"/>
                <a:cs typeface="Arial" panose="020B0604020202020204" pitchFamily="34" charset="0"/>
              </a:rPr>
              <a:t>GIS Analyst</a:t>
            </a:r>
          </a:p>
          <a:p>
            <a:r>
              <a:rPr lang="en-US" sz="2400" dirty="0" smtClean="0">
                <a:solidFill>
                  <a:schemeClr val="accent1">
                    <a:lumMod val="40000"/>
                    <a:lumOff val="60000"/>
                  </a:schemeClr>
                </a:solidFill>
                <a:latin typeface="Arial" panose="020B0604020202020204" pitchFamily="34" charset="0"/>
                <a:cs typeface="Arial" panose="020B0604020202020204" pitchFamily="34" charset="0"/>
              </a:rPr>
              <a:t>Michael Jones, </a:t>
            </a:r>
            <a:r>
              <a:rPr lang="en-US" sz="2400" i="1" dirty="0" smtClean="0">
                <a:solidFill>
                  <a:schemeClr val="accent1">
                    <a:lumMod val="40000"/>
                    <a:lumOff val="60000"/>
                  </a:schemeClr>
                </a:solidFill>
                <a:latin typeface="Arial" panose="020B0604020202020204" pitchFamily="34" charset="0"/>
                <a:cs typeface="Arial" panose="020B0604020202020204" pitchFamily="34" charset="0"/>
              </a:rPr>
              <a:t>Assistant Project Manager, GIS Analyst </a:t>
            </a:r>
          </a:p>
          <a:p>
            <a:r>
              <a:rPr lang="en-US" sz="2400" dirty="0" smtClean="0">
                <a:solidFill>
                  <a:schemeClr val="accent1">
                    <a:lumMod val="40000"/>
                    <a:lumOff val="60000"/>
                  </a:schemeClr>
                </a:solidFill>
                <a:latin typeface="Arial" panose="020B0604020202020204" pitchFamily="34" charset="0"/>
                <a:cs typeface="Arial" panose="020B0604020202020204" pitchFamily="34" charset="0"/>
              </a:rPr>
              <a:t>William Perry, </a:t>
            </a:r>
            <a:r>
              <a:rPr lang="en-US" sz="2400" i="1" dirty="0" smtClean="0">
                <a:solidFill>
                  <a:schemeClr val="accent1">
                    <a:lumMod val="40000"/>
                    <a:lumOff val="60000"/>
                  </a:schemeClr>
                </a:solidFill>
                <a:latin typeface="Arial" panose="020B0604020202020204" pitchFamily="34" charset="0"/>
                <a:cs typeface="Arial" panose="020B0604020202020204" pitchFamily="34" charset="0"/>
              </a:rPr>
              <a:t>Project Designer, GIS Analyst</a:t>
            </a:r>
            <a:endParaRPr sz="2400" i="1" dirty="0">
              <a:solidFill>
                <a:schemeClr val="accent1">
                  <a:lumMod val="40000"/>
                  <a:lumOff val="60000"/>
                </a:schemeClr>
              </a:solidFill>
              <a:latin typeface="Arial" panose="020B0604020202020204" pitchFamily="34" charset="0"/>
              <a:cs typeface="Arial" panose="020B0604020202020204" pitchFamily="34" charset="0"/>
            </a:endParaRPr>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0" y="4114800"/>
            <a:ext cx="1752600" cy="1591773"/>
          </a:xfrm>
          <a:prstGeom prst="rect">
            <a:avLst/>
          </a:prstGeom>
        </p:spPr>
      </p:pic>
    </p:spTree>
    <p:extLst>
      <p:ext uri="{BB962C8B-B14F-4D97-AF65-F5344CB8AC3E}">
        <p14:creationId xmlns:p14="http://schemas.microsoft.com/office/powerpoint/2010/main" val="2424538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143000"/>
          </a:xfrm>
        </p:spPr>
        <p:txBody>
          <a:bodyPr>
            <a:normAutofit/>
          </a:bodyPr>
          <a:lstStyle/>
          <a:p>
            <a:r>
              <a:rPr lang="en-US" sz="4000" dirty="0" smtClean="0">
                <a:solidFill>
                  <a:schemeClr val="accent1">
                    <a:lumMod val="60000"/>
                    <a:lumOff val="40000"/>
                  </a:schemeClr>
                </a:solidFill>
                <a:latin typeface="Arial" panose="020B0604020202020204" pitchFamily="34" charset="0"/>
                <a:cs typeface="Arial" panose="020B0604020202020204" pitchFamily="34" charset="0"/>
              </a:rPr>
              <a:t>Conclusion</a:t>
            </a:r>
            <a:endParaRPr sz="40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65" y="3810000"/>
            <a:ext cx="6310635" cy="1981200"/>
          </a:xfrm>
        </p:spPr>
        <p:txBody>
          <a:bodyPr>
            <a:normAutofit/>
          </a:bodyPr>
          <a:lstStyle/>
          <a:p>
            <a:r>
              <a:rPr lang="en-US" sz="2400" dirty="0" smtClean="0">
                <a:latin typeface="Arial" panose="020B0604020202020204" pitchFamily="34" charset="0"/>
                <a:cs typeface="Arial" panose="020B0604020202020204" pitchFamily="34" charset="0"/>
              </a:rPr>
              <a:t>Track polluted areas</a:t>
            </a:r>
          </a:p>
          <a:p>
            <a:r>
              <a:rPr lang="en-US" sz="2400" dirty="0" smtClean="0">
                <a:latin typeface="Arial" panose="020B0604020202020204" pitchFamily="34" charset="0"/>
                <a:cs typeface="Arial" panose="020B0604020202020204" pitchFamily="34" charset="0"/>
              </a:rPr>
              <a:t>Improve accessibility of waterways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31375A4-56A4-47D6-9801-1991572033F7}" type="slidenum">
              <a:rPr lang="en-US" smtClean="0"/>
              <a:t>10</a:t>
            </a:fld>
            <a:endParaRPr lang="en-US"/>
          </a:p>
        </p:txBody>
      </p:sp>
      <p:sp>
        <p:nvSpPr>
          <p:cNvPr id="6" name="Rectangle 5"/>
          <p:cNvSpPr/>
          <p:nvPr/>
        </p:nvSpPr>
        <p:spPr>
          <a:xfrm>
            <a:off x="0" y="990600"/>
            <a:ext cx="6477000" cy="1323439"/>
          </a:xfrm>
          <a:prstGeom prst="rect">
            <a:avLst/>
          </a:prstGeom>
        </p:spPr>
        <p:txBody>
          <a:bodyPr wrap="square">
            <a:spAutoFit/>
          </a:bodyPr>
          <a:lstStyle/>
          <a:p>
            <a:r>
              <a:rPr lang="en-US" sz="4000" dirty="0">
                <a:solidFill>
                  <a:srgbClr val="ADEEFD"/>
                </a:solidFill>
                <a:latin typeface="Arial" panose="020B0604020202020204" pitchFamily="34" charset="0"/>
                <a:cs typeface="Arial" panose="020B0604020202020204" pitchFamily="34" charset="0"/>
              </a:rPr>
              <a:t>Expected </a:t>
            </a:r>
            <a:r>
              <a:rPr lang="en-US" sz="4000" dirty="0" smtClean="0">
                <a:solidFill>
                  <a:srgbClr val="ADEEFD"/>
                </a:solidFill>
                <a:latin typeface="Arial" panose="020B0604020202020204" pitchFamily="34" charset="0"/>
                <a:cs typeface="Arial" panose="020B0604020202020204" pitchFamily="34" charset="0"/>
              </a:rPr>
              <a:t>Results</a:t>
            </a:r>
          </a:p>
          <a:p>
            <a:endParaRPr lang="en-US" sz="4000" dirty="0">
              <a:solidFill>
                <a:srgbClr val="3485A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877" b="96580" l="3042" r="95208"/>
                    </a14:imgEffect>
                  </a14:imgLayer>
                </a14:imgProps>
              </a:ext>
            </a:extLst>
          </a:blip>
          <a:stretch>
            <a:fillRect/>
          </a:stretch>
        </p:blipFill>
        <p:spPr>
          <a:xfrm>
            <a:off x="5791200" y="0"/>
            <a:ext cx="6248400" cy="6243192"/>
          </a:xfrm>
          <a:prstGeom prst="rect">
            <a:avLst/>
          </a:prstGeom>
        </p:spPr>
      </p:pic>
      <p:sp>
        <p:nvSpPr>
          <p:cNvPr id="13" name="Rectangle 12"/>
          <p:cNvSpPr/>
          <p:nvPr/>
        </p:nvSpPr>
        <p:spPr>
          <a:xfrm>
            <a:off x="0" y="1676400"/>
            <a:ext cx="4953000" cy="461665"/>
          </a:xfrm>
          <a:prstGeom prst="rect">
            <a:avLst/>
          </a:prstGeom>
        </p:spPr>
        <p:txBody>
          <a:bodyPr wrap="square">
            <a:spAutoFit/>
          </a:bodyPr>
          <a:lstStyle/>
          <a:p>
            <a:pPr marL="342900" indent="-342900">
              <a:buClr>
                <a:schemeClr val="accent1"/>
              </a:buClr>
              <a:buFont typeface="Arial"/>
              <a:buChar char="•"/>
            </a:pPr>
            <a:r>
              <a:rPr lang="en-US" sz="2400" dirty="0" smtClean="0">
                <a:solidFill>
                  <a:srgbClr val="FFFFFF"/>
                </a:solidFill>
                <a:latin typeface="Arial" panose="020B0604020202020204" pitchFamily="34" charset="0"/>
                <a:cs typeface="Arial" panose="020B0604020202020204" pitchFamily="34" charset="0"/>
              </a:rPr>
              <a:t>Land development &gt; pollution</a:t>
            </a:r>
            <a:endParaRPr lang="en-US" sz="2400" dirty="0">
              <a:solidFill>
                <a:srgbClr val="FFFFFF"/>
              </a:solidFill>
            </a:endParaRPr>
          </a:p>
        </p:txBody>
      </p:sp>
      <p:sp>
        <p:nvSpPr>
          <p:cNvPr id="14" name="Rectangle 13"/>
          <p:cNvSpPr/>
          <p:nvPr/>
        </p:nvSpPr>
        <p:spPr>
          <a:xfrm>
            <a:off x="6090396" y="6019800"/>
            <a:ext cx="6101603" cy="215444"/>
          </a:xfrm>
          <a:prstGeom prst="rect">
            <a:avLst/>
          </a:prstGeom>
        </p:spPr>
        <p:txBody>
          <a:bodyPr wrap="square">
            <a:spAutoFit/>
          </a:bodyPr>
          <a:lstStyle/>
          <a:p>
            <a:pPr algn="ctr"/>
            <a:r>
              <a:rPr lang="en-US" sz="800" dirty="0"/>
              <a:t>http://</a:t>
            </a:r>
            <a:r>
              <a:rPr lang="en-US" sz="800" dirty="0" err="1"/>
              <a:t>southbostontoday.com</a:t>
            </a:r>
            <a:r>
              <a:rPr lang="en-US" sz="800" dirty="0"/>
              <a:t>/</a:t>
            </a:r>
            <a:r>
              <a:rPr lang="en-US" sz="800" dirty="0" err="1"/>
              <a:t>wp</a:t>
            </a:r>
            <a:r>
              <a:rPr lang="en-US" sz="800" dirty="0"/>
              <a:t>-content/uploads/2013/08/</a:t>
            </a:r>
            <a:r>
              <a:rPr lang="en-US" sz="600" dirty="0"/>
              <a:t>iStock_000018654007Large.jpg</a:t>
            </a:r>
            <a:endParaRPr lang="en-US" sz="800" dirty="0"/>
          </a:p>
        </p:txBody>
      </p:sp>
    </p:spTree>
    <p:extLst>
      <p:ext uri="{BB962C8B-B14F-4D97-AF65-F5344CB8AC3E}">
        <p14:creationId xmlns:p14="http://schemas.microsoft.com/office/powerpoint/2010/main" val="11530276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2960" y="-1"/>
            <a:ext cx="10607040" cy="6799385"/>
          </a:xfrm>
          <a:prstGeom prst="rect">
            <a:avLst/>
          </a:prstGeom>
        </p:spPr>
      </p:pic>
      <p:sp>
        <p:nvSpPr>
          <p:cNvPr id="3" name="Rectangle 2"/>
          <p:cNvSpPr/>
          <p:nvPr/>
        </p:nvSpPr>
        <p:spPr>
          <a:xfrm>
            <a:off x="8382000" y="6616411"/>
            <a:ext cx="3044423" cy="230832"/>
          </a:xfrm>
          <a:prstGeom prst="rect">
            <a:avLst/>
          </a:prstGeom>
        </p:spPr>
        <p:txBody>
          <a:bodyPr wrap="none">
            <a:spAutoFit/>
          </a:bodyPr>
          <a:lstStyle/>
          <a:p>
            <a:pPr algn="ctr"/>
            <a:r>
              <a:rPr lang="en-US" sz="900" dirty="0"/>
              <a:t>http://</a:t>
            </a:r>
            <a:r>
              <a:rPr lang="en-US" sz="900" dirty="0" err="1"/>
              <a:t>launchany.com</a:t>
            </a:r>
            <a:r>
              <a:rPr lang="en-US" sz="900" dirty="0"/>
              <a:t>/</a:t>
            </a:r>
            <a:r>
              <a:rPr lang="en-US" sz="900" dirty="0" err="1"/>
              <a:t>wp</a:t>
            </a:r>
            <a:r>
              <a:rPr lang="en-US" sz="900" dirty="0"/>
              <a:t>-content/uploads/2016/01/</a:t>
            </a:r>
            <a:r>
              <a:rPr lang="en-US" sz="900" dirty="0" err="1"/>
              <a:t>idea.jpg</a:t>
            </a:r>
            <a:endParaRPr lang="en-US" sz="900" dirty="0"/>
          </a:p>
        </p:txBody>
      </p:sp>
      <p:sp>
        <p:nvSpPr>
          <p:cNvPr id="4" name="Slide Number Placeholder 3"/>
          <p:cNvSpPr>
            <a:spLocks noGrp="1"/>
          </p:cNvSpPr>
          <p:nvPr>
            <p:ph type="sldNum" sz="quarter" idx="12"/>
          </p:nvPr>
        </p:nvSpPr>
        <p:spPr/>
        <p:txBody>
          <a:bodyPr/>
          <a:lstStyle/>
          <a:p>
            <a:fld id="{E31375A4-56A4-47D6-9801-1991572033F7}" type="slidenum">
              <a:rPr lang="en-US" smtClean="0"/>
              <a:t>11</a:t>
            </a:fld>
            <a:endParaRPr lang="en-US"/>
          </a:p>
        </p:txBody>
      </p:sp>
    </p:spTree>
    <p:extLst>
      <p:ext uri="{BB962C8B-B14F-4D97-AF65-F5344CB8AC3E}">
        <p14:creationId xmlns:p14="http://schemas.microsoft.com/office/powerpoint/2010/main" val="24526577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
            <a:ext cx="9144000" cy="1143000"/>
          </a:xfrm>
        </p:spPr>
        <p:txBody>
          <a:bodyPr>
            <a:normAutofit/>
          </a:bodyPr>
          <a:lstStyle/>
          <a:p>
            <a:r>
              <a:rPr lang="en-US" sz="4000" dirty="0" smtClean="0">
                <a:solidFill>
                  <a:schemeClr val="accent1">
                    <a:lumMod val="40000"/>
                    <a:lumOff val="60000"/>
                  </a:schemeClr>
                </a:solidFill>
                <a:latin typeface="Arial" panose="020B0604020202020204" pitchFamily="34" charset="0"/>
                <a:cs typeface="Arial" panose="020B0604020202020204" pitchFamily="34" charset="0"/>
              </a:rPr>
              <a:t>Outline</a:t>
            </a:r>
            <a:endParaRPr lang="en-US" sz="40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514350" indent="-514350">
              <a:buFont typeface="+mj-lt"/>
              <a:buAutoNum type="romanUcPeriod"/>
            </a:pPr>
            <a:r>
              <a:rPr lang="en-US" sz="2400" dirty="0" smtClean="0">
                <a:latin typeface="Arial" panose="020B0604020202020204" pitchFamily="34" charset="0"/>
                <a:cs typeface="Arial" panose="020B0604020202020204" pitchFamily="34" charset="0"/>
              </a:rPr>
              <a:t>Introduction</a:t>
            </a:r>
          </a:p>
          <a:p>
            <a:pPr marL="514350" indent="-514350">
              <a:buFont typeface="+mj-lt"/>
              <a:buAutoNum type="romanUcPeriod"/>
            </a:pPr>
            <a:r>
              <a:rPr lang="en-US" sz="2400" dirty="0" smtClean="0">
                <a:latin typeface="Arial" panose="020B0604020202020204" pitchFamily="34" charset="0"/>
                <a:cs typeface="Arial" panose="020B0604020202020204" pitchFamily="34" charset="0"/>
              </a:rPr>
              <a:t>Data and Methodology</a:t>
            </a:r>
          </a:p>
          <a:p>
            <a:pPr marL="514350" indent="-514350">
              <a:buFont typeface="+mj-lt"/>
              <a:buAutoNum type="romanUcPeriod"/>
            </a:pPr>
            <a:r>
              <a:rPr lang="en-US" sz="2400" dirty="0" smtClean="0">
                <a:latin typeface="Arial" panose="020B0604020202020204" pitchFamily="34" charset="0"/>
                <a:cs typeface="Arial" panose="020B0604020202020204" pitchFamily="34" charset="0"/>
              </a:rPr>
              <a:t>Budget</a:t>
            </a:r>
          </a:p>
          <a:p>
            <a:pPr marL="514350" indent="-514350">
              <a:buFont typeface="+mj-lt"/>
              <a:buAutoNum type="romanUcPeriod"/>
            </a:pPr>
            <a:r>
              <a:rPr lang="en-US" sz="2400" dirty="0" smtClean="0">
                <a:latin typeface="Arial" panose="020B0604020202020204" pitchFamily="34" charset="0"/>
                <a:cs typeface="Arial" panose="020B0604020202020204" pitchFamily="34" charset="0"/>
              </a:rPr>
              <a:t>Time Table</a:t>
            </a:r>
          </a:p>
          <a:p>
            <a:pPr marL="514350" indent="-514350">
              <a:buFont typeface="+mj-lt"/>
              <a:buAutoNum type="romanUcPeriod"/>
            </a:pPr>
            <a:r>
              <a:rPr lang="en-US" sz="2400" dirty="0" smtClean="0">
                <a:latin typeface="Arial" panose="020B0604020202020204" pitchFamily="34" charset="0"/>
                <a:cs typeface="Arial" panose="020B0604020202020204" pitchFamily="34" charset="0"/>
              </a:rPr>
              <a:t>Expected Results and Conclusion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3631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6927"/>
            <a:ext cx="9144000" cy="1143000"/>
          </a:xfrm>
        </p:spPr>
        <p:txBody>
          <a:bodyPr>
            <a:normAutofit/>
          </a:bodyPr>
          <a:lstStyle/>
          <a:p>
            <a:r>
              <a:rPr lang="en-US" sz="4000" dirty="0" smtClean="0">
                <a:solidFill>
                  <a:schemeClr val="accent1">
                    <a:lumMod val="40000"/>
                    <a:lumOff val="60000"/>
                  </a:schemeClr>
                </a:solidFill>
                <a:latin typeface="Arial" panose="020B0604020202020204" pitchFamily="34" charset="0"/>
                <a:cs typeface="Arial" panose="020B0604020202020204" pitchFamily="34" charset="0"/>
              </a:rPr>
              <a:t>Introduction</a:t>
            </a:r>
            <a:endParaRPr sz="40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6477000" y="2209800"/>
            <a:ext cx="5029200" cy="3556695"/>
          </a:xfrm>
        </p:spPr>
        <p:txBody>
          <a:bodyPr>
            <a:normAutofit fontScale="85000" lnSpcReduction="10000"/>
          </a:bodyPr>
          <a:lstStyle/>
          <a:p>
            <a:pPr>
              <a:lnSpc>
                <a:spcPct val="150000"/>
              </a:lnSpc>
            </a:pPr>
            <a:r>
              <a:rPr lang="en-US" sz="2400" dirty="0" smtClean="0">
                <a:latin typeface="Arial" panose="020B0604020202020204" pitchFamily="34" charset="0"/>
                <a:cs typeface="Arial" panose="020B0604020202020204" pitchFamily="34" charset="0"/>
              </a:rPr>
              <a:t>The San Antonio River Authority (SARA)</a:t>
            </a:r>
          </a:p>
          <a:p>
            <a:pPr>
              <a:lnSpc>
                <a:spcPct val="150000"/>
              </a:lnSpc>
            </a:pPr>
            <a:r>
              <a:rPr lang="en-US" sz="2400" dirty="0" smtClean="0">
                <a:latin typeface="Arial" panose="020B0604020202020204" pitchFamily="34" charset="0"/>
                <a:cs typeface="Arial" panose="020B0604020202020204" pitchFamily="34" charset="0"/>
              </a:rPr>
              <a:t>Project objectives</a:t>
            </a:r>
          </a:p>
          <a:p>
            <a:pPr marL="365760" lvl="1" indent="0">
              <a:lnSpc>
                <a:spcPct val="150000"/>
              </a:lnSpc>
              <a:buNone/>
            </a:pPr>
            <a:r>
              <a:rPr lang="en-US" sz="2200" dirty="0" smtClean="0">
                <a:latin typeface="Arial" panose="020B0604020202020204" pitchFamily="34" charset="0"/>
                <a:cs typeface="Arial" panose="020B0604020202020204" pitchFamily="34" charset="0"/>
              </a:rPr>
              <a:t>-Areas contributing to pollution</a:t>
            </a:r>
          </a:p>
          <a:p>
            <a:pPr marL="365760" lvl="1" indent="0">
              <a:lnSpc>
                <a:spcPct val="150000"/>
              </a:lnSpc>
              <a:buNone/>
            </a:pPr>
            <a:r>
              <a:rPr lang="en-US" sz="2200" dirty="0" smtClean="0">
                <a:latin typeface="Arial" panose="020B0604020202020204" pitchFamily="34" charset="0"/>
                <a:cs typeface="Arial" panose="020B0604020202020204" pitchFamily="34" charset="0"/>
              </a:rPr>
              <a:t>-Pollution reduced</a:t>
            </a:r>
          </a:p>
          <a:p>
            <a:pPr>
              <a:lnSpc>
                <a:spcPct val="150000"/>
              </a:lnSpc>
            </a:pPr>
            <a:r>
              <a:rPr lang="en-US" sz="2400" dirty="0" smtClean="0">
                <a:latin typeface="Arial" panose="020B0604020202020204" pitchFamily="34" charset="0"/>
                <a:cs typeface="Arial" panose="020B0604020202020204" pitchFamily="34" charset="0"/>
              </a:rPr>
              <a:t>Project goal</a:t>
            </a:r>
          </a:p>
          <a:p>
            <a:pPr marL="365760" lvl="1" indent="0">
              <a:lnSpc>
                <a:spcPct val="150000"/>
              </a:lnSpc>
              <a:buNone/>
            </a:pPr>
            <a:r>
              <a:rPr lang="en-US" sz="2200" dirty="0" smtClean="0">
                <a:latin typeface="Arial" panose="020B0604020202020204" pitchFamily="34" charset="0"/>
                <a:cs typeface="Arial" panose="020B0604020202020204" pitchFamily="34" charset="0"/>
              </a:rPr>
              <a:t>-Better pollution management</a:t>
            </a:r>
          </a:p>
          <a:p>
            <a:pPr marL="0" indent="0">
              <a:buNone/>
            </a:pPr>
            <a:endParaRPr dirty="0"/>
          </a:p>
        </p:txBody>
      </p:sp>
      <p:sp>
        <p:nvSpPr>
          <p:cNvPr id="2" name="Slide Number Placeholder 1"/>
          <p:cNvSpPr>
            <a:spLocks noGrp="1"/>
          </p:cNvSpPr>
          <p:nvPr>
            <p:ph type="sldNum" sz="quarter" idx="12"/>
          </p:nvPr>
        </p:nvSpPr>
        <p:spPr/>
        <p:txBody>
          <a:bodyPr/>
          <a:lstStyle/>
          <a:p>
            <a:fld id="{E31375A4-56A4-47D6-9801-1991572033F7}" type="slidenum">
              <a:rPr lang="en-US" smtClean="0"/>
              <a:t>3</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066800"/>
            <a:ext cx="4901609" cy="14357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2667000"/>
            <a:ext cx="4009058" cy="3810000"/>
          </a:xfrm>
          <a:prstGeom prst="rect">
            <a:avLst/>
          </a:prstGeom>
        </p:spPr>
      </p:pic>
      <p:sp>
        <p:nvSpPr>
          <p:cNvPr id="4" name="Rectangle 3"/>
          <p:cNvSpPr/>
          <p:nvPr/>
        </p:nvSpPr>
        <p:spPr>
          <a:xfrm>
            <a:off x="914400" y="6610782"/>
            <a:ext cx="5410200" cy="276999"/>
          </a:xfrm>
          <a:prstGeom prst="rect">
            <a:avLst/>
          </a:prstGeom>
        </p:spPr>
        <p:txBody>
          <a:bodyPr wrap="square">
            <a:spAutoFit/>
          </a:bodyPr>
          <a:lstStyle/>
          <a:p>
            <a:pPr algn="ctr"/>
            <a:r>
              <a:rPr lang="en-US" sz="600" dirty="0"/>
              <a:t>https://</a:t>
            </a:r>
            <a:r>
              <a:rPr lang="en-US" sz="600" dirty="0" err="1"/>
              <a:t>upload.wikimedia.org</a:t>
            </a:r>
            <a:r>
              <a:rPr lang="en-US" sz="600" dirty="0"/>
              <a:t>/</a:t>
            </a:r>
            <a:r>
              <a:rPr lang="en-US" sz="600" dirty="0" err="1"/>
              <a:t>wikipedia</a:t>
            </a:r>
            <a:r>
              <a:rPr lang="en-US" sz="600" dirty="0"/>
              <a:t>/commons/thumb/b/b0/</a:t>
            </a:r>
            <a:r>
              <a:rPr lang="en-US" sz="600" dirty="0" err="1"/>
              <a:t>Map_of_Texas_highlighting_Bexar_County.svg</a:t>
            </a:r>
            <a:r>
              <a:rPr lang="en-US" sz="600" dirty="0"/>
              <a:t>/12473px-Map_of_Texas_highlighting_Bexar_County.svg.png</a:t>
            </a:r>
          </a:p>
        </p:txBody>
      </p:sp>
      <p:sp>
        <p:nvSpPr>
          <p:cNvPr id="6" name="Rectangle 5"/>
          <p:cNvSpPr/>
          <p:nvPr/>
        </p:nvSpPr>
        <p:spPr>
          <a:xfrm>
            <a:off x="533400" y="6400800"/>
            <a:ext cx="6096000" cy="184666"/>
          </a:xfrm>
          <a:prstGeom prst="rect">
            <a:avLst/>
          </a:prstGeom>
        </p:spPr>
        <p:txBody>
          <a:bodyPr>
            <a:spAutoFit/>
          </a:bodyPr>
          <a:lstStyle/>
          <a:p>
            <a:pPr algn="ctr"/>
            <a:r>
              <a:rPr lang="en-US" sz="600" dirty="0"/>
              <a:t>https://</a:t>
            </a:r>
            <a:r>
              <a:rPr lang="en-US" sz="600" dirty="0" err="1"/>
              <a:t>www.sara-tx.org</a:t>
            </a:r>
            <a:r>
              <a:rPr lang="en-US" sz="600" dirty="0"/>
              <a:t>/</a:t>
            </a:r>
            <a:r>
              <a:rPr lang="en-US" sz="600" dirty="0" err="1"/>
              <a:t>wp</a:t>
            </a:r>
            <a:r>
              <a:rPr lang="en-US" sz="600" dirty="0"/>
              <a:t>-content/uploads/2015/06/SARA-Logo-side-RGB-72-300x88.png</a:t>
            </a:r>
          </a:p>
        </p:txBody>
      </p:sp>
    </p:spTree>
    <p:extLst>
      <p:ext uri="{BB962C8B-B14F-4D97-AF65-F5344CB8AC3E}">
        <p14:creationId xmlns:p14="http://schemas.microsoft.com/office/powerpoint/2010/main" val="30428263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487" y="0"/>
            <a:ext cx="8871025" cy="6858000"/>
          </a:xfrm>
          <a:prstGeom prst="rect">
            <a:avLst/>
          </a:prstGeom>
        </p:spPr>
      </p:pic>
    </p:spTree>
    <p:extLst>
      <p:ext uri="{BB962C8B-B14F-4D97-AF65-F5344CB8AC3E}">
        <p14:creationId xmlns:p14="http://schemas.microsoft.com/office/powerpoint/2010/main" val="26590522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36729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a:bodyPr>
          <a:lstStyle/>
          <a:p>
            <a:r>
              <a:rPr lang="en-US" sz="4000" dirty="0" smtClean="0">
                <a:solidFill>
                  <a:schemeClr val="accent1">
                    <a:lumMod val="40000"/>
                    <a:lumOff val="60000"/>
                  </a:schemeClr>
                </a:solidFill>
                <a:latin typeface="Arial" panose="020B0604020202020204" pitchFamily="34" charset="0"/>
                <a:cs typeface="Arial" panose="020B0604020202020204" pitchFamily="34" charset="0"/>
              </a:rPr>
              <a:t>Data</a:t>
            </a:r>
            <a:endParaRPr sz="40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 name="Rectangle 3"/>
          <p:cNvSpPr/>
          <p:nvPr/>
        </p:nvSpPr>
        <p:spPr>
          <a:xfrm>
            <a:off x="5978820" y="3244334"/>
            <a:ext cx="234360" cy="369332"/>
          </a:xfrm>
          <a:prstGeom prst="rect">
            <a:avLst/>
          </a:prstGeom>
        </p:spPr>
        <p:txBody>
          <a:bodyPr wrap="none">
            <a:spAutoFit/>
          </a:bodyPr>
          <a:lstStyle/>
          <a:p>
            <a:r>
              <a:rPr lang="en-US" dirty="0"/>
              <a:t> </a:t>
            </a:r>
          </a:p>
        </p:txBody>
      </p:sp>
      <p:sp>
        <p:nvSpPr>
          <p:cNvPr id="8" name="Slide Number Placeholder 7"/>
          <p:cNvSpPr>
            <a:spLocks noGrp="1"/>
          </p:cNvSpPr>
          <p:nvPr>
            <p:ph type="sldNum" sz="quarter" idx="12"/>
          </p:nvPr>
        </p:nvSpPr>
        <p:spPr/>
        <p:txBody>
          <a:bodyPr/>
          <a:lstStyle/>
          <a:p>
            <a:fld id="{E31375A4-56A4-47D6-9801-1991572033F7}" type="slidenum">
              <a:rPr lang="en-US" smtClean="0"/>
              <a:t>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84838201"/>
              </p:ext>
            </p:extLst>
          </p:nvPr>
        </p:nvGraphicFramePr>
        <p:xfrm>
          <a:off x="1143000" y="1219200"/>
          <a:ext cx="8001000" cy="5185332"/>
        </p:xfrm>
        <a:graphic>
          <a:graphicData uri="http://schemas.openxmlformats.org/drawingml/2006/table">
            <a:tbl>
              <a:tblPr firstRow="1" bandRow="1">
                <a:tableStyleId>{2D5ABB26-0587-4C30-8999-92F81FD0307C}</a:tableStyleId>
              </a:tblPr>
              <a:tblGrid>
                <a:gridCol w="2479184"/>
                <a:gridCol w="5521816"/>
              </a:tblGrid>
              <a:tr h="334845">
                <a:tc gridSpan="2">
                  <a:txBody>
                    <a:bodyPr/>
                    <a:lstStyle/>
                    <a:p>
                      <a:r>
                        <a:rPr lang="en-US" sz="2400" b="1" kern="1200" dirty="0" smtClean="0">
                          <a:solidFill>
                            <a:schemeClr val="tx1"/>
                          </a:solidFill>
                          <a:effectLst/>
                          <a:latin typeface="Arial"/>
                          <a:ea typeface="+mn-ea"/>
                          <a:cs typeface="Arial"/>
                        </a:rPr>
                        <a:t>Source: United States Geological Survey</a:t>
                      </a:r>
                      <a:r>
                        <a:rPr lang="en-US" sz="2400" dirty="0" smtClean="0">
                          <a:effectLst/>
                          <a:latin typeface="Arial"/>
                          <a:cs typeface="Arial"/>
                        </a:rPr>
                        <a:t> </a:t>
                      </a:r>
                      <a:endParaRPr lang="en-US" sz="2400" dirty="0">
                        <a:latin typeface="Arial"/>
                        <a:cs typeface="Arial"/>
                      </a:endParaRPr>
                    </a:p>
                  </a:txBody>
                  <a:tcPr>
                    <a:lnB w="12700" cap="flat" cmpd="sng" algn="ctr">
                      <a:solidFill>
                        <a:scrgbClr r="0" g="0" b="0"/>
                      </a:solidFill>
                      <a:prstDash val="solid"/>
                      <a:round/>
                      <a:headEnd type="none" w="med" len="med"/>
                      <a:tailEnd type="none" w="med" len="med"/>
                    </a:lnB>
                    <a:solidFill>
                      <a:srgbClr val="000090"/>
                    </a:solidFill>
                  </a:tcPr>
                </a:tc>
                <a:tc hMerge="1">
                  <a:txBody>
                    <a:bodyPr/>
                    <a:lstStyle/>
                    <a:p>
                      <a:endParaRPr lang="en-US"/>
                    </a:p>
                  </a:txBody>
                  <a:tcPr/>
                </a:tc>
              </a:tr>
              <a:tr h="200907">
                <a:tc>
                  <a:txBody>
                    <a:bodyPr/>
                    <a:lstStyle/>
                    <a:p>
                      <a:pPr algn="ctr">
                        <a:spcAft>
                          <a:spcPts val="0"/>
                        </a:spcAft>
                      </a:pPr>
                      <a:r>
                        <a:rPr lang="en-US" sz="2000" b="1" dirty="0">
                          <a:solidFill>
                            <a:srgbClr val="000000"/>
                          </a:solidFill>
                          <a:effectLst/>
                          <a:latin typeface="Arial"/>
                        </a:rPr>
                        <a:t>Layer</a:t>
                      </a:r>
                      <a:endParaRPr lang="en-US" sz="18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spcAft>
                          <a:spcPts val="0"/>
                        </a:spcAft>
                      </a:pPr>
                      <a:r>
                        <a:rPr lang="en-US" sz="2000" b="1" dirty="0">
                          <a:solidFill>
                            <a:srgbClr val="000000"/>
                          </a:solidFill>
                          <a:effectLst/>
                          <a:latin typeface="Arial"/>
                        </a:rPr>
                        <a:t>Contents/Attributes</a:t>
                      </a:r>
                      <a:endParaRPr lang="en-US" sz="18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427836">
                <a:tc>
                  <a:txBody>
                    <a:bodyPr/>
                    <a:lstStyle/>
                    <a:p>
                      <a:pPr>
                        <a:spcAft>
                          <a:spcPts val="0"/>
                        </a:spcAft>
                      </a:pPr>
                      <a:r>
                        <a:rPr lang="en-US" sz="1800" dirty="0">
                          <a:solidFill>
                            <a:srgbClr val="000000"/>
                          </a:solidFill>
                          <a:effectLst/>
                          <a:latin typeface="Arial"/>
                        </a:rPr>
                        <a:t>Channels</a:t>
                      </a:r>
                      <a:endParaRPr lang="en-US" sz="16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spcAft>
                          <a:spcPts val="0"/>
                        </a:spcAft>
                      </a:pPr>
                      <a:r>
                        <a:rPr lang="en-US" sz="1800" dirty="0">
                          <a:solidFill>
                            <a:srgbClr val="000000"/>
                          </a:solidFill>
                          <a:effectLst/>
                          <a:latin typeface="Arial"/>
                        </a:rPr>
                        <a:t>Names, adjacent streams, length type</a:t>
                      </a:r>
                      <a:endParaRPr lang="en-US" sz="16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342270">
                <a:tc>
                  <a:txBody>
                    <a:bodyPr/>
                    <a:lstStyle/>
                    <a:p>
                      <a:pPr>
                        <a:spcAft>
                          <a:spcPts val="0"/>
                        </a:spcAft>
                      </a:pPr>
                      <a:r>
                        <a:rPr lang="en-US" sz="1800">
                          <a:solidFill>
                            <a:srgbClr val="000000"/>
                          </a:solidFill>
                          <a:effectLst/>
                          <a:latin typeface="Arial"/>
                        </a:rPr>
                        <a:t>Roads</a:t>
                      </a:r>
                      <a:endParaRPr lang="en-US" sz="160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spcAft>
                          <a:spcPts val="0"/>
                        </a:spcAft>
                      </a:pPr>
                      <a:r>
                        <a:rPr lang="en-US" sz="1800" dirty="0">
                          <a:solidFill>
                            <a:srgbClr val="000000"/>
                          </a:solidFill>
                          <a:effectLst/>
                          <a:latin typeface="Arial"/>
                        </a:rPr>
                        <a:t>Names, types, directions, adjacent, length</a:t>
                      </a:r>
                      <a:endParaRPr lang="en-US" sz="16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200907">
                <a:tc>
                  <a:txBody>
                    <a:bodyPr/>
                    <a:lstStyle/>
                    <a:p>
                      <a:pPr>
                        <a:spcAft>
                          <a:spcPts val="0"/>
                        </a:spcAft>
                      </a:pPr>
                      <a:r>
                        <a:rPr lang="en-US" sz="1800" dirty="0">
                          <a:solidFill>
                            <a:srgbClr val="000000"/>
                          </a:solidFill>
                          <a:effectLst/>
                          <a:latin typeface="Arial"/>
                        </a:rPr>
                        <a:t>Boundary</a:t>
                      </a:r>
                      <a:endParaRPr lang="en-US" sz="16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spcAft>
                          <a:spcPts val="0"/>
                        </a:spcAft>
                      </a:pPr>
                      <a:r>
                        <a:rPr lang="en-US" sz="1800" dirty="0">
                          <a:solidFill>
                            <a:srgbClr val="000000"/>
                          </a:solidFill>
                          <a:effectLst/>
                          <a:latin typeface="Arial"/>
                        </a:rPr>
                        <a:t>Boundary </a:t>
                      </a:r>
                      <a:r>
                        <a:rPr lang="en-US" sz="1800" dirty="0" err="1">
                          <a:solidFill>
                            <a:srgbClr val="000000"/>
                          </a:solidFill>
                          <a:effectLst/>
                          <a:latin typeface="Arial"/>
                        </a:rPr>
                        <a:t>shapefile</a:t>
                      </a:r>
                      <a:r>
                        <a:rPr lang="en-US" sz="1800" dirty="0">
                          <a:solidFill>
                            <a:srgbClr val="000000"/>
                          </a:solidFill>
                          <a:effectLst/>
                          <a:latin typeface="Arial"/>
                        </a:rPr>
                        <a:t> of the study area</a:t>
                      </a:r>
                      <a:endParaRPr lang="en-US" sz="16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269885">
                <a:tc gridSpan="2">
                  <a:txBody>
                    <a:bodyPr/>
                    <a:lstStyle/>
                    <a:p>
                      <a:pPr>
                        <a:spcAft>
                          <a:spcPts val="0"/>
                        </a:spcAft>
                      </a:pPr>
                      <a:r>
                        <a:rPr lang="en-US" sz="2400" b="1" dirty="0">
                          <a:effectLst/>
                          <a:latin typeface="Arial"/>
                        </a:rPr>
                        <a:t>Source: San Antonio River Authority</a:t>
                      </a:r>
                      <a:endParaRPr lang="en-US" sz="1800" dirty="0">
                        <a:effectLst/>
                        <a:latin typeface="Calibri"/>
                      </a:endParaRP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tc hMerge="1">
                  <a:txBody>
                    <a:bodyPr/>
                    <a:lstStyle/>
                    <a:p>
                      <a:endParaRPr lang="en-US"/>
                    </a:p>
                  </a:txBody>
                  <a:tcPr/>
                </a:tc>
              </a:tr>
              <a:tr h="200907">
                <a:tc>
                  <a:txBody>
                    <a:bodyPr/>
                    <a:lstStyle/>
                    <a:p>
                      <a:pPr algn="ctr">
                        <a:spcAft>
                          <a:spcPts val="0"/>
                        </a:spcAft>
                      </a:pPr>
                      <a:r>
                        <a:rPr lang="en-US" sz="2000" b="1" dirty="0">
                          <a:solidFill>
                            <a:srgbClr val="000000"/>
                          </a:solidFill>
                          <a:effectLst/>
                          <a:latin typeface="Arial"/>
                        </a:rPr>
                        <a:t>Layer</a:t>
                      </a:r>
                      <a:endParaRPr lang="en-US" sz="18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spcAft>
                          <a:spcPts val="0"/>
                        </a:spcAft>
                      </a:pPr>
                      <a:r>
                        <a:rPr lang="en-US" sz="2000" b="1" dirty="0">
                          <a:solidFill>
                            <a:srgbClr val="000000"/>
                          </a:solidFill>
                          <a:effectLst/>
                          <a:latin typeface="Arial"/>
                        </a:rPr>
                        <a:t>Contents/Attributes</a:t>
                      </a:r>
                      <a:endParaRPr lang="en-US" sz="1800" dirty="0">
                        <a:solidFill>
                          <a:srgbClr val="000000"/>
                        </a:solidFill>
                        <a:effectLst/>
                        <a:latin typeface="Calibri"/>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r>
              <a:tr h="549342">
                <a:tc>
                  <a:txBody>
                    <a:bodyPr/>
                    <a:lstStyle/>
                    <a:p>
                      <a:pPr marL="0" marR="0">
                        <a:lnSpc>
                          <a:spcPct val="107000"/>
                        </a:lnSpc>
                        <a:spcBef>
                          <a:spcPts val="0"/>
                        </a:spcBef>
                        <a:spcAft>
                          <a:spcPts val="0"/>
                        </a:spcAft>
                      </a:pPr>
                      <a:r>
                        <a:rPr lang="en-US" sz="1800">
                          <a:solidFill>
                            <a:srgbClr val="000000"/>
                          </a:solidFill>
                          <a:effectLst/>
                          <a:latin typeface="Arial"/>
                          <a:ea typeface="Calibri"/>
                          <a:cs typeface="Times New Roman"/>
                        </a:rPr>
                        <a:t>Inlets</a:t>
                      </a:r>
                      <a:endParaRPr lang="en-US" sz="160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800" dirty="0">
                          <a:solidFill>
                            <a:srgbClr val="000000"/>
                          </a:solidFill>
                          <a:effectLst/>
                          <a:latin typeface="Arial"/>
                          <a:ea typeface="Calibri"/>
                          <a:cs typeface="Times New Roman"/>
                        </a:rPr>
                        <a:t>Point data counting all inlets in the </a:t>
                      </a:r>
                      <a:r>
                        <a:rPr lang="en-US" sz="1800" dirty="0" smtClean="0">
                          <a:solidFill>
                            <a:srgbClr val="000000"/>
                          </a:solidFill>
                          <a:effectLst/>
                          <a:latin typeface="Arial"/>
                          <a:ea typeface="Calibri"/>
                          <a:cs typeface="Times New Roman"/>
                        </a:rPr>
                        <a:t>San Antonio </a:t>
                      </a:r>
                      <a:r>
                        <a:rPr lang="en-US" sz="1800" dirty="0" err="1">
                          <a:solidFill>
                            <a:srgbClr val="000000"/>
                          </a:solidFill>
                          <a:effectLst/>
                          <a:latin typeface="Arial"/>
                          <a:ea typeface="Calibri"/>
                          <a:cs typeface="Times New Roman"/>
                        </a:rPr>
                        <a:t>sewershed</a:t>
                      </a:r>
                      <a:endParaRPr lang="en-US" sz="1600" dirty="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732456">
                <a:tc>
                  <a:txBody>
                    <a:bodyPr/>
                    <a:lstStyle/>
                    <a:p>
                      <a:pPr marL="0" marR="0">
                        <a:lnSpc>
                          <a:spcPct val="107000"/>
                        </a:lnSpc>
                        <a:spcBef>
                          <a:spcPts val="0"/>
                        </a:spcBef>
                        <a:spcAft>
                          <a:spcPts val="0"/>
                        </a:spcAft>
                      </a:pPr>
                      <a:r>
                        <a:rPr lang="en-US" sz="1800">
                          <a:solidFill>
                            <a:srgbClr val="000000"/>
                          </a:solidFill>
                          <a:effectLst/>
                          <a:latin typeface="Arial"/>
                          <a:ea typeface="Calibri"/>
                          <a:cs typeface="Times New Roman"/>
                        </a:rPr>
                        <a:t>Outfalls</a:t>
                      </a:r>
                      <a:endParaRPr lang="en-US" sz="160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800" dirty="0">
                          <a:solidFill>
                            <a:srgbClr val="000000"/>
                          </a:solidFill>
                          <a:effectLst/>
                          <a:latin typeface="Arial"/>
                          <a:ea typeface="Calibri"/>
                          <a:cs typeface="Times New Roman"/>
                        </a:rPr>
                        <a:t>Point data counting all outfalls in the </a:t>
                      </a:r>
                      <a:r>
                        <a:rPr lang="en-US" sz="1800" dirty="0" smtClean="0">
                          <a:solidFill>
                            <a:srgbClr val="000000"/>
                          </a:solidFill>
                          <a:effectLst/>
                          <a:latin typeface="Arial"/>
                          <a:ea typeface="Calibri"/>
                          <a:cs typeface="Times New Roman"/>
                        </a:rPr>
                        <a:t>San Antonio </a:t>
                      </a:r>
                      <a:r>
                        <a:rPr lang="en-US" sz="1800" dirty="0" err="1">
                          <a:solidFill>
                            <a:srgbClr val="000000"/>
                          </a:solidFill>
                          <a:effectLst/>
                          <a:latin typeface="Arial"/>
                          <a:ea typeface="Calibri"/>
                          <a:cs typeface="Times New Roman"/>
                        </a:rPr>
                        <a:t>sewershed</a:t>
                      </a:r>
                      <a:endParaRPr lang="en-US" sz="1600" dirty="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66228">
                <a:tc>
                  <a:txBody>
                    <a:bodyPr/>
                    <a:lstStyle/>
                    <a:p>
                      <a:pPr marL="0" marR="0">
                        <a:lnSpc>
                          <a:spcPct val="107000"/>
                        </a:lnSpc>
                        <a:spcBef>
                          <a:spcPts val="0"/>
                        </a:spcBef>
                        <a:spcAft>
                          <a:spcPts val="0"/>
                        </a:spcAft>
                      </a:pPr>
                      <a:r>
                        <a:rPr lang="en-US" sz="1800">
                          <a:solidFill>
                            <a:srgbClr val="000000"/>
                          </a:solidFill>
                          <a:effectLst/>
                          <a:latin typeface="Arial"/>
                          <a:ea typeface="Calibri"/>
                          <a:cs typeface="Times New Roman"/>
                        </a:rPr>
                        <a:t>DEM</a:t>
                      </a:r>
                      <a:endParaRPr lang="en-US" sz="160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800" dirty="0">
                          <a:solidFill>
                            <a:srgbClr val="000000"/>
                          </a:solidFill>
                          <a:effectLst/>
                          <a:latin typeface="Arial"/>
                          <a:ea typeface="Calibri"/>
                          <a:cs typeface="Times New Roman"/>
                        </a:rPr>
                        <a:t>1m Resolution DEM of Westside Creeks</a:t>
                      </a:r>
                      <a:endParaRPr lang="en-US" sz="1600" dirty="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1022618">
                <a:tc>
                  <a:txBody>
                    <a:bodyPr/>
                    <a:lstStyle/>
                    <a:p>
                      <a:pPr marL="0" marR="0">
                        <a:lnSpc>
                          <a:spcPct val="107000"/>
                        </a:lnSpc>
                        <a:spcBef>
                          <a:spcPts val="0"/>
                        </a:spcBef>
                        <a:spcAft>
                          <a:spcPts val="0"/>
                        </a:spcAft>
                      </a:pPr>
                      <a:r>
                        <a:rPr lang="en-US" sz="1800" dirty="0">
                          <a:solidFill>
                            <a:srgbClr val="000000"/>
                          </a:solidFill>
                          <a:effectLst/>
                          <a:latin typeface="Arial"/>
                          <a:ea typeface="Calibri"/>
                          <a:cs typeface="Times New Roman"/>
                        </a:rPr>
                        <a:t>Land Use/Land Cover</a:t>
                      </a:r>
                      <a:endParaRPr lang="en-US" sz="1600" dirty="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800" dirty="0">
                          <a:solidFill>
                            <a:srgbClr val="000000"/>
                          </a:solidFill>
                          <a:effectLst/>
                          <a:latin typeface="Arial"/>
                          <a:ea typeface="Calibri"/>
                          <a:cs typeface="Times New Roman"/>
                        </a:rPr>
                        <a:t>Polygon data containing land use of plots</a:t>
                      </a:r>
                      <a:endParaRPr lang="en-US" sz="1600" dirty="0">
                        <a:solidFill>
                          <a:srgbClr val="000000"/>
                        </a:solidFill>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21161901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7162800" y="4152138"/>
            <a:ext cx="2011283" cy="756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Flow/Watershed Analysis</a:t>
            </a:r>
          </a:p>
        </p:txBody>
      </p:sp>
      <p:sp>
        <p:nvSpPr>
          <p:cNvPr id="6" name="Flowchart: Process 5"/>
          <p:cNvSpPr/>
          <p:nvPr/>
        </p:nvSpPr>
        <p:spPr>
          <a:xfrm>
            <a:off x="2667000" y="4152138"/>
            <a:ext cx="1943100" cy="75192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Point Pattern Analysis</a:t>
            </a:r>
          </a:p>
        </p:txBody>
      </p:sp>
      <p:sp>
        <p:nvSpPr>
          <p:cNvPr id="7" name="Flowchart: Terminator 6"/>
          <p:cNvSpPr/>
          <p:nvPr/>
        </p:nvSpPr>
        <p:spPr>
          <a:xfrm>
            <a:off x="4038600" y="1295400"/>
            <a:ext cx="3657599" cy="951738"/>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bg1"/>
                </a:solidFill>
                <a:effectLst>
                  <a:outerShdw blurRad="38100" dist="19050" dir="2700000" algn="tl" rotWithShape="0">
                    <a:schemeClr val="dk1">
                      <a:alpha val="40000"/>
                    </a:schemeClr>
                  </a:outerShdw>
                </a:effectLst>
              </a:rPr>
              <a:t>Inlets/Outfalls</a:t>
            </a:r>
          </a:p>
        </p:txBody>
      </p:sp>
      <p:sp>
        <p:nvSpPr>
          <p:cNvPr id="8" name="Flowchart: Decision 7"/>
          <p:cNvSpPr/>
          <p:nvPr/>
        </p:nvSpPr>
        <p:spPr>
          <a:xfrm>
            <a:off x="3594273" y="2654525"/>
            <a:ext cx="4570228" cy="12827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Geographic vs Spatial</a:t>
            </a:r>
          </a:p>
        </p:txBody>
      </p:sp>
      <p:cxnSp>
        <p:nvCxnSpPr>
          <p:cNvPr id="9" name="Straight Arrow Connector 8"/>
          <p:cNvCxnSpPr>
            <a:stCxn id="8" idx="1"/>
          </p:cNvCxnSpPr>
          <p:nvPr/>
        </p:nvCxnSpPr>
        <p:spPr>
          <a:xfrm flipH="1">
            <a:off x="3594272" y="3295875"/>
            <a:ext cx="1" cy="799306"/>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8" idx="3"/>
          </p:cNvCxnSpPr>
          <p:nvPr/>
        </p:nvCxnSpPr>
        <p:spPr>
          <a:xfrm>
            <a:off x="8164501" y="3295875"/>
            <a:ext cx="0" cy="799306"/>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7" idx="2"/>
            <a:endCxn id="8" idx="0"/>
          </p:cNvCxnSpPr>
          <p:nvPr/>
        </p:nvCxnSpPr>
        <p:spPr>
          <a:xfrm>
            <a:off x="5867400" y="2247138"/>
            <a:ext cx="11987" cy="407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Flowchart: Document 11"/>
          <p:cNvSpPr/>
          <p:nvPr/>
        </p:nvSpPr>
        <p:spPr>
          <a:xfrm>
            <a:off x="2667000" y="5447538"/>
            <a:ext cx="1905301" cy="118843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Dot map with Land Use</a:t>
            </a:r>
          </a:p>
        </p:txBody>
      </p:sp>
      <p:sp>
        <p:nvSpPr>
          <p:cNvPr id="13" name="Flowchart: Document 12"/>
          <p:cNvSpPr/>
          <p:nvPr/>
        </p:nvSpPr>
        <p:spPr>
          <a:xfrm>
            <a:off x="7162800" y="5447538"/>
            <a:ext cx="2011281" cy="118843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Sewershed</a:t>
            </a:r>
            <a:r>
              <a:rPr lang="en-US" sz="2000" dirty="0">
                <a:solidFill>
                  <a:srgbClr val="000000"/>
                </a:solidFill>
              </a:rPr>
              <a:t> (ArcGIS Online)</a:t>
            </a:r>
          </a:p>
        </p:txBody>
      </p:sp>
      <p:cxnSp>
        <p:nvCxnSpPr>
          <p:cNvPr id="14" name="Straight Arrow Connector 13"/>
          <p:cNvCxnSpPr/>
          <p:nvPr/>
        </p:nvCxnSpPr>
        <p:spPr>
          <a:xfrm>
            <a:off x="3595038" y="4914138"/>
            <a:ext cx="1" cy="466725"/>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8153400" y="4914138"/>
            <a:ext cx="1" cy="466725"/>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sp>
        <p:nvSpPr>
          <p:cNvPr id="16" name="Parallelogram 15"/>
          <p:cNvSpPr/>
          <p:nvPr/>
        </p:nvSpPr>
        <p:spPr>
          <a:xfrm>
            <a:off x="1447800" y="3313938"/>
            <a:ext cx="1141742" cy="64498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Land Use</a:t>
            </a:r>
          </a:p>
        </p:txBody>
      </p:sp>
      <p:sp>
        <p:nvSpPr>
          <p:cNvPr id="17" name="Parallelogram 16"/>
          <p:cNvSpPr/>
          <p:nvPr/>
        </p:nvSpPr>
        <p:spPr>
          <a:xfrm>
            <a:off x="9474200" y="3309730"/>
            <a:ext cx="1193800" cy="64135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DEM</a:t>
            </a:r>
          </a:p>
        </p:txBody>
      </p:sp>
      <p:cxnSp>
        <p:nvCxnSpPr>
          <p:cNvPr id="18" name="Straight Arrow Connector 17"/>
          <p:cNvCxnSpPr/>
          <p:nvPr/>
        </p:nvCxnSpPr>
        <p:spPr>
          <a:xfrm>
            <a:off x="2514600" y="3542538"/>
            <a:ext cx="914400" cy="304800"/>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a:off x="8382000" y="3570581"/>
            <a:ext cx="1250256" cy="316129"/>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sp>
        <p:nvSpPr>
          <p:cNvPr id="37" name="Slide Number Placeholder 36"/>
          <p:cNvSpPr>
            <a:spLocks noGrp="1"/>
          </p:cNvSpPr>
          <p:nvPr>
            <p:ph type="sldNum" sz="quarter" idx="12"/>
          </p:nvPr>
        </p:nvSpPr>
        <p:spPr>
          <a:xfrm>
            <a:off x="9829800" y="6400800"/>
            <a:ext cx="838200" cy="257176"/>
          </a:xfrm>
        </p:spPr>
        <p:txBody>
          <a:bodyPr/>
          <a:lstStyle/>
          <a:p>
            <a:fld id="{E31375A4-56A4-47D6-9801-1991572033F7}" type="slidenum">
              <a:rPr lang="en-US" smtClean="0"/>
              <a:t>7</a:t>
            </a:fld>
            <a:endParaRPr lang="en-US" dirty="0"/>
          </a:p>
        </p:txBody>
      </p:sp>
      <p:sp>
        <p:nvSpPr>
          <p:cNvPr id="23" name="Title 1"/>
          <p:cNvSpPr>
            <a:spLocks noGrp="1"/>
          </p:cNvSpPr>
          <p:nvPr>
            <p:ph type="title"/>
          </p:nvPr>
        </p:nvSpPr>
        <p:spPr>
          <a:xfrm>
            <a:off x="0" y="-457200"/>
            <a:ext cx="9144000" cy="1143000"/>
          </a:xfrm>
        </p:spPr>
        <p:txBody>
          <a:bodyPr/>
          <a:lstStyle/>
          <a:p>
            <a:r>
              <a:rPr lang="en-US" sz="3600" dirty="0">
                <a:solidFill>
                  <a:schemeClr val="accent1">
                    <a:lumMod val="40000"/>
                    <a:lumOff val="60000"/>
                  </a:schemeClr>
                </a:solidFill>
                <a:latin typeface="Arial" panose="020B0604020202020204" pitchFamily="34" charset="0"/>
                <a:cs typeface="Arial" panose="020B0604020202020204" pitchFamily="34" charset="0"/>
              </a:rPr>
              <a:t>Methodology</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7408567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607120" cy="707886"/>
          </a:xfrm>
          <a:prstGeom prst="rect">
            <a:avLst/>
          </a:prstGeom>
        </p:spPr>
        <p:txBody>
          <a:bodyPr wrap="square">
            <a:spAutoFit/>
          </a:bodyPr>
          <a:lstStyle/>
          <a:p>
            <a:r>
              <a:rPr lang="en-US" sz="4000" dirty="0" smtClean="0">
                <a:solidFill>
                  <a:schemeClr val="accent1">
                    <a:lumMod val="40000"/>
                    <a:lumOff val="60000"/>
                  </a:schemeClr>
                </a:solidFill>
                <a:latin typeface="Arial" panose="020B0604020202020204" pitchFamily="34" charset="0"/>
                <a:cs typeface="Arial" panose="020B0604020202020204" pitchFamily="34" charset="0"/>
              </a:rPr>
              <a:t>Budget</a:t>
            </a:r>
            <a:endParaRPr lang="en-US" sz="40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9" name="Slide Number Placeholder 28"/>
          <p:cNvSpPr>
            <a:spLocks noGrp="1"/>
          </p:cNvSpPr>
          <p:nvPr>
            <p:ph type="sldNum" sz="quarter" idx="12"/>
          </p:nvPr>
        </p:nvSpPr>
        <p:spPr/>
        <p:txBody>
          <a:bodyPr/>
          <a:lstStyle/>
          <a:p>
            <a:fld id="{E31375A4-56A4-47D6-9801-1991572033F7}" type="slidenum">
              <a:rPr lang="en-US" smtClean="0"/>
              <a:t>8</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580857076"/>
              </p:ext>
            </p:extLst>
          </p:nvPr>
        </p:nvGraphicFramePr>
        <p:xfrm>
          <a:off x="685800" y="1066800"/>
          <a:ext cx="9144000" cy="5303520"/>
        </p:xfrm>
        <a:graphic>
          <a:graphicData uri="http://schemas.openxmlformats.org/drawingml/2006/table">
            <a:tbl>
              <a:tblPr firstRow="1" bandRow="1">
                <a:tableStyleId>{2D5ABB26-0587-4C30-8999-92F81FD0307C}</a:tableStyleId>
              </a:tblPr>
              <a:tblGrid>
                <a:gridCol w="2286000"/>
                <a:gridCol w="2286000"/>
                <a:gridCol w="1600200"/>
                <a:gridCol w="2971800"/>
              </a:tblGrid>
              <a:tr h="423427">
                <a:tc gridSpan="4">
                  <a:txBody>
                    <a:bodyPr/>
                    <a:lstStyle/>
                    <a:p>
                      <a:r>
                        <a:rPr lang="en-US" sz="2400" b="1" dirty="0" smtClean="0">
                          <a:latin typeface="Arial"/>
                          <a:cs typeface="Arial"/>
                        </a:rPr>
                        <a:t>Services:</a:t>
                      </a:r>
                      <a:endParaRPr lang="en-US" sz="2400" b="1" dirty="0">
                        <a:latin typeface="Arial"/>
                        <a:cs typeface="Arial"/>
                      </a:endParaRPr>
                    </a:p>
                  </a:txBody>
                  <a:tcPr>
                    <a:lnB w="12700" cap="flat" cmpd="sng" algn="ctr">
                      <a:solidFill>
                        <a:scrgbClr r="0" g="0" b="0"/>
                      </a:solidFill>
                      <a:prstDash val="solid"/>
                      <a:round/>
                      <a:headEnd type="none" w="med" len="med"/>
                      <a:tailEnd type="none" w="med" len="med"/>
                    </a:lnB>
                    <a:solidFill>
                      <a:srgbClr val="00009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r>
              <a:tr h="649254">
                <a:tc>
                  <a:txBody>
                    <a:bodyPr/>
                    <a:lstStyle/>
                    <a:p>
                      <a:pPr algn="ctr"/>
                      <a:r>
                        <a:rPr lang="en-US" sz="2000" b="1" dirty="0" smtClean="0">
                          <a:solidFill>
                            <a:srgbClr val="000000"/>
                          </a:solidFill>
                          <a:latin typeface="Arial"/>
                          <a:cs typeface="Arial"/>
                        </a:rPr>
                        <a:t>Position</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50000"/>
                      </a:schemeClr>
                    </a:solidFill>
                  </a:tcPr>
                </a:tc>
                <a:tc>
                  <a:txBody>
                    <a:bodyPr/>
                    <a:lstStyle/>
                    <a:p>
                      <a:pPr algn="ctr"/>
                      <a:r>
                        <a:rPr lang="en-US" sz="2000" b="1" dirty="0" smtClean="0">
                          <a:solidFill>
                            <a:srgbClr val="000000"/>
                          </a:solidFill>
                          <a:latin typeface="Arial"/>
                          <a:cs typeface="Arial"/>
                        </a:rPr>
                        <a:t>Hourly Rate</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50000"/>
                      </a:schemeClr>
                    </a:solidFill>
                  </a:tcPr>
                </a:tc>
                <a:tc>
                  <a:txBody>
                    <a:bodyPr/>
                    <a:lstStyle/>
                    <a:p>
                      <a:pPr algn="ctr"/>
                      <a:r>
                        <a:rPr lang="en-US" sz="2000" b="1" dirty="0" smtClean="0">
                          <a:solidFill>
                            <a:srgbClr val="000000"/>
                          </a:solidFill>
                          <a:latin typeface="Arial"/>
                          <a:cs typeface="Arial"/>
                        </a:rPr>
                        <a:t>Hours (30 days)</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50000"/>
                      </a:schemeClr>
                    </a:solidFill>
                  </a:tcPr>
                </a:tc>
                <a:tc>
                  <a:txBody>
                    <a:bodyPr/>
                    <a:lstStyle/>
                    <a:p>
                      <a:pPr algn="ctr"/>
                      <a:r>
                        <a:rPr lang="en-US" sz="2000" b="1" dirty="0" smtClean="0">
                          <a:solidFill>
                            <a:srgbClr val="000000"/>
                          </a:solidFill>
                          <a:latin typeface="Arial"/>
                          <a:cs typeface="Arial"/>
                        </a:rPr>
                        <a:t>Sub-Total</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50000"/>
                      </a:schemeClr>
                    </a:solidFill>
                  </a:tcPr>
                </a:tc>
              </a:tr>
              <a:tr h="343446">
                <a:tc>
                  <a:txBody>
                    <a:bodyPr/>
                    <a:lstStyle/>
                    <a:p>
                      <a:r>
                        <a:rPr lang="en-US" dirty="0" smtClean="0">
                          <a:solidFill>
                            <a:srgbClr val="000000"/>
                          </a:solidFill>
                          <a:latin typeface="Arial"/>
                          <a:cs typeface="Arial"/>
                        </a:rPr>
                        <a:t>Project</a:t>
                      </a:r>
                      <a:r>
                        <a:rPr lang="en-US" baseline="0" dirty="0" smtClean="0">
                          <a:solidFill>
                            <a:srgbClr val="000000"/>
                          </a:solidFill>
                          <a:latin typeface="Arial"/>
                          <a:cs typeface="Arial"/>
                        </a:rPr>
                        <a:t> Manager</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ctr"/>
                      <a:r>
                        <a:rPr lang="en-US" dirty="0" smtClean="0">
                          <a:solidFill>
                            <a:srgbClr val="000000"/>
                          </a:solidFill>
                          <a:latin typeface="Arial"/>
                          <a:cs typeface="Arial"/>
                        </a:rPr>
                        <a:t>$36.00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ctr"/>
                      <a:r>
                        <a:rPr lang="en-US" dirty="0" smtClean="0">
                          <a:solidFill>
                            <a:srgbClr val="000000"/>
                          </a:solidFill>
                          <a:latin typeface="Arial"/>
                          <a:cs typeface="Arial"/>
                        </a:rPr>
                        <a:t>130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r"/>
                      <a:r>
                        <a:rPr lang="en-US" dirty="0" smtClean="0">
                          <a:solidFill>
                            <a:srgbClr val="000000"/>
                          </a:solidFill>
                          <a:latin typeface="Arial"/>
                          <a:cs typeface="Arial"/>
                        </a:rPr>
                        <a:t>$4,680.00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343446">
                <a:tc>
                  <a:txBody>
                    <a:bodyPr/>
                    <a:lstStyle/>
                    <a:p>
                      <a:r>
                        <a:rPr lang="en-US" dirty="0" smtClean="0">
                          <a:solidFill>
                            <a:srgbClr val="000000"/>
                          </a:solidFill>
                          <a:latin typeface="Arial"/>
                          <a:cs typeface="Arial"/>
                        </a:rPr>
                        <a:t>Assistant Manager</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ctr"/>
                      <a:r>
                        <a:rPr lang="en-US" dirty="0" smtClean="0">
                          <a:solidFill>
                            <a:srgbClr val="000000"/>
                          </a:solidFill>
                          <a:latin typeface="Arial"/>
                          <a:cs typeface="Arial"/>
                        </a:rPr>
                        <a:t>$26.00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ctr"/>
                      <a:r>
                        <a:rPr lang="en-US" dirty="0" smtClean="0">
                          <a:solidFill>
                            <a:srgbClr val="000000"/>
                          </a:solidFill>
                          <a:latin typeface="Arial"/>
                          <a:cs typeface="Arial"/>
                        </a:rPr>
                        <a:t>130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r"/>
                      <a:r>
                        <a:rPr lang="en-US" dirty="0" smtClean="0">
                          <a:solidFill>
                            <a:srgbClr val="000000"/>
                          </a:solidFill>
                          <a:latin typeface="Arial"/>
                          <a:cs typeface="Arial"/>
                        </a:rPr>
                        <a:t>$3,380.00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343446">
                <a:tc>
                  <a:txBody>
                    <a:bodyPr/>
                    <a:lstStyle/>
                    <a:p>
                      <a:r>
                        <a:rPr lang="en-US" dirty="0" smtClean="0">
                          <a:solidFill>
                            <a:srgbClr val="000000"/>
                          </a:solidFill>
                          <a:latin typeface="Arial"/>
                          <a:cs typeface="Arial"/>
                        </a:rPr>
                        <a:t>GIS Analysts/Design</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ctr"/>
                      <a:r>
                        <a:rPr lang="en-US" dirty="0" smtClean="0">
                          <a:solidFill>
                            <a:srgbClr val="000000"/>
                          </a:solidFill>
                          <a:latin typeface="Arial"/>
                          <a:cs typeface="Arial"/>
                        </a:rPr>
                        <a:t>$24.00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ctr"/>
                      <a:r>
                        <a:rPr lang="en-US" dirty="0" smtClean="0">
                          <a:solidFill>
                            <a:srgbClr val="000000"/>
                          </a:solidFill>
                          <a:latin typeface="Arial"/>
                          <a:cs typeface="Arial"/>
                        </a:rPr>
                        <a:t>130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a:txBody>
                    <a:bodyPr/>
                    <a:lstStyle/>
                    <a:p>
                      <a:pPr algn="r"/>
                      <a:r>
                        <a:rPr lang="en-US" dirty="0" smtClean="0">
                          <a:solidFill>
                            <a:srgbClr val="000000"/>
                          </a:solidFill>
                          <a:latin typeface="Arial"/>
                          <a:cs typeface="Arial"/>
                        </a:rPr>
                        <a:t>$3,120.00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343446">
                <a:tc gridSpan="4">
                  <a:txBody>
                    <a:bodyPr/>
                    <a:lstStyle/>
                    <a:p>
                      <a:pPr algn="r"/>
                      <a:r>
                        <a:rPr lang="en-US" b="1" dirty="0" smtClean="0">
                          <a:solidFill>
                            <a:srgbClr val="000000"/>
                          </a:solidFill>
                          <a:latin typeface="Arial"/>
                          <a:cs typeface="Arial"/>
                        </a:rPr>
                        <a:t>Service</a:t>
                      </a:r>
                      <a:r>
                        <a:rPr lang="en-US" b="1" baseline="0" dirty="0" smtClean="0">
                          <a:solidFill>
                            <a:srgbClr val="000000"/>
                          </a:solidFill>
                          <a:latin typeface="Arial"/>
                          <a:cs typeface="Arial"/>
                        </a:rPr>
                        <a:t> Sub-Total: $11,180.00</a:t>
                      </a:r>
                      <a:endParaRPr lang="en-US"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hMerge="1">
                  <a:txBody>
                    <a:bodyPr/>
                    <a:lstStyle/>
                    <a:p>
                      <a:pPr algn="ct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hMerge="1">
                  <a:txBody>
                    <a:bodyPr/>
                    <a:lstStyle/>
                    <a:p>
                      <a:pPr algn="ct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c hMerge="1">
                  <a:txBody>
                    <a:bodyPr/>
                    <a:lstStyle/>
                    <a:p>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95000"/>
                      </a:schemeClr>
                    </a:solidFill>
                  </a:tcPr>
                </a:tc>
              </a:tr>
              <a:tr h="423427">
                <a:tc gridSpan="4">
                  <a:txBody>
                    <a:bodyPr/>
                    <a:lstStyle/>
                    <a:p>
                      <a:r>
                        <a:rPr lang="en-US" sz="2400" b="1" dirty="0" smtClean="0">
                          <a:latin typeface="Arial"/>
                          <a:cs typeface="Arial"/>
                        </a:rPr>
                        <a:t>Supplies and Software:</a:t>
                      </a:r>
                      <a:endParaRPr lang="en-US" sz="2400" b="1"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r>
              <a:tr h="366970">
                <a:tc>
                  <a:txBody>
                    <a:bodyPr/>
                    <a:lstStyle/>
                    <a:p>
                      <a:pPr algn="ctr"/>
                      <a:r>
                        <a:rPr lang="en-US" sz="2000" b="1" dirty="0" smtClean="0">
                          <a:solidFill>
                            <a:srgbClr val="000000"/>
                          </a:solidFill>
                          <a:latin typeface="Arial"/>
                          <a:cs typeface="Arial"/>
                        </a:rPr>
                        <a:t>Equipment</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pPr algn="ctr"/>
                      <a:r>
                        <a:rPr lang="en-US" sz="2000" b="1" dirty="0" smtClean="0">
                          <a:solidFill>
                            <a:srgbClr val="000000"/>
                          </a:solidFill>
                          <a:latin typeface="Arial"/>
                          <a:cs typeface="Arial"/>
                        </a:rPr>
                        <a:t>Amount Per</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pPr algn="ctr"/>
                      <a:r>
                        <a:rPr lang="en-US" sz="2000" b="1" dirty="0" smtClean="0">
                          <a:solidFill>
                            <a:srgbClr val="000000"/>
                          </a:solidFill>
                          <a:latin typeface="Arial"/>
                          <a:cs typeface="Arial"/>
                        </a:rPr>
                        <a:t>Quantity</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pPr algn="ctr"/>
                      <a:r>
                        <a:rPr lang="en-US" sz="2000" b="1" dirty="0" smtClean="0">
                          <a:solidFill>
                            <a:srgbClr val="000000"/>
                          </a:solidFill>
                          <a:latin typeface="Arial"/>
                          <a:cs typeface="Arial"/>
                        </a:rPr>
                        <a:t>Sub-Total</a:t>
                      </a:r>
                      <a:endParaRPr lang="en-US" sz="2000"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r>
              <a:tr h="343446">
                <a:tc>
                  <a:txBody>
                    <a:bodyPr/>
                    <a:lstStyle/>
                    <a:p>
                      <a:r>
                        <a:rPr lang="en-US" dirty="0" smtClean="0">
                          <a:solidFill>
                            <a:srgbClr val="000000"/>
                          </a:solidFill>
                          <a:latin typeface="Arial"/>
                          <a:cs typeface="Arial"/>
                        </a:rPr>
                        <a:t>Computers</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ctr"/>
                      <a:r>
                        <a:rPr lang="en-US" dirty="0" smtClean="0">
                          <a:solidFill>
                            <a:srgbClr val="000000"/>
                          </a:solidFill>
                          <a:latin typeface="Arial"/>
                          <a:cs typeface="Arial"/>
                        </a:rPr>
                        <a:t>$200.00/station</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ctr"/>
                      <a:r>
                        <a:rPr lang="en-US" dirty="0" smtClean="0">
                          <a:solidFill>
                            <a:srgbClr val="000000"/>
                          </a:solidFill>
                          <a:latin typeface="Arial"/>
                          <a:cs typeface="Arial"/>
                        </a:rPr>
                        <a:t>3</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r"/>
                      <a:r>
                        <a:rPr lang="en-US" dirty="0" smtClean="0">
                          <a:solidFill>
                            <a:srgbClr val="000000"/>
                          </a:solidFill>
                          <a:latin typeface="Arial"/>
                          <a:cs typeface="Arial"/>
                        </a:rPr>
                        <a:t>$600.00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43446">
                <a:tc>
                  <a:txBody>
                    <a:bodyPr/>
                    <a:lstStyle/>
                    <a:p>
                      <a:r>
                        <a:rPr lang="en-US" dirty="0" smtClean="0">
                          <a:solidFill>
                            <a:srgbClr val="000000"/>
                          </a:solidFill>
                          <a:latin typeface="Arial"/>
                          <a:cs typeface="Arial"/>
                        </a:rPr>
                        <a:t>Workstations</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ctr"/>
                      <a:r>
                        <a:rPr lang="en-US" dirty="0" smtClean="0">
                          <a:solidFill>
                            <a:srgbClr val="000000"/>
                          </a:solidFill>
                          <a:latin typeface="Arial"/>
                          <a:cs typeface="Arial"/>
                        </a:rPr>
                        <a:t>$100.00/station</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ctr"/>
                      <a:r>
                        <a:rPr lang="en-US" dirty="0" smtClean="0">
                          <a:solidFill>
                            <a:srgbClr val="000000"/>
                          </a:solidFill>
                          <a:latin typeface="Arial"/>
                          <a:cs typeface="Arial"/>
                        </a:rPr>
                        <a:t>3</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r"/>
                      <a:r>
                        <a:rPr lang="en-US" dirty="0" smtClean="0">
                          <a:solidFill>
                            <a:srgbClr val="000000"/>
                          </a:solidFill>
                          <a:latin typeface="Arial"/>
                          <a:cs typeface="Arial"/>
                        </a:rPr>
                        <a:t>$300.00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43446">
                <a:tc>
                  <a:txBody>
                    <a:bodyPr/>
                    <a:lstStyle/>
                    <a:p>
                      <a:r>
                        <a:rPr lang="en-US" dirty="0" smtClean="0">
                          <a:solidFill>
                            <a:srgbClr val="000000"/>
                          </a:solidFill>
                          <a:latin typeface="Arial"/>
                          <a:cs typeface="Arial"/>
                        </a:rPr>
                        <a:t>ArcGIS Subscription</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ctr"/>
                      <a:r>
                        <a:rPr lang="en-US" dirty="0" smtClean="0">
                          <a:solidFill>
                            <a:srgbClr val="000000"/>
                          </a:solidFill>
                          <a:latin typeface="Arial"/>
                          <a:cs typeface="Arial"/>
                        </a:rPr>
                        <a:t>$2,500.00/year</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ctr"/>
                      <a:r>
                        <a:rPr lang="en-US" dirty="0" smtClean="0">
                          <a:solidFill>
                            <a:srgbClr val="000000"/>
                          </a:solidFill>
                          <a:latin typeface="Arial"/>
                          <a:cs typeface="Arial"/>
                        </a:rPr>
                        <a:t>1</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algn="r"/>
                      <a:r>
                        <a:rPr lang="en-US" dirty="0" smtClean="0">
                          <a:solidFill>
                            <a:srgbClr val="000000"/>
                          </a:solidFill>
                          <a:latin typeface="Arial"/>
                          <a:cs typeface="Arial"/>
                        </a:rPr>
                        <a:t>$2,500.00</a:t>
                      </a: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43446">
                <a:tc gridSpan="4">
                  <a:txBody>
                    <a:bodyPr/>
                    <a:lstStyle/>
                    <a:p>
                      <a:pPr algn="r"/>
                      <a:r>
                        <a:rPr lang="en-US" b="1" dirty="0" smtClean="0">
                          <a:solidFill>
                            <a:srgbClr val="000000"/>
                          </a:solidFill>
                          <a:latin typeface="Arial"/>
                          <a:cs typeface="Arial"/>
                        </a:rPr>
                        <a:t>Supplies and Software: $3,400.00</a:t>
                      </a:r>
                      <a:endParaRPr lang="en-US" b="1"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hMerge="1">
                  <a:txBody>
                    <a:bodyPr/>
                    <a:lstStyle/>
                    <a:p>
                      <a:pPr algn="ct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hMerge="1">
                  <a:txBody>
                    <a:bodyPr/>
                    <a:lstStyle/>
                    <a:p>
                      <a:pPr algn="ctr"/>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hMerge="1">
                  <a:txBody>
                    <a:bodyPr/>
                    <a:lstStyle/>
                    <a:p>
                      <a:endParaRPr lang="en-US"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43446">
                <a:tc gridSpan="4">
                  <a:txBody>
                    <a:bodyPr/>
                    <a:lstStyle/>
                    <a:p>
                      <a:pPr algn="r"/>
                      <a:r>
                        <a:rPr lang="en-US" dirty="0" smtClean="0">
                          <a:latin typeface="Arial"/>
                          <a:cs typeface="Arial"/>
                        </a:rPr>
                        <a:t>                                                                                                  </a:t>
                      </a:r>
                      <a:r>
                        <a:rPr lang="en-US" b="1" dirty="0" smtClean="0">
                          <a:latin typeface="Arial"/>
                          <a:cs typeface="Arial"/>
                        </a:rPr>
                        <a:t>Overall</a:t>
                      </a:r>
                      <a:r>
                        <a:rPr lang="en-US" b="1" baseline="0" dirty="0" smtClean="0">
                          <a:latin typeface="Arial"/>
                          <a:cs typeface="Arial"/>
                        </a:rPr>
                        <a:t> Total: $14,580.00</a:t>
                      </a:r>
                      <a:endParaRPr lang="en-US" b="1" dirty="0">
                        <a:latin typeface="Arial"/>
                        <a:cs typeface="Arial"/>
                      </a:endParaRPr>
                    </a:p>
                  </a:txBody>
                  <a:tcPr>
                    <a:lnT w="12700" cap="flat" cmpd="sng" algn="ctr">
                      <a:solidFill>
                        <a:scrgbClr r="0" g="0" b="0"/>
                      </a:solidFill>
                      <a:prstDash val="solid"/>
                      <a:round/>
                      <a:headEnd type="none" w="med" len="med"/>
                      <a:tailEnd type="none" w="med" len="med"/>
                    </a:lnT>
                    <a:solidFill>
                      <a:srgbClr val="FF0000"/>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4758423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3"/>
          <a:srcRect l="49370"/>
          <a:stretch/>
        </p:blipFill>
        <p:spPr>
          <a:xfrm>
            <a:off x="1371600" y="5155467"/>
            <a:ext cx="2206073" cy="1702533"/>
          </a:xfrm>
          <a:prstGeom prst="rect">
            <a:avLst/>
          </a:prstGeom>
        </p:spPr>
      </p:pic>
      <p:pic>
        <p:nvPicPr>
          <p:cNvPr id="71" name="Picture 70"/>
          <p:cNvPicPr>
            <a:picLocks noChangeAspect="1"/>
          </p:cNvPicPr>
          <p:nvPr/>
        </p:nvPicPr>
        <p:blipFill rotWithShape="1">
          <a:blip r:embed="rId3"/>
          <a:srcRect r="50085"/>
          <a:stretch/>
        </p:blipFill>
        <p:spPr>
          <a:xfrm>
            <a:off x="1371601" y="3651663"/>
            <a:ext cx="2206073" cy="1525229"/>
          </a:xfrm>
          <a:prstGeom prst="rect">
            <a:avLst/>
          </a:prstGeom>
        </p:spPr>
      </p:pic>
      <p:pic>
        <p:nvPicPr>
          <p:cNvPr id="18" name="Picture 17"/>
          <p:cNvPicPr>
            <a:picLocks noChangeAspect="1"/>
          </p:cNvPicPr>
          <p:nvPr/>
        </p:nvPicPr>
        <p:blipFill>
          <a:blip r:embed="rId4"/>
          <a:stretch>
            <a:fillRect/>
          </a:stretch>
        </p:blipFill>
        <p:spPr>
          <a:xfrm>
            <a:off x="1371600" y="2081873"/>
            <a:ext cx="2206073" cy="1591851"/>
          </a:xfrm>
          <a:prstGeom prst="rect">
            <a:avLst/>
          </a:prstGeom>
        </p:spPr>
      </p:pic>
      <p:sp>
        <p:nvSpPr>
          <p:cNvPr id="19" name="Rectangle 18"/>
          <p:cNvSpPr/>
          <p:nvPr/>
        </p:nvSpPr>
        <p:spPr>
          <a:xfrm>
            <a:off x="1809996" y="2737263"/>
            <a:ext cx="1390405" cy="85552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1371601" y="603663"/>
            <a:ext cx="2206073" cy="1572702"/>
          </a:xfrm>
          <a:prstGeom prst="rect">
            <a:avLst/>
          </a:prstGeom>
        </p:spPr>
      </p:pic>
      <p:sp>
        <p:nvSpPr>
          <p:cNvPr id="10" name="Rectangle 9"/>
          <p:cNvSpPr/>
          <p:nvPr/>
        </p:nvSpPr>
        <p:spPr>
          <a:xfrm>
            <a:off x="4419600" y="1295400"/>
            <a:ext cx="473938" cy="11352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00"/>
              </a:solidFill>
            </a:endParaRPr>
          </a:p>
        </p:txBody>
      </p:sp>
      <p:sp>
        <p:nvSpPr>
          <p:cNvPr id="12" name="Rectangle 11"/>
          <p:cNvSpPr/>
          <p:nvPr/>
        </p:nvSpPr>
        <p:spPr>
          <a:xfrm>
            <a:off x="4419600" y="2819400"/>
            <a:ext cx="473939" cy="1185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p:cNvSpPr/>
          <p:nvPr/>
        </p:nvSpPr>
        <p:spPr>
          <a:xfrm>
            <a:off x="4419600" y="4267200"/>
            <a:ext cx="473939" cy="10214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p:cNvSpPr/>
          <p:nvPr/>
        </p:nvSpPr>
        <p:spPr>
          <a:xfrm>
            <a:off x="4419600" y="5715000"/>
            <a:ext cx="473939" cy="82749"/>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p:cNvSpPr/>
          <p:nvPr/>
        </p:nvSpPr>
        <p:spPr>
          <a:xfrm>
            <a:off x="1824872" y="1139088"/>
            <a:ext cx="1375528" cy="34171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24872" y="1518757"/>
            <a:ext cx="767946" cy="60890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38501" y="1929741"/>
            <a:ext cx="561899" cy="1767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71601" y="0"/>
            <a:ext cx="2206072" cy="6065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70C0"/>
                </a:solidFill>
                <a:latin typeface="Arial" panose="020B0604020202020204" pitchFamily="34" charset="0"/>
                <a:cs typeface="Arial" panose="020B0604020202020204" pitchFamily="34" charset="0"/>
              </a:rPr>
              <a:t>Fall 2016 Timeline</a:t>
            </a:r>
            <a:endParaRPr lang="en-US" sz="2000" dirty="0">
              <a:solidFill>
                <a:srgbClr val="0070C0"/>
              </a:solidFill>
              <a:latin typeface="Arial" panose="020B0604020202020204" pitchFamily="34" charset="0"/>
              <a:cs typeface="Arial" panose="020B0604020202020204" pitchFamily="34" charset="0"/>
            </a:endParaRPr>
          </a:p>
        </p:txBody>
      </p:sp>
      <p:sp>
        <p:nvSpPr>
          <p:cNvPr id="21" name="Rectangle 20"/>
          <p:cNvSpPr/>
          <p:nvPr/>
        </p:nvSpPr>
        <p:spPr>
          <a:xfrm>
            <a:off x="2606487" y="1518757"/>
            <a:ext cx="593914" cy="380860"/>
          </a:xfrm>
          <a:custGeom>
            <a:avLst/>
            <a:gdLst>
              <a:gd name="connsiteX0" fmla="*/ 0 w 597271"/>
              <a:gd name="connsiteY0" fmla="*/ 0 h 430399"/>
              <a:gd name="connsiteX1" fmla="*/ 597271 w 597271"/>
              <a:gd name="connsiteY1" fmla="*/ 0 h 430399"/>
              <a:gd name="connsiteX2" fmla="*/ 597271 w 597271"/>
              <a:gd name="connsiteY2" fmla="*/ 430399 h 430399"/>
              <a:gd name="connsiteX3" fmla="*/ 0 w 597271"/>
              <a:gd name="connsiteY3" fmla="*/ 430399 h 430399"/>
              <a:gd name="connsiteX4" fmla="*/ 0 w 597271"/>
              <a:gd name="connsiteY4" fmla="*/ 0 h 430399"/>
              <a:gd name="connsiteX0" fmla="*/ 0 w 597271"/>
              <a:gd name="connsiteY0" fmla="*/ 0 h 430399"/>
              <a:gd name="connsiteX1" fmla="*/ 597271 w 597271"/>
              <a:gd name="connsiteY1" fmla="*/ 0 h 430399"/>
              <a:gd name="connsiteX2" fmla="*/ 597271 w 597271"/>
              <a:gd name="connsiteY2" fmla="*/ 430399 h 430399"/>
              <a:gd name="connsiteX3" fmla="*/ 0 w 597271"/>
              <a:gd name="connsiteY3" fmla="*/ 430399 h 430399"/>
              <a:gd name="connsiteX4" fmla="*/ 0 w 597271"/>
              <a:gd name="connsiteY4" fmla="*/ 0 h 43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271" h="430399">
                <a:moveTo>
                  <a:pt x="0" y="0"/>
                </a:moveTo>
                <a:lnTo>
                  <a:pt x="597271" y="0"/>
                </a:lnTo>
                <a:lnTo>
                  <a:pt x="597271" y="430399"/>
                </a:lnTo>
                <a:lnTo>
                  <a:pt x="0" y="430399"/>
                </a:lnTo>
                <a:lnTo>
                  <a:pt x="0" y="0"/>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fld id="{E31375A4-56A4-47D6-9801-1991572033F7}" type="slidenum">
              <a:rPr lang="en-US" smtClean="0"/>
              <a:t>9</a:t>
            </a:fld>
            <a:endParaRPr lang="en-US"/>
          </a:p>
        </p:txBody>
      </p:sp>
      <p:sp>
        <p:nvSpPr>
          <p:cNvPr id="66" name="Rectangle 65"/>
          <p:cNvSpPr/>
          <p:nvPr/>
        </p:nvSpPr>
        <p:spPr>
          <a:xfrm>
            <a:off x="2576793" y="1543991"/>
            <a:ext cx="45719" cy="322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576793" y="1577821"/>
            <a:ext cx="45719" cy="2971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809996" y="4326063"/>
            <a:ext cx="1390404" cy="41524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809996" y="4769633"/>
            <a:ext cx="1390404" cy="357505"/>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1809997" y="5730435"/>
            <a:ext cx="1390404" cy="441765"/>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105400" y="1143000"/>
            <a:ext cx="6858000" cy="603242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Data Collection and Intro </a:t>
            </a:r>
            <a:r>
              <a:rPr lang="en-US" sz="2000" b="1" dirty="0" smtClean="0">
                <a:latin typeface="Arial" panose="020B0604020202020204" pitchFamily="34" charset="0"/>
                <a:cs typeface="Arial" panose="020B0604020202020204" pitchFamily="34" charset="0"/>
              </a:rPr>
              <a:t>stage</a:t>
            </a:r>
          </a:p>
          <a:p>
            <a:pPr lvl="1"/>
            <a:r>
              <a:rPr lang="en-US" sz="1900" dirty="0" smtClean="0">
                <a:latin typeface="Arial" panose="020B0604020202020204" pitchFamily="34" charset="0"/>
                <a:cs typeface="Arial" panose="020B0604020202020204" pitchFamily="34" charset="0"/>
              </a:rPr>
              <a:t>-Weeks 1 - 2 we will be compiling the data aspects of the project and organizing the project plan.</a:t>
            </a:r>
          </a:p>
          <a:p>
            <a:endParaRPr lang="en-US" sz="1900"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Pre- Processing</a:t>
            </a:r>
          </a:p>
          <a:p>
            <a:pPr lvl="1"/>
            <a:r>
              <a:rPr lang="en-US" sz="1900" dirty="0" smtClean="0">
                <a:latin typeface="Arial" panose="020B0604020202020204" pitchFamily="34" charset="0"/>
                <a:cs typeface="Arial" panose="020B0604020202020204" pitchFamily="34" charset="0"/>
              </a:rPr>
              <a:t>-Weeks 3 - 5 </a:t>
            </a:r>
            <a:r>
              <a:rPr lang="en-US" sz="1900" dirty="0">
                <a:latin typeface="Arial" panose="020B0604020202020204" pitchFamily="34" charset="0"/>
                <a:cs typeface="Arial" panose="020B0604020202020204" pitchFamily="34" charset="0"/>
              </a:rPr>
              <a:t>we will be running pre processing techniques on the DEM and Point pattern</a:t>
            </a:r>
            <a:r>
              <a:rPr lang="en-US" sz="1900" dirty="0" smtClean="0">
                <a:latin typeface="Arial" panose="020B0604020202020204" pitchFamily="34" charset="0"/>
                <a:cs typeface="Arial" panose="020B0604020202020204" pitchFamily="34" charset="0"/>
              </a:rPr>
              <a:t>.</a:t>
            </a:r>
          </a:p>
          <a:p>
            <a:pPr lvl="1"/>
            <a:endParaRPr lang="en-US" sz="1900" dirty="0">
              <a:latin typeface="Arial" panose="020B0604020202020204" pitchFamily="34" charset="0"/>
              <a:cs typeface="Arial" panose="020B0604020202020204" pitchFamily="34" charset="0"/>
            </a:endParaRPr>
          </a:p>
          <a:p>
            <a:pPr lvl="1"/>
            <a:endParaRPr lang="en-US" sz="1900" b="1" dirty="0" smtClean="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Data Analysis</a:t>
            </a:r>
          </a:p>
          <a:p>
            <a:pPr lvl="1"/>
            <a:r>
              <a:rPr lang="en-US" sz="1900" dirty="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Weeks 5 - 12 </a:t>
            </a:r>
            <a:r>
              <a:rPr lang="en-US" sz="1900" dirty="0">
                <a:latin typeface="Arial" panose="020B0604020202020204" pitchFamily="34" charset="0"/>
                <a:cs typeface="Arial" panose="020B0604020202020204" pitchFamily="34" charset="0"/>
              </a:rPr>
              <a:t>We will perform analysis and create </a:t>
            </a:r>
            <a:r>
              <a:rPr lang="en-US" sz="1900" dirty="0" smtClean="0">
                <a:latin typeface="Arial" panose="020B0604020202020204" pitchFamily="34" charset="0"/>
                <a:cs typeface="Arial" panose="020B0604020202020204" pitchFamily="34" charset="0"/>
              </a:rPr>
              <a:t>Deliverables</a:t>
            </a: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Data Interpolation</a:t>
            </a:r>
          </a:p>
          <a:p>
            <a:pPr lvl="1"/>
            <a:r>
              <a:rPr lang="en-US" sz="1900" dirty="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Weeks 13 - 15 </a:t>
            </a:r>
            <a:r>
              <a:rPr lang="en-US" sz="1900" dirty="0">
                <a:latin typeface="Arial" panose="020B0604020202020204" pitchFamily="34" charset="0"/>
                <a:cs typeface="Arial" panose="020B0604020202020204" pitchFamily="34" charset="0"/>
              </a:rPr>
              <a:t>We will take data and create a report on our findings of the area.</a:t>
            </a:r>
          </a:p>
          <a:p>
            <a:pPr lvl="1"/>
            <a:endParaRPr lang="en-US" sz="1400" dirty="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7243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ch Computer 16x9">
  <a:themeElements>
    <a:clrScheme name="Custom 1">
      <a:dk1>
        <a:srgbClr val="000000"/>
      </a:dk1>
      <a:lt1>
        <a:sysClr val="window" lastClr="FFFFFF"/>
      </a:lt1>
      <a:dk2>
        <a:srgbClr val="4D4D4D"/>
      </a:dk2>
      <a:lt2>
        <a:srgbClr val="DDDDDD"/>
      </a:lt2>
      <a:accent1>
        <a:srgbClr val="77E2FB"/>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2901026.potx" id="{468775DC-C458-452B-B494-CBFA066AAFA0}" vid="{10EEBE7C-0769-4F35-B6EB-5940E3BEB5F4}"/>
    </a:ext>
  </a:extLst>
</a:theme>
</file>

<file path=ppt/theme/theme2.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1566889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2012-05-23T08:44:00+00:00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TP102901017</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836753</LocLastLocAttemptVersionLookup>
    <IsSearchable xmlns="4873beb7-5857-4685-be1f-d57550cc96cc">true</IsSearchable>
    <TemplateTemplateType xmlns="4873beb7-5857-4685-be1f-d57550cc96cc">PowerPoint Design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REDMOND\v-anij</DisplayName>
        <AccountId>2469</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746CFF6F-D9AA-4BC0-911A-0A1356771912}">
  <ds:schemaRefs>
    <ds:schemaRef ds:uri="http://schemas.microsoft.com/sharepoint/v3/contenttype/forms"/>
  </ds:schemaRefs>
</ds:datastoreItem>
</file>

<file path=customXml/itemProps2.xml><?xml version="1.0" encoding="utf-8"?>
<ds:datastoreItem xmlns:ds="http://schemas.openxmlformats.org/officeDocument/2006/customXml" ds:itemID="{0B5C6E15-39DC-470B-9445-F754B9458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098515-0C12-46CF-BC7C-69B4A13CD5FA}">
  <ds:schemaRefs>
    <ds:schemaRef ds:uri="http://schemas.microsoft.com/office/2006/documentManagement/types"/>
    <ds:schemaRef ds:uri="4873beb7-5857-4685-be1f-d57550cc96cc"/>
    <ds:schemaRef ds:uri="http://schemas.openxmlformats.org/package/2006/metadata/core-properties"/>
    <ds:schemaRef ds:uri="http://purl.org/dc/elements/1.1/"/>
    <ds:schemaRef ds:uri="http://schemas.microsoft.com/office/infopath/2007/PartnerControls"/>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Business technology circuit board design presentation (widescreen)</Template>
  <TotalTime>907</TotalTime>
  <Words>969</Words>
  <Application>Microsoft Macintosh PowerPoint</Application>
  <PresentationFormat>Custom</PresentationFormat>
  <Paragraphs>149</Paragraphs>
  <Slides>11</Slides>
  <Notes>9</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Tech Computer 16x9</vt:lpstr>
      <vt:lpstr>Analyzing Inlets, Outfalls, and Land Cover Using Spatial and Network Analysis Within the San Antonio Sewershed</vt:lpstr>
      <vt:lpstr>Outline</vt:lpstr>
      <vt:lpstr>Introduction</vt:lpstr>
      <vt:lpstr>PowerPoint Presentation</vt:lpstr>
      <vt:lpstr>PowerPoint Presentation</vt:lpstr>
      <vt:lpstr>Data</vt:lpstr>
      <vt:lpstr>Methodology</vt:lpstr>
      <vt:lpstr>PowerPoint Presentation</vt:lpstr>
      <vt:lpstr>PowerPoint Presentation</vt:lpstr>
      <vt:lpstr>Conclusion</vt:lpstr>
      <vt:lpstr>PowerPoint Presentation</vt:lpstr>
    </vt:vector>
  </TitlesOfParts>
  <Company>Texas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Inlets, Outfalls, and Land Cover Using Spatial and Network Analysis Within the San Antonio Sewershed</dc:title>
  <dc:creator>Navarro, Aspen</dc:creator>
  <cp:lastModifiedBy>Aspen Navarro</cp:lastModifiedBy>
  <cp:revision>93</cp:revision>
  <dcterms:created xsi:type="dcterms:W3CDTF">2016-09-26T16:22:44Z</dcterms:created>
  <dcterms:modified xsi:type="dcterms:W3CDTF">2016-09-30T08:52:38Z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