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handoutMasterIdLst>
    <p:handoutMasterId r:id="rId28"/>
  </p:handoutMasterIdLst>
  <p:sldIdLst>
    <p:sldId id="256" r:id="rId2"/>
    <p:sldId id="285" r:id="rId3"/>
    <p:sldId id="286" r:id="rId4"/>
    <p:sldId id="287" r:id="rId5"/>
    <p:sldId id="288" r:id="rId6"/>
    <p:sldId id="290" r:id="rId7"/>
    <p:sldId id="277" r:id="rId8"/>
    <p:sldId id="296" r:id="rId9"/>
    <p:sldId id="280" r:id="rId10"/>
    <p:sldId id="293" r:id="rId11"/>
    <p:sldId id="263" r:id="rId12"/>
    <p:sldId id="266" r:id="rId13"/>
    <p:sldId id="298" r:id="rId14"/>
    <p:sldId id="299" r:id="rId15"/>
    <p:sldId id="269" r:id="rId16"/>
    <p:sldId id="302" r:id="rId17"/>
    <p:sldId id="297" r:id="rId18"/>
    <p:sldId id="276" r:id="rId19"/>
    <p:sldId id="295" r:id="rId20"/>
    <p:sldId id="303" r:id="rId21"/>
    <p:sldId id="304" r:id="rId22"/>
    <p:sldId id="289" r:id="rId23"/>
    <p:sldId id="305" r:id="rId24"/>
    <p:sldId id="306" r:id="rId25"/>
    <p:sldId id="30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4675" autoAdjust="0"/>
  </p:normalViewPr>
  <p:slideViewPr>
    <p:cSldViewPr>
      <p:cViewPr>
        <p:scale>
          <a:sx n="114" d="100"/>
          <a:sy n="114"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CB4A5C9-DAC7-4155-8DD4-0265054D54B3}" type="datetimeFigureOut">
              <a:rPr lang="en-US" smtClean="0"/>
              <a:t>4/1/2013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3DDF76-0BE9-4262-AE0F-505A918FDB6D}" type="slidenum">
              <a:rPr lang="en-US" smtClean="0"/>
              <a:t>‹#›</a:t>
            </a:fld>
            <a:endParaRPr lang="en-US"/>
          </a:p>
        </p:txBody>
      </p:sp>
    </p:spTree>
    <p:extLst>
      <p:ext uri="{BB962C8B-B14F-4D97-AF65-F5344CB8AC3E}">
        <p14:creationId xmlns:p14="http://schemas.microsoft.com/office/powerpoint/2010/main" val="25199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3A617D-B552-4E64-A47F-5E3DC5E0611D}" type="datetimeFigureOut">
              <a:rPr lang="en-US" smtClean="0"/>
              <a:t>4/1/2013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A96192-924F-4FCC-BD7D-71211B0D85DC}" type="slidenum">
              <a:rPr lang="en-US" smtClean="0"/>
              <a:t>‹#›</a:t>
            </a:fld>
            <a:endParaRPr lang="en-US"/>
          </a:p>
        </p:txBody>
      </p:sp>
    </p:spTree>
    <p:extLst>
      <p:ext uri="{BB962C8B-B14F-4D97-AF65-F5344CB8AC3E}">
        <p14:creationId xmlns:p14="http://schemas.microsoft.com/office/powerpoint/2010/main" val="15846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96192-924F-4FCC-BD7D-71211B0D85DC}"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96192-924F-4FCC-BD7D-71211B0D85DC}"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83A3DCD-C9CE-48C2-85BF-D9C4FCF0C44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3A3DCD-C9CE-48C2-85BF-D9C4FCF0C44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83A3DCD-C9CE-48C2-85BF-D9C4FCF0C44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3A3DCD-C9CE-48C2-85BF-D9C4FCF0C4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BD1749E-5CFD-420D-86F6-8CB19CF35C30}" type="datetimeFigureOut">
              <a:rPr lang="en-US" smtClean="0"/>
              <a:pPr/>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3A3DCD-C9CE-48C2-85BF-D9C4FCF0C44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BD1749E-5CFD-420D-86F6-8CB19CF35C30}" type="datetimeFigureOut">
              <a:rPr lang="en-US" smtClean="0"/>
              <a:pPr/>
              <a:t>4/1/2013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3A3DCD-C9CE-48C2-85BF-D9C4FCF0C44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finaldreajpeg.jpg"/>
          <p:cNvPicPr>
            <a:picLocks noChangeAspect="1"/>
          </p:cNvPicPr>
          <p:nvPr/>
        </p:nvPicPr>
        <p:blipFill>
          <a:blip r:embed="rId2" cstate="print"/>
          <a:stretch>
            <a:fillRect/>
          </a:stretch>
        </p:blipFill>
        <p:spPr>
          <a:xfrm>
            <a:off x="3581400" y="1905000"/>
            <a:ext cx="2819400" cy="3643159"/>
          </a:xfrm>
          <a:prstGeom prst="rect">
            <a:avLst/>
          </a:prstGeom>
        </p:spPr>
      </p:pic>
      <p:sp>
        <p:nvSpPr>
          <p:cNvPr id="2" name="Title 1"/>
          <p:cNvSpPr>
            <a:spLocks noGrp="1"/>
          </p:cNvSpPr>
          <p:nvPr>
            <p:ph type="ctrTitle"/>
          </p:nvPr>
        </p:nvSpPr>
        <p:spPr>
          <a:xfrm>
            <a:off x="1066800" y="-228600"/>
            <a:ext cx="7848600" cy="2133600"/>
          </a:xfrm>
        </p:spPr>
        <p:txBody>
          <a:bodyPr>
            <a:normAutofit/>
          </a:bodyPr>
          <a:lstStyle/>
          <a:p>
            <a:pPr algn="ctr"/>
            <a:r>
              <a:rPr lang="en-US" dirty="0" smtClean="0">
                <a:solidFill>
                  <a:schemeClr val="tx1"/>
                </a:solidFill>
                <a:effectLst>
                  <a:outerShdw blurRad="50800" dist="38100" dir="18900000" algn="bl" rotWithShape="0">
                    <a:prstClr val="black">
                      <a:alpha val="40000"/>
                    </a:prstClr>
                  </a:outerShdw>
                </a:effectLst>
                <a:latin typeface="Bookman Old Style" pitchFamily="18" charset="0"/>
                <a:cs typeface="Arial" pitchFamily="34" charset="0"/>
              </a:rPr>
              <a:t/>
            </a:r>
            <a:br>
              <a:rPr lang="en-US" dirty="0" smtClean="0">
                <a:solidFill>
                  <a:schemeClr val="tx1"/>
                </a:solidFill>
                <a:effectLst>
                  <a:outerShdw blurRad="50800" dist="38100" dir="18900000" algn="bl" rotWithShape="0">
                    <a:prstClr val="black">
                      <a:alpha val="40000"/>
                    </a:prstClr>
                  </a:outerShdw>
                </a:effectLst>
                <a:latin typeface="Bookman Old Style" pitchFamily="18" charset="0"/>
                <a:cs typeface="Arial" pitchFamily="34" charset="0"/>
              </a:rPr>
            </a:br>
            <a:r>
              <a:rPr lang="en-US" b="1" dirty="0" smtClean="0">
                <a:solidFill>
                  <a:schemeClr val="tx1"/>
                </a:solidFill>
                <a:effectLst>
                  <a:outerShdw blurRad="38100" dist="38100" dir="2700000" algn="tl">
                    <a:srgbClr val="000000">
                      <a:alpha val="43137"/>
                    </a:srgbClr>
                  </a:outerShdw>
                </a:effectLst>
                <a:latin typeface="Constantia" pitchFamily="18" charset="0"/>
                <a:cs typeface="Andalus" pitchFamily="18" charset="-78"/>
              </a:rPr>
              <a:t>San Marcos Fire Station Location Analysis</a:t>
            </a:r>
            <a:endParaRPr lang="en-US" dirty="0">
              <a:solidFill>
                <a:schemeClr val="tx1"/>
              </a:solidFill>
              <a:effectLst>
                <a:outerShdw blurRad="38100" dist="38100" dir="2700000" algn="tl">
                  <a:srgbClr val="000000">
                    <a:alpha val="43137"/>
                  </a:srgbClr>
                </a:outerShdw>
              </a:effectLst>
              <a:latin typeface="Constantia" pitchFamily="18" charset="0"/>
              <a:cs typeface="Andalus" pitchFamily="18" charset="-78"/>
            </a:endParaRPr>
          </a:p>
        </p:txBody>
      </p:sp>
      <p:sp>
        <p:nvSpPr>
          <p:cNvPr id="5" name="TextBox 4"/>
          <p:cNvSpPr txBox="1"/>
          <p:nvPr/>
        </p:nvSpPr>
        <p:spPr>
          <a:xfrm>
            <a:off x="2362200" y="5791200"/>
            <a:ext cx="5486400" cy="646331"/>
          </a:xfrm>
          <a:prstGeom prst="rect">
            <a:avLst/>
          </a:prstGeom>
          <a:noFill/>
        </p:spPr>
        <p:txBody>
          <a:bodyPr wrap="square" rtlCol="0">
            <a:spAutoFit/>
          </a:bodyPr>
          <a:lstStyle/>
          <a:p>
            <a:pPr algn="ctr"/>
            <a:r>
              <a:rPr lang="en-US" dirty="0" smtClean="0">
                <a:latin typeface="Bookman Old Style" pitchFamily="18" charset="0"/>
              </a:rPr>
              <a:t>Andrea Nieto, Bryan Heisinger, Nadine Oliver Matthew Mitchell</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057400"/>
            <a:ext cx="7406640" cy="1472184"/>
          </a:xfrm>
        </p:spPr>
        <p:txBody>
          <a:bodyPr>
            <a:normAutofit/>
          </a:bodyPr>
          <a:lstStyle/>
          <a:p>
            <a:r>
              <a:rPr lang="en-US" sz="5400" b="1" u="sng" dirty="0" smtClean="0">
                <a:latin typeface="Bookman Old Style" pitchFamily="18" charset="0"/>
              </a:rPr>
              <a:t>Data</a:t>
            </a:r>
            <a:endParaRPr lang="en-US" sz="5400" b="1" u="sng"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finaldreajpeg.jpg"/>
          <p:cNvPicPr>
            <a:picLocks noChangeAspect="1"/>
          </p:cNvPicPr>
          <p:nvPr/>
        </p:nvPicPr>
        <p:blipFill>
          <a:blip r:embed="rId2" cstate="print"/>
          <a:stretch>
            <a:fillRect/>
          </a:stretch>
        </p:blipFill>
        <p:spPr>
          <a:xfrm>
            <a:off x="7966364" y="5313219"/>
            <a:ext cx="1179406" cy="1523998"/>
          </a:xfrm>
          <a:prstGeom prst="rect">
            <a:avLst/>
          </a:prstGeom>
        </p:spPr>
      </p:pic>
      <p:sp>
        <p:nvSpPr>
          <p:cNvPr id="2" name="Title 1"/>
          <p:cNvSpPr>
            <a:spLocks noGrp="1"/>
          </p:cNvSpPr>
          <p:nvPr>
            <p:ph type="title"/>
          </p:nvPr>
        </p:nvSpPr>
        <p:spPr/>
        <p:txBody>
          <a:bodyPr/>
          <a:lstStyle/>
          <a:p>
            <a:r>
              <a:rPr lang="en-US" dirty="0" smtClean="0">
                <a:latin typeface="Bookman Old Style" pitchFamily="18" charset="0"/>
              </a:rPr>
              <a:t>Data Needed</a:t>
            </a:r>
            <a:endParaRPr lang="en-US" dirty="0">
              <a:latin typeface="Bookman Old Style" pitchFamily="18" charset="0"/>
            </a:endParaRPr>
          </a:p>
        </p:txBody>
      </p:sp>
      <p:sp>
        <p:nvSpPr>
          <p:cNvPr id="3" name="Content Placeholder 2"/>
          <p:cNvSpPr>
            <a:spLocks noGrp="1"/>
          </p:cNvSpPr>
          <p:nvPr>
            <p:ph idx="1"/>
          </p:nvPr>
        </p:nvSpPr>
        <p:spPr>
          <a:xfrm>
            <a:off x="1295400" y="1252946"/>
            <a:ext cx="7498080" cy="4800600"/>
          </a:xfrm>
        </p:spPr>
        <p:txBody>
          <a:bodyPr>
            <a:normAutofit/>
          </a:bodyPr>
          <a:lstStyle/>
          <a:p>
            <a:r>
              <a:rPr lang="en-US" sz="2000" dirty="0">
                <a:latin typeface="Bookman Old Style" pitchFamily="18" charset="0"/>
              </a:rPr>
              <a:t>City grid composed of cells </a:t>
            </a:r>
          </a:p>
          <a:p>
            <a:endParaRPr lang="en-US" sz="2000" dirty="0">
              <a:latin typeface="Bookman Old Style" pitchFamily="18" charset="0"/>
            </a:endParaRPr>
          </a:p>
          <a:p>
            <a:r>
              <a:rPr lang="en-US" sz="2000" dirty="0">
                <a:latin typeface="Bookman Old Style" pitchFamily="18" charset="0"/>
              </a:rPr>
              <a:t>Parcels layer of the City of San Marcos</a:t>
            </a:r>
          </a:p>
          <a:p>
            <a:endParaRPr lang="en-US" sz="2000" dirty="0">
              <a:latin typeface="Bookman Old Style" pitchFamily="18" charset="0"/>
            </a:endParaRPr>
          </a:p>
          <a:p>
            <a:r>
              <a:rPr lang="en-US" sz="2000" dirty="0">
                <a:latin typeface="Bookman Old Style" pitchFamily="18" charset="0"/>
              </a:rPr>
              <a:t>A buildings layer </a:t>
            </a:r>
          </a:p>
          <a:p>
            <a:endParaRPr lang="en-US" sz="2000" dirty="0">
              <a:latin typeface="Bookman Old Style" pitchFamily="18" charset="0"/>
            </a:endParaRPr>
          </a:p>
          <a:p>
            <a:r>
              <a:rPr lang="en-US" sz="2000" dirty="0">
                <a:latin typeface="Bookman Old Style" pitchFamily="18" charset="0"/>
              </a:rPr>
              <a:t>Tax </a:t>
            </a:r>
            <a:r>
              <a:rPr lang="en-US" sz="2000" smtClean="0">
                <a:latin typeface="Bookman Old Style" pitchFamily="18" charset="0"/>
              </a:rPr>
              <a:t>roll spreadsheet</a:t>
            </a:r>
            <a:endParaRPr lang="en-US" sz="2000" dirty="0">
              <a:latin typeface="Bookman Old Style" pitchFamily="18" charset="0"/>
            </a:endParaRPr>
          </a:p>
          <a:p>
            <a:endParaRPr lang="en-US" sz="2000" dirty="0">
              <a:latin typeface="Bookman Old Style" pitchFamily="18" charset="0"/>
            </a:endParaRPr>
          </a:p>
          <a:p>
            <a:r>
              <a:rPr lang="en-US" sz="2000" dirty="0">
                <a:latin typeface="Bookman Old Style" pitchFamily="18" charset="0"/>
              </a:rPr>
              <a:t>Parks Layer </a:t>
            </a:r>
          </a:p>
          <a:p>
            <a:pPr>
              <a:buNone/>
            </a:pPr>
            <a:r>
              <a:rPr lang="en-US" sz="2000" dirty="0">
                <a:latin typeface="Bookman Old Style" pitchFamily="18" charset="0"/>
              </a:rPr>
              <a:t> </a:t>
            </a:r>
          </a:p>
          <a:p>
            <a:pPr>
              <a:buNone/>
            </a:pPr>
            <a:r>
              <a:rPr lang="en-US" sz="2000" dirty="0">
                <a:latin typeface="Bookman Old Style" pitchFamily="18" charset="0"/>
              </a:rPr>
              <a:t>*</a:t>
            </a:r>
            <a:r>
              <a:rPr lang="en-US" sz="2000" i="1" dirty="0">
                <a:latin typeface="Bookman Old Style" pitchFamily="18" charset="0"/>
              </a:rPr>
              <a:t>All data has been provided by the City of San Marcos*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590800"/>
            <a:ext cx="6553200" cy="1143000"/>
          </a:xfrm>
        </p:spPr>
        <p:txBody>
          <a:bodyPr>
            <a:normAutofit/>
          </a:bodyPr>
          <a:lstStyle/>
          <a:p>
            <a:r>
              <a:rPr lang="en-US" sz="4800" b="1" u="sng" dirty="0" smtClean="0">
                <a:latin typeface="Bookman Old Style" pitchFamily="18" charset="0"/>
              </a:rPr>
              <a:t>Methodology</a:t>
            </a:r>
            <a:endParaRPr lang="en-US" sz="4800" b="1" u="sng" dirty="0">
              <a:latin typeface="Bookman Old Style" pitchFamily="18" charset="0"/>
            </a:endParaRPr>
          </a:p>
        </p:txBody>
      </p:sp>
      <p:pic>
        <p:nvPicPr>
          <p:cNvPr id="5" name="Picture 4" descr="logofinaldreajpeg.jpg"/>
          <p:cNvPicPr>
            <a:picLocks noChangeAspect="1"/>
          </p:cNvPicPr>
          <p:nvPr/>
        </p:nvPicPr>
        <p:blipFill>
          <a:blip r:embed="rId2" cstate="print"/>
          <a:stretch>
            <a:fillRect/>
          </a:stretch>
        </p:blipFill>
        <p:spPr>
          <a:xfrm>
            <a:off x="7966364" y="5313219"/>
            <a:ext cx="1179406" cy="15239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ookman Old Style" pitchFamily="18" charset="0"/>
              </a:rPr>
              <a:t>Methodology cont. </a:t>
            </a:r>
            <a:endParaRPr lang="en-US" sz="2800"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pic>
        <p:nvPicPr>
          <p:cNvPr id="5" name="Content Placeholder 3" descr="San_Marcos_Fire_Stations2.jpg"/>
          <p:cNvPicPr>
            <a:picLocks noGrp="1" noChangeAspect="1"/>
          </p:cNvPicPr>
          <p:nvPr>
            <p:ph idx="1"/>
          </p:nvPr>
        </p:nvPicPr>
        <p:blipFill>
          <a:blip r:embed="rId3" cstate="print"/>
          <a:stretch>
            <a:fillRect/>
          </a:stretch>
        </p:blipFill>
        <p:spPr>
          <a:xfrm>
            <a:off x="1447800" y="1219200"/>
            <a:ext cx="6592994" cy="4395329"/>
          </a:xfrm>
        </p:spPr>
      </p:pic>
    </p:spTree>
    <p:extLst>
      <p:ext uri="{BB962C8B-B14F-4D97-AF65-F5344CB8AC3E}">
        <p14:creationId xmlns:p14="http://schemas.microsoft.com/office/powerpoint/2010/main" val="3899243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ookman Old Style" pitchFamily="18" charset="0"/>
              </a:rPr>
              <a:t>Methodology cont.</a:t>
            </a:r>
            <a:endParaRPr lang="en-US" sz="2800"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pic>
        <p:nvPicPr>
          <p:cNvPr id="6" name="Content Placeholder 5" descr="San_Marcos_Fire_Stations3.jpg"/>
          <p:cNvPicPr>
            <a:picLocks noGrp="1" noChangeAspect="1"/>
          </p:cNvPicPr>
          <p:nvPr>
            <p:ph idx="1"/>
          </p:nvPr>
        </p:nvPicPr>
        <p:blipFill>
          <a:blip r:embed="rId3" cstate="print"/>
          <a:stretch>
            <a:fillRect/>
          </a:stretch>
        </p:blipFill>
        <p:spPr>
          <a:xfrm>
            <a:off x="1335194" y="1219200"/>
            <a:ext cx="6629400" cy="4419600"/>
          </a:xfrm>
        </p:spPr>
      </p:pic>
    </p:spTree>
    <p:extLst>
      <p:ext uri="{BB962C8B-B14F-4D97-AF65-F5344CB8AC3E}">
        <p14:creationId xmlns:p14="http://schemas.microsoft.com/office/powerpoint/2010/main" val="3003013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ookman Old Style" pitchFamily="18" charset="0"/>
              </a:rPr>
              <a:t>Methodology cont.</a:t>
            </a:r>
            <a:endParaRPr lang="en-US" sz="2800" dirty="0">
              <a:latin typeface="Bookman Old Style" pitchFamily="18" charset="0"/>
            </a:endParaRPr>
          </a:p>
        </p:txBody>
      </p:sp>
      <p:sp>
        <p:nvSpPr>
          <p:cNvPr id="3" name="Content Placeholder 2"/>
          <p:cNvSpPr>
            <a:spLocks noGrp="1"/>
          </p:cNvSpPr>
          <p:nvPr>
            <p:ph idx="1"/>
          </p:nvPr>
        </p:nvSpPr>
        <p:spPr>
          <a:xfrm>
            <a:off x="1066800" y="1752600"/>
            <a:ext cx="7498080" cy="4800600"/>
          </a:xfrm>
        </p:spPr>
        <p:txBody>
          <a:bodyPr>
            <a:normAutofit lnSpcReduction="10000"/>
          </a:bodyPr>
          <a:lstStyle/>
          <a:p>
            <a:r>
              <a:rPr lang="en-US" sz="2400" dirty="0">
                <a:latin typeface="Bookman Old Style" pitchFamily="18" charset="0"/>
              </a:rPr>
              <a:t>Parcel Area (developed/undeveloped)</a:t>
            </a:r>
          </a:p>
          <a:p>
            <a:endParaRPr lang="en-US" sz="2400" dirty="0">
              <a:latin typeface="Bookman Old Style" pitchFamily="18" charset="0"/>
            </a:endParaRPr>
          </a:p>
          <a:p>
            <a:r>
              <a:rPr lang="en-US" sz="2400" dirty="0">
                <a:latin typeface="Bookman Old Style" pitchFamily="18" charset="0"/>
              </a:rPr>
              <a:t>Parcel Value</a:t>
            </a:r>
          </a:p>
          <a:p>
            <a:endParaRPr lang="en-US" sz="2400" dirty="0">
              <a:latin typeface="Bookman Old Style" pitchFamily="18" charset="0"/>
            </a:endParaRPr>
          </a:p>
          <a:p>
            <a:r>
              <a:rPr lang="en-US" sz="2400" dirty="0">
                <a:latin typeface="Bookman Old Style" pitchFamily="18" charset="0"/>
              </a:rPr>
              <a:t>Population (day/night)</a:t>
            </a:r>
          </a:p>
          <a:p>
            <a:endParaRPr lang="en-US" sz="2400" dirty="0">
              <a:latin typeface="Bookman Old Style" pitchFamily="18" charset="0"/>
            </a:endParaRPr>
          </a:p>
          <a:p>
            <a:r>
              <a:rPr lang="en-US" sz="2400" dirty="0" smtClean="0">
                <a:latin typeface="Bookman Old Style" pitchFamily="18" charset="0"/>
              </a:rPr>
              <a:t>Building Sq. Footage</a:t>
            </a:r>
          </a:p>
          <a:p>
            <a:endParaRPr lang="en-US" sz="2400" dirty="0" smtClean="0">
              <a:latin typeface="Bookman Old Style" pitchFamily="18" charset="0"/>
            </a:endParaRPr>
          </a:p>
          <a:p>
            <a:r>
              <a:rPr lang="en-US" sz="2400" dirty="0" smtClean="0">
                <a:latin typeface="Bookman Old Style" pitchFamily="18" charset="0"/>
              </a:rPr>
              <a:t>Value of Improvements</a:t>
            </a:r>
          </a:p>
          <a:p>
            <a:endParaRPr lang="en-US" sz="2400" dirty="0" smtClean="0">
              <a:latin typeface="Bookman Old Style" pitchFamily="18" charset="0"/>
            </a:endParaRPr>
          </a:p>
          <a:p>
            <a:r>
              <a:rPr lang="en-US" sz="2400" dirty="0" smtClean="0">
                <a:latin typeface="Bookman Old Style" pitchFamily="18" charset="0"/>
              </a:rPr>
              <a:t>Wildlife and Urban Interface</a:t>
            </a:r>
          </a:p>
          <a:p>
            <a:pPr>
              <a:buNone/>
            </a:pPr>
            <a:endParaRPr lang="en-US" dirty="0" smtClean="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Spreadsheet</a:t>
            </a:r>
            <a:endParaRPr lang="en-US" dirty="0">
              <a:latin typeface="Bookman Old Styl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65784143"/>
              </p:ext>
            </p:extLst>
          </p:nvPr>
        </p:nvGraphicFramePr>
        <p:xfrm>
          <a:off x="1066800" y="2057400"/>
          <a:ext cx="7779013" cy="3200399"/>
        </p:xfrm>
        <a:graphic>
          <a:graphicData uri="http://schemas.openxmlformats.org/drawingml/2006/table">
            <a:tbl>
              <a:tblPr/>
              <a:tblGrid>
                <a:gridCol w="620298"/>
                <a:gridCol w="1431456"/>
                <a:gridCol w="723875"/>
                <a:gridCol w="1233334"/>
                <a:gridCol w="684854"/>
                <a:gridCol w="712237"/>
                <a:gridCol w="358446"/>
                <a:gridCol w="522540"/>
                <a:gridCol w="592367"/>
                <a:gridCol w="899606"/>
              </a:tblGrid>
              <a:tr h="722999">
                <a:tc>
                  <a:txBody>
                    <a:bodyPr/>
                    <a:lstStyle/>
                    <a:p>
                      <a:pPr marL="0" marR="0">
                        <a:lnSpc>
                          <a:spcPct val="115000"/>
                        </a:lnSpc>
                        <a:spcBef>
                          <a:spcPts val="0"/>
                        </a:spcBef>
                        <a:spcAft>
                          <a:spcPts val="0"/>
                        </a:spcAft>
                      </a:pPr>
                      <a:r>
                        <a:rPr lang="en-US" sz="900" dirty="0">
                          <a:latin typeface="+mn-lt"/>
                          <a:ea typeface="Calibri"/>
                          <a:cs typeface="Times New Roman"/>
                        </a:rPr>
                        <a:t>Parcel_ID  </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Developed/Undeveloped</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Multifamily (Y/N)</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smtClean="0">
                          <a:latin typeface="+mn-lt"/>
                          <a:ea typeface="Calibri"/>
                          <a:cs typeface="Times New Roman"/>
                        </a:rPr>
                        <a:t>Commercial/Residential</a:t>
                      </a:r>
                      <a:endParaRPr lang="en-US" sz="900" dirty="0">
                        <a:latin typeface="+mn-lt"/>
                        <a:ea typeface="Calibri"/>
                        <a:cs typeface="Times New Roman"/>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Population</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Building Sq. Footage</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err="1">
                          <a:latin typeface="+mn-lt"/>
                          <a:ea typeface="Calibri"/>
                          <a:cs typeface="Times New Roman"/>
                        </a:rPr>
                        <a:t>VOI</a:t>
                      </a:r>
                      <a:endParaRPr lang="en-US" sz="900" dirty="0">
                        <a:latin typeface="+mn-lt"/>
                        <a:ea typeface="Calibri"/>
                        <a:cs typeface="Times New Roman"/>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Parcel Value</a:t>
                      </a: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smtClean="0">
                          <a:latin typeface="+mn-lt"/>
                          <a:ea typeface="Calibri"/>
                          <a:cs typeface="Times New Roman"/>
                        </a:rPr>
                        <a:t>Acreage</a:t>
                      </a:r>
                      <a:endParaRPr lang="en-US" sz="900" dirty="0">
                        <a:latin typeface="+mn-lt"/>
                        <a:ea typeface="Calibri"/>
                        <a:cs typeface="Times New Roman"/>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mn-lt"/>
                          <a:ea typeface="Calibri"/>
                          <a:cs typeface="Times New Roman"/>
                        </a:rPr>
                        <a:t>Wildlife/Urban </a:t>
                      </a:r>
                      <a:r>
                        <a:rPr lang="en-US" sz="900" dirty="0" smtClean="0">
                          <a:latin typeface="+mn-lt"/>
                          <a:ea typeface="Calibri"/>
                          <a:cs typeface="Times New Roman"/>
                        </a:rPr>
                        <a:t>Interface (Y/N)</a:t>
                      </a:r>
                      <a:endParaRPr lang="en-US" sz="900" dirty="0">
                        <a:latin typeface="+mn-lt"/>
                        <a:ea typeface="Calibri"/>
                        <a:cs typeface="Times New Roman"/>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40">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latin typeface="Calibri"/>
                      </a:endParaRPr>
                    </a:p>
                  </a:txBody>
                  <a:tcPr marL="48342" marR="483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533400"/>
            <a:ext cx="7772400" cy="1143000"/>
          </a:xfrm>
        </p:spPr>
        <p:txBody>
          <a:bodyPr/>
          <a:lstStyle/>
          <a:p>
            <a:pPr algn="ctr"/>
            <a:r>
              <a:rPr lang="en-US" dirty="0" smtClean="0"/>
              <a:t>Conflagration Index</a:t>
            </a:r>
            <a:endParaRPr lang="en-US" dirty="0"/>
          </a:p>
        </p:txBody>
      </p:sp>
      <p:sp>
        <p:nvSpPr>
          <p:cNvPr id="5" name="Content Placeholder 4"/>
          <p:cNvSpPr>
            <a:spLocks noGrp="1"/>
          </p:cNvSpPr>
          <p:nvPr>
            <p:ph sz="half" idx="1"/>
          </p:nvPr>
        </p:nvSpPr>
        <p:spPr>
          <a:xfrm>
            <a:off x="1357618" y="2286000"/>
            <a:ext cx="3442982" cy="2057400"/>
          </a:xfrm>
        </p:spPr>
        <p:txBody>
          <a:bodyPr>
            <a:normAutofit/>
          </a:bodyPr>
          <a:lstStyle/>
          <a:p>
            <a:pPr marL="0" indent="0">
              <a:buNone/>
            </a:pPr>
            <a:r>
              <a:rPr lang="en-US" sz="1800" dirty="0" smtClean="0">
                <a:latin typeface="Bookman Old Style" pitchFamily="18" charset="0"/>
              </a:rPr>
              <a:t>Purpose: create an index to compare the likelihood </a:t>
            </a:r>
            <a:r>
              <a:rPr lang="en-US" sz="1800" dirty="0">
                <a:latin typeface="Bookman Old Style" pitchFamily="18" charset="0"/>
              </a:rPr>
              <a:t>that a fire will spread from one structure to </a:t>
            </a:r>
            <a:r>
              <a:rPr lang="en-US" sz="1800" dirty="0" smtClean="0">
                <a:latin typeface="Bookman Old Style" pitchFamily="18" charset="0"/>
              </a:rPr>
              <a:t>another in a given area. </a:t>
            </a:r>
            <a:endParaRPr lang="en-US" sz="1800" dirty="0">
              <a:latin typeface="Bookman Old Style" pitchFamily="18" charset="0"/>
            </a:endParaRPr>
          </a:p>
        </p:txBody>
      </p:sp>
      <p:sp>
        <p:nvSpPr>
          <p:cNvPr id="6" name="Content Placeholder 5"/>
          <p:cNvSpPr>
            <a:spLocks noGrp="1"/>
          </p:cNvSpPr>
          <p:nvPr>
            <p:ph sz="half" idx="2"/>
          </p:nvPr>
        </p:nvSpPr>
        <p:spPr>
          <a:xfrm>
            <a:off x="4800600" y="2057400"/>
            <a:ext cx="4267200" cy="2286000"/>
          </a:xfrm>
        </p:spPr>
        <p:txBody>
          <a:bodyPr>
            <a:normAutofit/>
          </a:bodyPr>
          <a:lstStyle/>
          <a:p>
            <a:pPr marL="0" indent="0" algn="ctr">
              <a:buNone/>
            </a:pPr>
            <a:r>
              <a:rPr lang="en-US" sz="1400" u="sng" dirty="0" smtClean="0">
                <a:latin typeface="Bookman Old Style" pitchFamily="18" charset="0"/>
              </a:rPr>
              <a:t>Factors and Weights</a:t>
            </a:r>
          </a:p>
          <a:p>
            <a:r>
              <a:rPr lang="en-US" sz="1400" dirty="0" smtClean="0">
                <a:latin typeface="Bookman Old Style" pitchFamily="18" charset="0"/>
              </a:rPr>
              <a:t>Proximity </a:t>
            </a:r>
            <a:r>
              <a:rPr lang="en-US" sz="1400" dirty="0">
                <a:latin typeface="Bookman Old Style" pitchFamily="18" charset="0"/>
              </a:rPr>
              <a:t>of buildings to each other </a:t>
            </a:r>
            <a:r>
              <a:rPr lang="en-US" sz="1400" dirty="0" smtClean="0">
                <a:latin typeface="Bookman Old Style" pitchFamily="18" charset="0"/>
              </a:rPr>
              <a:t>(5)</a:t>
            </a:r>
          </a:p>
          <a:p>
            <a:r>
              <a:rPr lang="en-US" sz="1400" dirty="0" err="1" smtClean="0">
                <a:latin typeface="Bookman Old Style" pitchFamily="18" charset="0"/>
              </a:rPr>
              <a:t>Wildland</a:t>
            </a:r>
            <a:r>
              <a:rPr lang="en-US" sz="1400" dirty="0" smtClean="0">
                <a:latin typeface="Bookman Old Style" pitchFamily="18" charset="0"/>
              </a:rPr>
              <a:t>/Urban </a:t>
            </a:r>
            <a:r>
              <a:rPr lang="en-US" sz="1400" dirty="0">
                <a:latin typeface="Bookman Old Style" pitchFamily="18" charset="0"/>
              </a:rPr>
              <a:t>interface </a:t>
            </a:r>
            <a:r>
              <a:rPr lang="en-US" sz="1400" dirty="0" smtClean="0">
                <a:latin typeface="Bookman Old Style" pitchFamily="18" charset="0"/>
              </a:rPr>
              <a:t>(3)</a:t>
            </a:r>
          </a:p>
          <a:p>
            <a:r>
              <a:rPr lang="en-US" sz="1400" dirty="0">
                <a:latin typeface="Bookman Old Style" pitchFamily="18" charset="0"/>
              </a:rPr>
              <a:t>F</a:t>
            </a:r>
            <a:r>
              <a:rPr lang="en-US" sz="1400" dirty="0" smtClean="0">
                <a:latin typeface="Bookman Old Style" pitchFamily="18" charset="0"/>
              </a:rPr>
              <a:t>requency </a:t>
            </a:r>
            <a:r>
              <a:rPr lang="en-US" sz="1400" dirty="0">
                <a:latin typeface="Bookman Old Style" pitchFamily="18" charset="0"/>
              </a:rPr>
              <a:t>of buildings three stories in height or greater </a:t>
            </a:r>
            <a:r>
              <a:rPr lang="en-US" sz="1400" dirty="0" smtClean="0">
                <a:latin typeface="Bookman Old Style" pitchFamily="18" charset="0"/>
              </a:rPr>
              <a:t>(2)</a:t>
            </a:r>
            <a:endParaRPr lang="en-US" sz="1400" dirty="0">
              <a:latin typeface="Bookman Old Style" pitchFamily="18" charset="0"/>
            </a:endParaRPr>
          </a:p>
        </p:txBody>
      </p:sp>
      <p:sp>
        <p:nvSpPr>
          <p:cNvPr id="7" name="TextBox 6"/>
          <p:cNvSpPr txBox="1"/>
          <p:nvPr/>
        </p:nvSpPr>
        <p:spPr>
          <a:xfrm>
            <a:off x="1219200" y="4572000"/>
            <a:ext cx="7620000" cy="1477328"/>
          </a:xfrm>
          <a:prstGeom prst="rect">
            <a:avLst/>
          </a:prstGeom>
          <a:noFill/>
        </p:spPr>
        <p:txBody>
          <a:bodyPr wrap="square" rtlCol="0">
            <a:spAutoFit/>
          </a:bodyPr>
          <a:lstStyle/>
          <a:p>
            <a:r>
              <a:rPr lang="en-US" dirty="0">
                <a:latin typeface="Bookman Old Style" pitchFamily="18" charset="0"/>
              </a:rPr>
              <a:t>The combination and weights of these factors we believe will reasonably gauge the potential an area has for conflagration. It will also be able to be used as a basis of comparison between areas as a factor for our broader analysis. </a:t>
            </a:r>
          </a:p>
          <a:p>
            <a:endParaRPr lang="en-US" dirty="0"/>
          </a:p>
        </p:txBody>
      </p:sp>
    </p:spTree>
    <p:extLst>
      <p:ext uri="{BB962C8B-B14F-4D97-AF65-F5344CB8AC3E}">
        <p14:creationId xmlns:p14="http://schemas.microsoft.com/office/powerpoint/2010/main" val="160360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Implications</a:t>
            </a:r>
            <a:endParaRPr lang="en-US" dirty="0">
              <a:latin typeface="Bookman Old Style" pitchFamily="18" charset="0"/>
            </a:endParaRPr>
          </a:p>
        </p:txBody>
      </p:sp>
      <p:sp>
        <p:nvSpPr>
          <p:cNvPr id="3" name="Content Placeholder 2"/>
          <p:cNvSpPr>
            <a:spLocks noGrp="1"/>
          </p:cNvSpPr>
          <p:nvPr>
            <p:ph idx="1"/>
          </p:nvPr>
        </p:nvSpPr>
        <p:spPr>
          <a:xfrm>
            <a:off x="1219200" y="1600200"/>
            <a:ext cx="7924800" cy="4267200"/>
          </a:xfrm>
        </p:spPr>
        <p:txBody>
          <a:bodyPr>
            <a:normAutofit/>
          </a:bodyPr>
          <a:lstStyle/>
          <a:p>
            <a:pPr marL="0" indent="0">
              <a:buNone/>
            </a:pPr>
            <a:r>
              <a:rPr lang="en-US" sz="1800" b="1" dirty="0" smtClean="0">
                <a:latin typeface="Bookman Old Style" pitchFamily="18" charset="0"/>
              </a:rPr>
              <a:t>Short term</a:t>
            </a:r>
            <a:r>
              <a:rPr lang="en-US" sz="1800" dirty="0" smtClean="0">
                <a:latin typeface="Bookman Old Style" pitchFamily="18" charset="0"/>
              </a:rPr>
              <a:t>:</a:t>
            </a:r>
          </a:p>
          <a:p>
            <a:r>
              <a:rPr lang="en-US" sz="1800" dirty="0" smtClean="0">
                <a:latin typeface="Bookman Old Style" pitchFamily="18" charset="0"/>
              </a:rPr>
              <a:t>Assist in educating policy </a:t>
            </a:r>
            <a:r>
              <a:rPr lang="en-US" sz="1800" dirty="0">
                <a:latin typeface="Bookman Old Style" pitchFamily="18" charset="0"/>
              </a:rPr>
              <a:t>makers with decisions regarding the expansion of the San Marcos Fire Department</a:t>
            </a:r>
            <a:r>
              <a:rPr lang="en-US" sz="1800" dirty="0" smtClean="0">
                <a:latin typeface="Bookman Old Style" pitchFamily="18" charset="0"/>
              </a:rPr>
              <a:t>.</a:t>
            </a:r>
          </a:p>
          <a:p>
            <a:endParaRPr lang="en-US" sz="1800" dirty="0" smtClean="0">
              <a:latin typeface="Bookman Old Style" pitchFamily="18" charset="0"/>
            </a:endParaRPr>
          </a:p>
          <a:p>
            <a:r>
              <a:rPr lang="en-US" sz="1800" dirty="0" smtClean="0">
                <a:latin typeface="Bookman Old Style" pitchFamily="18" charset="0"/>
              </a:rPr>
              <a:t>Aid </a:t>
            </a:r>
            <a:r>
              <a:rPr lang="en-US" sz="1800" dirty="0">
                <a:latin typeface="Bookman Old Style" pitchFamily="18" charset="0"/>
              </a:rPr>
              <a:t>the Fire Department by providing them with a detailed report regarding the characteristics of the area they service. </a:t>
            </a:r>
            <a:endParaRPr lang="en-US" sz="1800" dirty="0" smtClean="0">
              <a:latin typeface="Bookman Old Style" pitchFamily="18" charset="0"/>
            </a:endParaRPr>
          </a:p>
          <a:p>
            <a:pPr marL="0" indent="0">
              <a:buNone/>
            </a:pPr>
            <a:endParaRPr lang="en-US" sz="1800" dirty="0" smtClean="0">
              <a:latin typeface="Bookman Old Style" pitchFamily="18" charset="0"/>
            </a:endParaRPr>
          </a:p>
          <a:p>
            <a:pPr marL="0" indent="0">
              <a:buNone/>
            </a:pPr>
            <a:r>
              <a:rPr lang="en-US" sz="1800" b="1" dirty="0" smtClean="0">
                <a:latin typeface="Bookman Old Style" pitchFamily="18" charset="0"/>
              </a:rPr>
              <a:t>Long term</a:t>
            </a:r>
            <a:r>
              <a:rPr lang="en-US" sz="1800" dirty="0" smtClean="0">
                <a:latin typeface="Bookman Old Style" pitchFamily="18" charset="0"/>
              </a:rPr>
              <a:t>:</a:t>
            </a:r>
            <a:endParaRPr lang="en-US" sz="1800" dirty="0">
              <a:latin typeface="Bookman Old Style" pitchFamily="18" charset="0"/>
            </a:endParaRPr>
          </a:p>
          <a:p>
            <a:r>
              <a:rPr lang="en-US" sz="1800" dirty="0">
                <a:latin typeface="Bookman Old Style" pitchFamily="18" charset="0"/>
              </a:rPr>
              <a:t>Preemptively determining the siting of future fire stations will allow the city services to accommodate predicted population growth trends and provide the best possible service to its citizens. </a:t>
            </a:r>
          </a:p>
          <a:p>
            <a:endParaRPr lang="en-US" dirty="0"/>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extLst>
      <p:ext uri="{BB962C8B-B14F-4D97-AF65-F5344CB8AC3E}">
        <p14:creationId xmlns:p14="http://schemas.microsoft.com/office/powerpoint/2010/main" val="3742614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057400"/>
            <a:ext cx="7406640" cy="1472184"/>
          </a:xfrm>
        </p:spPr>
        <p:txBody>
          <a:bodyPr>
            <a:normAutofit/>
          </a:bodyPr>
          <a:lstStyle/>
          <a:p>
            <a:r>
              <a:rPr lang="en-US" sz="4800" b="1" u="sng" dirty="0" smtClean="0">
                <a:latin typeface="Bookman Old Style" pitchFamily="18" charset="0"/>
              </a:rPr>
              <a:t>Budget</a:t>
            </a:r>
            <a:endParaRPr lang="en-US" sz="4800" b="1" u="sng"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143000"/>
            <a:ext cx="6172200" cy="2310384"/>
          </a:xfrm>
        </p:spPr>
        <p:txBody>
          <a:bodyPr>
            <a:normAutofit/>
          </a:bodyPr>
          <a:lstStyle/>
          <a:p>
            <a:r>
              <a:rPr lang="en-US" sz="5400" b="1" u="sng" dirty="0" smtClean="0">
                <a:latin typeface="Bookman Old Style" pitchFamily="18" charset="0"/>
              </a:rPr>
              <a:t>Introduction</a:t>
            </a:r>
            <a:r>
              <a:rPr lang="en-US" sz="6000" dirty="0" smtClean="0">
                <a:latin typeface="Bookman Old Style" pitchFamily="18" charset="0"/>
              </a:rPr>
              <a:t> </a:t>
            </a:r>
            <a:endParaRPr lang="en-US" sz="6000"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6364" y="5313219"/>
            <a:ext cx="1179406" cy="1523998"/>
          </a:xfrm>
          <a:prstGeom prst="rect">
            <a:avLst/>
          </a:prstGeom>
        </p:spPr>
      </p:pic>
    </p:spTree>
    <p:extLst>
      <p:ext uri="{BB962C8B-B14F-4D97-AF65-F5344CB8AC3E}">
        <p14:creationId xmlns:p14="http://schemas.microsoft.com/office/powerpoint/2010/main" val="3900043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371600"/>
            <a:ext cx="7498080" cy="4800600"/>
          </a:xfrm>
        </p:spPr>
        <p:txBody>
          <a:bodyPr>
            <a:normAutofit/>
          </a:bodyPr>
          <a:lstStyle/>
          <a:p>
            <a:pPr marL="82296" indent="0">
              <a:buNone/>
            </a:pPr>
            <a:endParaRPr lang="en-US" u="sng" dirty="0" smtClean="0">
              <a:latin typeface="Bookman Old Style" pitchFamily="18" charset="0"/>
            </a:endParaRPr>
          </a:p>
          <a:p>
            <a:endParaRPr lang="en-US" u="sng"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7961" t="14685" r="25681" b="3609"/>
          <a:stretch/>
        </p:blipFill>
        <p:spPr bwMode="auto">
          <a:xfrm>
            <a:off x="2362200" y="0"/>
            <a:ext cx="4416320" cy="645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
        <p:nvSpPr>
          <p:cNvPr id="2" name="Title 1"/>
          <p:cNvSpPr>
            <a:spLocks noGrp="1"/>
          </p:cNvSpPr>
          <p:nvPr>
            <p:ph type="title"/>
          </p:nvPr>
        </p:nvSpPr>
        <p:spPr>
          <a:xfrm>
            <a:off x="1371600" y="381000"/>
            <a:ext cx="8686800" cy="838200"/>
          </a:xfrm>
        </p:spPr>
        <p:txBody>
          <a:bodyPr/>
          <a:lstStyle/>
          <a:p>
            <a:r>
              <a:rPr lang="en-US" dirty="0" smtClean="0">
                <a:latin typeface="Bookman Old Style" pitchFamily="18" charset="0"/>
              </a:rPr>
              <a:t>Total Cost</a:t>
            </a:r>
            <a:endParaRPr lang="en-US" dirty="0">
              <a:latin typeface="Bookman Old Style"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735253"/>
            <a:ext cx="6477000" cy="389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304649"/>
            <a:ext cx="2252540" cy="461665"/>
          </a:xfrm>
          <a:prstGeom prst="rect">
            <a:avLst/>
          </a:prstGeom>
          <a:noFill/>
        </p:spPr>
        <p:txBody>
          <a:bodyPr wrap="none" rtlCol="0">
            <a:spAutoFit/>
          </a:bodyPr>
          <a:lstStyle/>
          <a:p>
            <a:pPr marL="342900" indent="-342900">
              <a:buFont typeface="Arial" pitchFamily="34" charset="0"/>
              <a:buChar char="•"/>
            </a:pPr>
            <a:r>
              <a:rPr lang="en-US" sz="2400" dirty="0" smtClean="0">
                <a:latin typeface="Bookman Old Style" pitchFamily="18" charset="0"/>
              </a:rPr>
              <a:t>$19,010.25</a:t>
            </a:r>
            <a:endParaRPr lang="en-US" sz="2400" dirty="0">
              <a:latin typeface="Bookman Old Style" pitchFamily="18" charset="0"/>
            </a:endParaRPr>
          </a:p>
        </p:txBody>
      </p:sp>
      <p:sp>
        <p:nvSpPr>
          <p:cNvPr id="4" name="TextBox 3"/>
          <p:cNvSpPr txBox="1"/>
          <p:nvPr/>
        </p:nvSpPr>
        <p:spPr>
          <a:xfrm>
            <a:off x="1371599" y="1981200"/>
            <a:ext cx="5322291" cy="754053"/>
          </a:xfrm>
          <a:prstGeom prst="rect">
            <a:avLst/>
          </a:prstGeom>
          <a:noFill/>
        </p:spPr>
        <p:txBody>
          <a:bodyPr wrap="none" rtlCol="0">
            <a:spAutoFit/>
          </a:bodyPr>
          <a:lstStyle/>
          <a:p>
            <a:r>
              <a:rPr lang="en-US" sz="4300" dirty="0" smtClean="0">
                <a:solidFill>
                  <a:schemeClr val="accent3">
                    <a:lumMod val="50000"/>
                  </a:schemeClr>
                </a:solidFill>
                <a:effectLst>
                  <a:outerShdw blurRad="38100" dist="38100" dir="2700000" algn="tl">
                    <a:srgbClr val="000000">
                      <a:alpha val="43137"/>
                    </a:srgbClr>
                  </a:outerShdw>
                </a:effectLst>
                <a:latin typeface="Bookman Old Style" pitchFamily="18" charset="0"/>
              </a:rPr>
              <a:t>Budget Breakdown</a:t>
            </a:r>
            <a:endParaRPr lang="en-US" sz="4300" dirty="0">
              <a:solidFill>
                <a:schemeClr val="accent3">
                  <a:lumMod val="50000"/>
                </a:schemeClr>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lstStyle/>
          <a:p>
            <a:r>
              <a:rPr lang="en-US" dirty="0" smtClean="0">
                <a:latin typeface="Bookman Old Style" pitchFamily="18" charset="0"/>
              </a:rPr>
              <a:t>Timetable</a:t>
            </a:r>
            <a:endParaRPr lang="en-US" dirty="0">
              <a:latin typeface="Bookman Old Style" pitchFamily="18" charset="0"/>
            </a:endParaRPr>
          </a:p>
        </p:txBody>
      </p:sp>
      <p:pic>
        <p:nvPicPr>
          <p:cNvPr id="4" name="Content Placeholder 3"/>
          <p:cNvPicPr>
            <a:picLocks noGrp="1"/>
          </p:cNvPicPr>
          <p:nvPr>
            <p:ph idx="1"/>
          </p:nvPr>
        </p:nvPicPr>
        <p:blipFill>
          <a:blip r:embed="rId2" cstate="print"/>
          <a:srcRect l="5449" t="29714" r="11218" b="26632"/>
          <a:stretch>
            <a:fillRect/>
          </a:stretch>
        </p:blipFill>
        <p:spPr bwMode="auto">
          <a:xfrm>
            <a:off x="609600" y="1066800"/>
            <a:ext cx="8382000" cy="4191000"/>
          </a:xfrm>
          <a:prstGeom prst="rect">
            <a:avLst/>
          </a:prstGeom>
          <a:noFill/>
          <a:ln w="9525">
            <a:noFill/>
            <a:miter lim="800000"/>
            <a:headEnd/>
            <a:tailEnd/>
          </a:ln>
        </p:spPr>
      </p:pic>
      <p:pic>
        <p:nvPicPr>
          <p:cNvPr id="5" name="Picture 4" descr="logofinaldreajpeg.jpg"/>
          <p:cNvPicPr>
            <a:picLocks noChangeAspect="1"/>
          </p:cNvPicPr>
          <p:nvPr/>
        </p:nvPicPr>
        <p:blipFill>
          <a:blip r:embed="rId3" cstate="print"/>
          <a:stretch>
            <a:fillRect/>
          </a:stretch>
        </p:blipFill>
        <p:spPr>
          <a:xfrm>
            <a:off x="7966364" y="5313219"/>
            <a:ext cx="1179406" cy="1523998"/>
          </a:xfrm>
          <a:prstGeom prst="rect">
            <a:avLst/>
          </a:prstGeom>
        </p:spPr>
      </p:pic>
    </p:spTree>
    <p:extLst>
      <p:ext uri="{BB962C8B-B14F-4D97-AF65-F5344CB8AC3E}">
        <p14:creationId xmlns:p14="http://schemas.microsoft.com/office/powerpoint/2010/main" val="540610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8686800" cy="838200"/>
          </a:xfrm>
        </p:spPr>
        <p:txBody>
          <a:bodyPr/>
          <a:lstStyle/>
          <a:p>
            <a:r>
              <a:rPr lang="en-US" dirty="0" smtClean="0">
                <a:latin typeface="Bookman Old Style" pitchFamily="18" charset="0"/>
              </a:rPr>
              <a:t>Final Deliverables</a:t>
            </a:r>
            <a:endParaRPr lang="en-US" dirty="0">
              <a:latin typeface="Bookman Old Style" pitchFamily="18" charset="0"/>
            </a:endParaRPr>
          </a:p>
        </p:txBody>
      </p:sp>
      <p:sp>
        <p:nvSpPr>
          <p:cNvPr id="3" name="Content Placeholder 2"/>
          <p:cNvSpPr>
            <a:spLocks noGrp="1"/>
          </p:cNvSpPr>
          <p:nvPr>
            <p:ph idx="1"/>
          </p:nvPr>
        </p:nvSpPr>
        <p:spPr>
          <a:xfrm>
            <a:off x="1066800" y="1524000"/>
            <a:ext cx="7772400" cy="4846638"/>
          </a:xfrm>
        </p:spPr>
        <p:txBody>
          <a:bodyPr>
            <a:normAutofit/>
          </a:bodyPr>
          <a:lstStyle/>
          <a:p>
            <a:pPr marL="82296" indent="0">
              <a:buNone/>
            </a:pPr>
            <a:r>
              <a:rPr lang="en-US" sz="2000" dirty="0" smtClean="0">
                <a:latin typeface="Bookman Old Style" pitchFamily="18" charset="0"/>
              </a:rPr>
              <a:t>Upon completion of the project, we will present the City of San Marcos and the Texas State University Geography Department with a poster, a website, and a CD of our final analysis which will include the following documentation:</a:t>
            </a:r>
          </a:p>
          <a:p>
            <a:r>
              <a:rPr lang="en-US" sz="2000" dirty="0" smtClean="0">
                <a:latin typeface="Bookman Old Style" pitchFamily="18" charset="0"/>
              </a:rPr>
              <a:t>All data used</a:t>
            </a:r>
          </a:p>
          <a:p>
            <a:r>
              <a:rPr lang="en-US" sz="2000" dirty="0" smtClean="0">
                <a:latin typeface="Bookman Old Style" pitchFamily="18" charset="0"/>
              </a:rPr>
              <a:t>Metadata</a:t>
            </a:r>
          </a:p>
          <a:p>
            <a:r>
              <a:rPr lang="en-US" sz="2000" dirty="0" smtClean="0">
                <a:latin typeface="Bookman Old Style" pitchFamily="18" charset="0"/>
              </a:rPr>
              <a:t>PowerPoint highlighting our final analysis</a:t>
            </a:r>
          </a:p>
          <a:p>
            <a:r>
              <a:rPr lang="en-US" sz="2000" dirty="0" smtClean="0">
                <a:latin typeface="Bookman Old Style" pitchFamily="18" charset="0"/>
              </a:rPr>
              <a:t>Final Report</a:t>
            </a:r>
          </a:p>
          <a:p>
            <a:pPr marL="864108" lvl="2" indent="-342900">
              <a:lnSpc>
                <a:spcPct val="115000"/>
              </a:lnSpc>
              <a:spcBef>
                <a:spcPts val="0"/>
              </a:spcBef>
              <a:buFont typeface="Courier New"/>
              <a:buChar char="o"/>
            </a:pPr>
            <a:r>
              <a:rPr lang="en-US" sz="1400" dirty="0" smtClean="0">
                <a:latin typeface="Bookman Old Style" pitchFamily="18" charset="0"/>
                <a:ea typeface="Calibri"/>
                <a:cs typeface="Times New Roman"/>
              </a:rPr>
              <a:t>Map </a:t>
            </a:r>
            <a:r>
              <a:rPr lang="en-US" sz="1400" dirty="0">
                <a:latin typeface="Bookman Old Style" pitchFamily="18" charset="0"/>
                <a:ea typeface="Calibri"/>
                <a:cs typeface="Times New Roman"/>
              </a:rPr>
              <a:t>(or map book) of each grid cell</a:t>
            </a:r>
          </a:p>
          <a:p>
            <a:pPr marL="864108" lvl="2" indent="-342900">
              <a:lnSpc>
                <a:spcPct val="115000"/>
              </a:lnSpc>
              <a:spcBef>
                <a:spcPts val="0"/>
              </a:spcBef>
              <a:buFont typeface="Courier New"/>
              <a:buChar char="o"/>
            </a:pPr>
            <a:r>
              <a:rPr lang="en-US" sz="1400" dirty="0">
                <a:latin typeface="Bookman Old Style" pitchFamily="18" charset="0"/>
                <a:ea typeface="Calibri"/>
                <a:cs typeface="Times New Roman"/>
              </a:rPr>
              <a:t>Spreadsheet containing all statistics that were calculated through analysis</a:t>
            </a:r>
          </a:p>
          <a:p>
            <a:pPr marL="864108" lvl="2" indent="-342900">
              <a:lnSpc>
                <a:spcPct val="115000"/>
              </a:lnSpc>
              <a:spcBef>
                <a:spcPts val="0"/>
              </a:spcBef>
              <a:spcAft>
                <a:spcPts val="1000"/>
              </a:spcAft>
              <a:buFont typeface="Courier New"/>
              <a:buChar char="o"/>
            </a:pPr>
            <a:r>
              <a:rPr lang="en-US" sz="1400" dirty="0">
                <a:latin typeface="Bookman Old Style" pitchFamily="18" charset="0"/>
                <a:ea typeface="Calibri"/>
                <a:cs typeface="Times New Roman"/>
              </a:rPr>
              <a:t>Summary of project explaining </a:t>
            </a:r>
            <a:r>
              <a:rPr lang="en-US" sz="1400" dirty="0" smtClean="0">
                <a:latin typeface="Bookman Old Style" pitchFamily="18" charset="0"/>
                <a:ea typeface="Calibri"/>
                <a:cs typeface="Times New Roman"/>
              </a:rPr>
              <a:t>methodology</a:t>
            </a:r>
            <a:endParaRPr lang="en-US" sz="2000" dirty="0" smtClean="0">
              <a:latin typeface="Bookman Old Style" pitchFamily="18" charset="0"/>
            </a:endParaRPr>
          </a:p>
          <a:p>
            <a:r>
              <a:rPr lang="en-US" sz="2000" dirty="0" smtClean="0">
                <a:latin typeface="Bookman Old Style" pitchFamily="18" charset="0"/>
              </a:rPr>
              <a:t>Electronic Data Copy (CD)</a:t>
            </a: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Conclusion</a:t>
            </a:r>
            <a:endParaRPr lang="en-US" dirty="0">
              <a:latin typeface="Bookman Old Style" pitchFamily="18" charset="0"/>
            </a:endParaRPr>
          </a:p>
        </p:txBody>
      </p:sp>
      <p:sp>
        <p:nvSpPr>
          <p:cNvPr id="3" name="Content Placeholder 2"/>
          <p:cNvSpPr>
            <a:spLocks noGrp="1"/>
          </p:cNvSpPr>
          <p:nvPr>
            <p:ph idx="1"/>
          </p:nvPr>
        </p:nvSpPr>
        <p:spPr>
          <a:xfrm>
            <a:off x="1066800" y="1570038"/>
            <a:ext cx="8001000" cy="4525963"/>
          </a:xfrm>
        </p:spPr>
        <p:txBody>
          <a:bodyPr>
            <a:normAutofit/>
          </a:bodyPr>
          <a:lstStyle/>
          <a:p>
            <a:pPr marL="82296" indent="0">
              <a:buNone/>
            </a:pPr>
            <a:r>
              <a:rPr lang="en-US" sz="2400" dirty="0" smtClean="0">
                <a:latin typeface="Bookman Old Style" pitchFamily="18" charset="0"/>
              </a:rPr>
              <a:t>	The result of this project will provide the City of San Marcos with an organized and efficient database of factors. This is needed to justify the cost of construction as well as help plan for future fire stations accordingly</a:t>
            </a:r>
            <a:r>
              <a:rPr lang="en-US" sz="2400" dirty="0">
                <a:latin typeface="Bookman Old Style" pitchFamily="18" charset="0"/>
              </a:rPr>
              <a:t>. </a:t>
            </a:r>
            <a:r>
              <a:rPr lang="en-US" sz="2400" dirty="0" smtClean="0">
                <a:latin typeface="Bookman Old Style" pitchFamily="18" charset="0"/>
              </a:rPr>
              <a:t>The City </a:t>
            </a:r>
            <a:r>
              <a:rPr lang="en-US" sz="2400" dirty="0">
                <a:latin typeface="Bookman Old Style" pitchFamily="18" charset="0"/>
              </a:rPr>
              <a:t>of San </a:t>
            </a:r>
            <a:r>
              <a:rPr lang="en-US" sz="2400" dirty="0" smtClean="0">
                <a:latin typeface="Bookman Old Style" pitchFamily="18" charset="0"/>
              </a:rPr>
              <a:t>Marcos can potentially use our project and expand upon our maps and models to </a:t>
            </a:r>
            <a:r>
              <a:rPr lang="en-US" sz="2400" dirty="0">
                <a:latin typeface="Bookman Old Style" pitchFamily="18" charset="0"/>
              </a:rPr>
              <a:t>meet their evolving needs as the city grows.</a:t>
            </a:r>
            <a:endParaRPr lang="en-US" sz="2400" dirty="0" smtClean="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2600"/>
            <a:ext cx="7498080" cy="1143000"/>
          </a:xfrm>
        </p:spPr>
        <p:txBody>
          <a:bodyPr>
            <a:normAutofit/>
          </a:bodyPr>
          <a:lstStyle/>
          <a:p>
            <a:pPr algn="ctr"/>
            <a:r>
              <a:rPr lang="en-US" sz="6600" dirty="0" smtClean="0">
                <a:latin typeface="Bookman Old Style" pitchFamily="18" charset="0"/>
              </a:rPr>
              <a:t>Questions?</a:t>
            </a:r>
            <a:endParaRPr lang="en-US" sz="6600" dirty="0">
              <a:latin typeface="Bookman Old Style" pitchFamily="18" charset="0"/>
            </a:endParaRPr>
          </a:p>
        </p:txBody>
      </p:sp>
      <p:pic>
        <p:nvPicPr>
          <p:cNvPr id="5" name="Picture 4" descr="logofinaldreajpeg.jpg"/>
          <p:cNvPicPr>
            <a:picLocks noChangeAspect="1"/>
          </p:cNvPicPr>
          <p:nvPr/>
        </p:nvPicPr>
        <p:blipFill>
          <a:blip r:embed="rId2" cstate="print"/>
          <a:stretch>
            <a:fillRect/>
          </a:stretch>
        </p:blipFill>
        <p:spPr>
          <a:xfrm>
            <a:off x="7964594" y="5334002"/>
            <a:ext cx="1179406" cy="15239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Summary</a:t>
            </a:r>
            <a:r>
              <a:rPr lang="en-US" dirty="0" smtClean="0"/>
              <a:t>	</a:t>
            </a:r>
            <a:endParaRPr lang="en-US" dirty="0"/>
          </a:p>
        </p:txBody>
      </p:sp>
      <p:sp>
        <p:nvSpPr>
          <p:cNvPr id="3" name="Content Placeholder 2"/>
          <p:cNvSpPr>
            <a:spLocks noGrp="1"/>
          </p:cNvSpPr>
          <p:nvPr>
            <p:ph idx="1"/>
          </p:nvPr>
        </p:nvSpPr>
        <p:spPr>
          <a:xfrm>
            <a:off x="1371600" y="1752600"/>
            <a:ext cx="7498080" cy="4800600"/>
          </a:xfrm>
        </p:spPr>
        <p:txBody>
          <a:bodyPr>
            <a:normAutofit/>
          </a:bodyPr>
          <a:lstStyle/>
          <a:p>
            <a:pPr marL="0" indent="0">
              <a:buFont typeface="Arial" pitchFamily="34" charset="0"/>
              <a:buChar char="•"/>
            </a:pPr>
            <a:r>
              <a:rPr lang="en-US" sz="2400" dirty="0" smtClean="0">
                <a:latin typeface="Bookman Old Style" pitchFamily="18" charset="0"/>
              </a:rPr>
              <a:t> </a:t>
            </a:r>
            <a:r>
              <a:rPr lang="en-US" sz="2400" dirty="0">
                <a:latin typeface="Bookman Old Style" pitchFamily="18" charset="0"/>
              </a:rPr>
              <a:t>According to the United States Census Bureau, between 2010 and 2011, San Marcos experienced a 4% increase in population, reaching more than 45,000 people. </a:t>
            </a:r>
            <a:endParaRPr lang="en-US" sz="2400" dirty="0" smtClean="0">
              <a:latin typeface="Bookman Old Style" pitchFamily="18" charset="0"/>
            </a:endParaRPr>
          </a:p>
          <a:p>
            <a:pPr marL="0" indent="0">
              <a:buNone/>
            </a:pPr>
            <a:endParaRPr lang="en-US" sz="2400" dirty="0" smtClean="0">
              <a:latin typeface="Bookman Old Style" pitchFamily="18" charset="0"/>
            </a:endParaRPr>
          </a:p>
          <a:p>
            <a:pPr marL="0" indent="0">
              <a:buFont typeface="Arial" pitchFamily="34" charset="0"/>
              <a:buChar char="•"/>
            </a:pPr>
            <a:r>
              <a:rPr lang="en-US" sz="2400" dirty="0" smtClean="0">
                <a:latin typeface="Bookman Old Style" pitchFamily="18" charset="0"/>
              </a:rPr>
              <a:t> To </a:t>
            </a:r>
            <a:r>
              <a:rPr lang="en-US" sz="2400" dirty="0">
                <a:latin typeface="Bookman Old Style" pitchFamily="18" charset="0"/>
              </a:rPr>
              <a:t>meet the demand of this growth trend, </a:t>
            </a:r>
            <a:r>
              <a:rPr lang="en-US" sz="2400" dirty="0" smtClean="0">
                <a:latin typeface="Bookman Old Style" pitchFamily="18" charset="0"/>
              </a:rPr>
              <a:t>the </a:t>
            </a:r>
            <a:r>
              <a:rPr lang="en-US" sz="2400" dirty="0">
                <a:latin typeface="Bookman Old Style" pitchFamily="18" charset="0"/>
              </a:rPr>
              <a:t>City of San Marcos is proactively developing a plan to construct a new fire station.</a:t>
            </a:r>
          </a:p>
        </p:txBody>
      </p:sp>
      <p:pic>
        <p:nvPicPr>
          <p:cNvPr id="4" name="Picture 3" descr="logofinaldreajpeg.jpg"/>
          <p:cNvPicPr>
            <a:picLocks noChangeAspect="1"/>
          </p:cNvPicPr>
          <p:nvPr/>
        </p:nvPicPr>
        <p:blipFill>
          <a:blip r:embed="rId3" cstate="print"/>
          <a:stretch>
            <a:fillRect/>
          </a:stretch>
        </p:blipFill>
        <p:spPr>
          <a:xfrm>
            <a:off x="7966364" y="5313219"/>
            <a:ext cx="1179406" cy="1523998"/>
          </a:xfrm>
          <a:prstGeom prst="rect">
            <a:avLst/>
          </a:prstGeom>
        </p:spPr>
      </p:pic>
    </p:spTree>
    <p:extLst>
      <p:ext uri="{BB962C8B-B14F-4D97-AF65-F5344CB8AC3E}">
        <p14:creationId xmlns:p14="http://schemas.microsoft.com/office/powerpoint/2010/main" val="421224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Purpose</a:t>
            </a:r>
            <a:endParaRPr lang="en-US" dirty="0">
              <a:latin typeface="Bookman Old Style" pitchFamily="18" charset="0"/>
            </a:endParaRPr>
          </a:p>
        </p:txBody>
      </p:sp>
      <p:sp>
        <p:nvSpPr>
          <p:cNvPr id="3" name="Content Placeholder 2"/>
          <p:cNvSpPr>
            <a:spLocks noGrp="1"/>
          </p:cNvSpPr>
          <p:nvPr>
            <p:ph idx="1"/>
          </p:nvPr>
        </p:nvSpPr>
        <p:spPr/>
        <p:txBody>
          <a:bodyPr>
            <a:normAutofit/>
          </a:bodyPr>
          <a:lstStyle/>
          <a:p>
            <a:r>
              <a:rPr lang="en-US" sz="2400" dirty="0">
                <a:latin typeface="Bookman Old Style" pitchFamily="18" charset="0"/>
              </a:rPr>
              <a:t>The purpose of this study is to determine potential locations in San </a:t>
            </a:r>
            <a:r>
              <a:rPr lang="en-US" sz="2400" dirty="0" smtClean="0">
                <a:latin typeface="Bookman Old Style" pitchFamily="18" charset="0"/>
              </a:rPr>
              <a:t>Marcos where </a:t>
            </a:r>
            <a:r>
              <a:rPr lang="en-US" sz="2400" dirty="0">
                <a:latin typeface="Bookman Old Style" pitchFamily="18" charset="0"/>
              </a:rPr>
              <a:t>the economic and demographic conditions of the area justify the construction of a fire </a:t>
            </a:r>
            <a:r>
              <a:rPr lang="en-US" sz="2400" dirty="0" smtClean="0">
                <a:latin typeface="Bookman Old Style" pitchFamily="18" charset="0"/>
              </a:rPr>
              <a:t>station.</a:t>
            </a:r>
            <a:r>
              <a:rPr lang="en-US" sz="2400" dirty="0">
                <a:latin typeface="Bookman Old Style" pitchFamily="18" charset="0"/>
              </a:rPr>
              <a:t> </a:t>
            </a:r>
            <a:endParaRPr lang="en-US" sz="2400" dirty="0" smtClean="0">
              <a:latin typeface="Bookman Old Style" pitchFamily="18" charset="0"/>
            </a:endParaRPr>
          </a:p>
          <a:p>
            <a:endParaRPr lang="en-US" sz="2400" dirty="0" smtClean="0">
              <a:latin typeface="Bookman Old Style" pitchFamily="18" charset="0"/>
            </a:endParaRPr>
          </a:p>
          <a:p>
            <a:r>
              <a:rPr lang="en-US" sz="2400" dirty="0" smtClean="0">
                <a:latin typeface="Bookman Old Style" pitchFamily="18" charset="0"/>
              </a:rPr>
              <a:t>We will </a:t>
            </a:r>
            <a:r>
              <a:rPr lang="en-US" sz="2400" dirty="0">
                <a:latin typeface="Bookman Old Style" pitchFamily="18" charset="0"/>
              </a:rPr>
              <a:t>consider the following factors: parcel area, parcel value, day/night time population, square footage of buildings, value of improvements, conflagration potential and wildlife urban interfaces.</a:t>
            </a:r>
            <a:r>
              <a:rPr lang="en-US" sz="2400" dirty="0" smtClean="0">
                <a:latin typeface="Bookman Old Style" pitchFamily="18" charset="0"/>
              </a:rPr>
              <a:t> </a:t>
            </a:r>
          </a:p>
          <a:p>
            <a:pPr marL="0" indent="0">
              <a:buNone/>
            </a:pPr>
            <a:endParaRPr lang="en-US" dirty="0"/>
          </a:p>
        </p:txBody>
      </p:sp>
      <p:pic>
        <p:nvPicPr>
          <p:cNvPr id="4" name="Picture 3" descr="logofinaldreajpeg.jpg"/>
          <p:cNvPicPr>
            <a:picLocks noChangeAspect="1"/>
          </p:cNvPicPr>
          <p:nvPr/>
        </p:nvPicPr>
        <p:blipFill>
          <a:blip r:embed="rId2" cstate="print"/>
          <a:stretch>
            <a:fillRect/>
          </a:stretch>
        </p:blipFill>
        <p:spPr>
          <a:xfrm>
            <a:off x="7966364" y="5313219"/>
            <a:ext cx="1179406" cy="1523998"/>
          </a:xfrm>
          <a:prstGeom prst="rect">
            <a:avLst/>
          </a:prstGeom>
        </p:spPr>
      </p:pic>
    </p:spTree>
    <p:extLst>
      <p:ext uri="{BB962C8B-B14F-4D97-AF65-F5344CB8AC3E}">
        <p14:creationId xmlns:p14="http://schemas.microsoft.com/office/powerpoint/2010/main" val="151260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Scope</a:t>
            </a:r>
            <a:endParaRPr lang="en-US" dirty="0">
              <a:latin typeface="Bookman Old Style" pitchFamily="18" charset="0"/>
            </a:endParaRPr>
          </a:p>
        </p:txBody>
      </p:sp>
      <p:sp>
        <p:nvSpPr>
          <p:cNvPr id="3" name="Content Placeholder 2"/>
          <p:cNvSpPr>
            <a:spLocks noGrp="1"/>
          </p:cNvSpPr>
          <p:nvPr>
            <p:ph idx="1"/>
          </p:nvPr>
        </p:nvSpPr>
        <p:spPr>
          <a:xfrm>
            <a:off x="1219200" y="1295400"/>
            <a:ext cx="3124200" cy="4953000"/>
          </a:xfrm>
        </p:spPr>
        <p:txBody>
          <a:bodyPr>
            <a:normAutofit fontScale="85000" lnSpcReduction="20000"/>
          </a:bodyPr>
          <a:lstStyle/>
          <a:p>
            <a:r>
              <a:rPr lang="en-US" sz="2000" dirty="0">
                <a:latin typeface="Bookman Old Style" pitchFamily="18" charset="0"/>
              </a:rPr>
              <a:t>San Marcos, Texas is approximately 30 square miles and contains about 1500 people per square mile (United </a:t>
            </a:r>
            <a:r>
              <a:rPr lang="en-US" sz="2000" dirty="0" smtClean="0">
                <a:latin typeface="Bookman Old Style" pitchFamily="18" charset="0"/>
              </a:rPr>
              <a:t>States </a:t>
            </a:r>
            <a:r>
              <a:rPr lang="en-US" sz="2000" dirty="0">
                <a:latin typeface="Bookman Old Style" pitchFamily="18" charset="0"/>
              </a:rPr>
              <a:t>Census Bureau). </a:t>
            </a:r>
            <a:endParaRPr lang="en-US" sz="2000" dirty="0" smtClean="0">
              <a:latin typeface="Bookman Old Style" pitchFamily="18" charset="0"/>
            </a:endParaRPr>
          </a:p>
          <a:p>
            <a:pPr marL="82296" indent="0">
              <a:buNone/>
            </a:pPr>
            <a:endParaRPr lang="en-US" sz="2000" dirty="0" smtClean="0">
              <a:latin typeface="Bookman Old Style" pitchFamily="18" charset="0"/>
            </a:endParaRPr>
          </a:p>
          <a:p>
            <a:r>
              <a:rPr lang="en-US" sz="2000" dirty="0" smtClean="0">
                <a:latin typeface="Bookman Old Style" pitchFamily="18" charset="0"/>
              </a:rPr>
              <a:t>Our </a:t>
            </a:r>
            <a:r>
              <a:rPr lang="en-US" sz="2000" dirty="0">
                <a:latin typeface="Bookman Old Style" pitchFamily="18" charset="0"/>
              </a:rPr>
              <a:t>research will consist of analyzing 11 grid cells that have been pre-determined by </a:t>
            </a:r>
            <a:r>
              <a:rPr lang="en-US" sz="2000" dirty="0" smtClean="0">
                <a:latin typeface="Bookman Old Style" pitchFamily="18" charset="0"/>
              </a:rPr>
              <a:t>the </a:t>
            </a:r>
            <a:r>
              <a:rPr lang="en-US" sz="2000" dirty="0">
                <a:latin typeface="Bookman Old Style" pitchFamily="18" charset="0"/>
              </a:rPr>
              <a:t>City of San </a:t>
            </a:r>
            <a:r>
              <a:rPr lang="en-US" sz="2000" dirty="0" smtClean="0">
                <a:latin typeface="Bookman Old Style" pitchFamily="18" charset="0"/>
              </a:rPr>
              <a:t>Marcos</a:t>
            </a:r>
            <a:r>
              <a:rPr lang="en-US" sz="2000" dirty="0">
                <a:latin typeface="Bookman Old Style" pitchFamily="18" charset="0"/>
              </a:rPr>
              <a:t> </a:t>
            </a:r>
            <a:r>
              <a:rPr lang="en-US" sz="2000" dirty="0" smtClean="0">
                <a:latin typeface="Bookman Old Style" pitchFamily="18" charset="0"/>
              </a:rPr>
              <a:t>and do not contain a fire station.</a:t>
            </a:r>
          </a:p>
          <a:p>
            <a:endParaRPr lang="en-US" sz="2000" dirty="0" smtClean="0">
              <a:latin typeface="Bookman Old Style" pitchFamily="18" charset="0"/>
            </a:endParaRPr>
          </a:p>
          <a:p>
            <a:r>
              <a:rPr lang="en-US" sz="2000" dirty="0" smtClean="0">
                <a:latin typeface="Bookman Old Style" pitchFamily="18" charset="0"/>
              </a:rPr>
              <a:t>The shape of the grid cells have been derived from a similar study that published by the City of Austin. </a:t>
            </a:r>
            <a:endParaRPr lang="en-US" sz="2000" dirty="0">
              <a:latin typeface="Bookman Old Style" pitchFamily="18" charset="0"/>
            </a:endParaRPr>
          </a:p>
        </p:txBody>
      </p:sp>
      <p:pic>
        <p:nvPicPr>
          <p:cNvPr id="4" name="Picture 3" descr="logofinaldreajpeg.jpg"/>
          <p:cNvPicPr>
            <a:picLocks noChangeAspect="1"/>
          </p:cNvPicPr>
          <p:nvPr/>
        </p:nvPicPr>
        <p:blipFill>
          <a:blip r:embed="rId2" cstate="print"/>
          <a:stretch>
            <a:fillRect/>
          </a:stretch>
        </p:blipFill>
        <p:spPr>
          <a:xfrm>
            <a:off x="7966364" y="5313219"/>
            <a:ext cx="1179406" cy="1523998"/>
          </a:xfrm>
          <a:prstGeom prst="rect">
            <a:avLst/>
          </a:prstGeom>
        </p:spPr>
      </p:pic>
      <p:pic>
        <p:nvPicPr>
          <p:cNvPr id="5" name="Picture 4" descr="logofinaldreajpeg.jpg"/>
          <p:cNvPicPr>
            <a:picLocks noChangeAspect="1"/>
          </p:cNvPicPr>
          <p:nvPr/>
        </p:nvPicPr>
        <p:blipFill>
          <a:blip r:embed="rId2" cstate="print"/>
          <a:stretch>
            <a:fillRect/>
          </a:stretch>
        </p:blipFill>
        <p:spPr>
          <a:xfrm>
            <a:off x="7964594" y="5334002"/>
            <a:ext cx="1179406" cy="15239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371600"/>
            <a:ext cx="4536141" cy="3505200"/>
          </a:xfrm>
          <a:prstGeom prst="rect">
            <a:avLst/>
          </a:prstGeom>
        </p:spPr>
      </p:pic>
    </p:spTree>
    <p:extLst>
      <p:ext uri="{BB962C8B-B14F-4D97-AF65-F5344CB8AC3E}">
        <p14:creationId xmlns:p14="http://schemas.microsoft.com/office/powerpoint/2010/main" val="788580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7360" y="2057400"/>
            <a:ext cx="7406640" cy="1472184"/>
          </a:xfrm>
        </p:spPr>
        <p:txBody>
          <a:bodyPr>
            <a:normAutofit/>
          </a:bodyPr>
          <a:lstStyle/>
          <a:p>
            <a:r>
              <a:rPr lang="en-US" sz="5400" b="1" u="sng" dirty="0" smtClean="0">
                <a:latin typeface="Bookman Old Style" pitchFamily="18" charset="0"/>
              </a:rPr>
              <a:t>Literature Review</a:t>
            </a:r>
            <a:endParaRPr lang="en-US" sz="5400" b="1" u="sng" dirty="0">
              <a:latin typeface="Bookman Old Style" pitchFamily="18" charset="0"/>
            </a:endParaRPr>
          </a:p>
        </p:txBody>
      </p:sp>
      <p:pic>
        <p:nvPicPr>
          <p:cNvPr id="4" name="Picture 3" descr="logofinaldreajpeg.jpg"/>
          <p:cNvPicPr>
            <a:picLocks noChangeAspect="1"/>
          </p:cNvPicPr>
          <p:nvPr/>
        </p:nvPicPr>
        <p:blipFill>
          <a:blip r:embed="rId3" cstate="print"/>
          <a:stretch>
            <a:fillRect/>
          </a:stretch>
        </p:blipFill>
        <p:spPr>
          <a:xfrm>
            <a:off x="7966364" y="5313219"/>
            <a:ext cx="1179406" cy="15239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r>
              <a:rPr lang="en-US" sz="3200" i="1" dirty="0" smtClean="0">
                <a:latin typeface="Bookman Old Style" pitchFamily="18" charset="0"/>
              </a:rPr>
              <a:t>An Equation for Station Location</a:t>
            </a:r>
            <a:endParaRPr lang="en-US" sz="3200" i="1" dirty="0">
              <a:latin typeface="Bookman Old Style" pitchFamily="18" charset="0"/>
            </a:endParaRPr>
          </a:p>
        </p:txBody>
      </p:sp>
      <p:sp>
        <p:nvSpPr>
          <p:cNvPr id="3" name="Content Placeholder 2"/>
          <p:cNvSpPr>
            <a:spLocks noGrp="1"/>
          </p:cNvSpPr>
          <p:nvPr>
            <p:ph idx="1"/>
          </p:nvPr>
        </p:nvSpPr>
        <p:spPr>
          <a:xfrm>
            <a:off x="990600" y="1447800"/>
            <a:ext cx="4495800" cy="4297363"/>
          </a:xfrm>
        </p:spPr>
        <p:txBody>
          <a:bodyPr>
            <a:normAutofit fontScale="85000" lnSpcReduction="20000"/>
          </a:bodyPr>
          <a:lstStyle/>
          <a:p>
            <a:r>
              <a:rPr lang="en-US" sz="1800" dirty="0" smtClean="0">
                <a:latin typeface="Bookman Old Style" pitchFamily="18" charset="0"/>
              </a:rPr>
              <a:t>Objective: Determine areas of Austin, Texas that demonstrated a need for future fire stations.</a:t>
            </a:r>
          </a:p>
          <a:p>
            <a:endParaRPr lang="en-US" sz="1800" dirty="0" smtClean="0">
              <a:latin typeface="Bookman Old Style" pitchFamily="18" charset="0"/>
            </a:endParaRPr>
          </a:p>
          <a:p>
            <a:r>
              <a:rPr lang="en-US" sz="1800" dirty="0" smtClean="0">
                <a:latin typeface="Bookman Old Style" pitchFamily="18" charset="0"/>
              </a:rPr>
              <a:t>Fire Chief Bill Roberts developed a diamond-shape grid system to delineate emergency fire service areas.</a:t>
            </a:r>
          </a:p>
          <a:p>
            <a:endParaRPr lang="en-US" sz="1800" dirty="0" smtClean="0">
              <a:latin typeface="Bookman Old Style" pitchFamily="18" charset="0"/>
            </a:endParaRPr>
          </a:p>
          <a:p>
            <a:r>
              <a:rPr lang="en-US" sz="1800" dirty="0" smtClean="0">
                <a:latin typeface="Bookman Old Style" pitchFamily="18" charset="0"/>
              </a:rPr>
              <a:t>Factors included:</a:t>
            </a:r>
          </a:p>
          <a:p>
            <a:pPr marL="82296" indent="0">
              <a:buNone/>
            </a:pPr>
            <a:r>
              <a:rPr lang="en-US" sz="1800" dirty="0">
                <a:latin typeface="Bookman Old Style" pitchFamily="18" charset="0"/>
              </a:rPr>
              <a:t> </a:t>
            </a:r>
            <a:r>
              <a:rPr lang="en-US" sz="1800" dirty="0" smtClean="0">
                <a:latin typeface="Bookman Old Style" pitchFamily="18" charset="0"/>
              </a:rPr>
              <a:t>     -distance from existing stations</a:t>
            </a:r>
          </a:p>
          <a:p>
            <a:pPr marL="82296" indent="0">
              <a:buNone/>
            </a:pPr>
            <a:r>
              <a:rPr lang="en-US" sz="1800" dirty="0">
                <a:latin typeface="Bookman Old Style" pitchFamily="18" charset="0"/>
              </a:rPr>
              <a:t> </a:t>
            </a:r>
            <a:r>
              <a:rPr lang="en-US" sz="1800" dirty="0" smtClean="0">
                <a:latin typeface="Bookman Old Style" pitchFamily="18" charset="0"/>
              </a:rPr>
              <a:t>     -fire frequency of the area</a:t>
            </a:r>
          </a:p>
          <a:p>
            <a:pPr marL="0" indent="0">
              <a:buNone/>
            </a:pPr>
            <a:r>
              <a:rPr lang="en-US" sz="1800" dirty="0" smtClean="0">
                <a:latin typeface="Bookman Old Style" pitchFamily="18" charset="0"/>
              </a:rPr>
              <a:t>       -development patterns</a:t>
            </a:r>
          </a:p>
          <a:p>
            <a:pPr marL="0" indent="0">
              <a:buNone/>
            </a:pPr>
            <a:r>
              <a:rPr lang="en-US" sz="1800" dirty="0">
                <a:latin typeface="Bookman Old Style" pitchFamily="18" charset="0"/>
              </a:rPr>
              <a:t> </a:t>
            </a:r>
            <a:r>
              <a:rPr lang="en-US" sz="1800" dirty="0" smtClean="0">
                <a:latin typeface="Bookman Old Style" pitchFamily="18" charset="0"/>
              </a:rPr>
              <a:t>      -population distributions</a:t>
            </a:r>
          </a:p>
          <a:p>
            <a:pPr marL="0" indent="0">
              <a:buNone/>
            </a:pPr>
            <a:r>
              <a:rPr lang="en-US" sz="1800" dirty="0">
                <a:latin typeface="Bookman Old Style" pitchFamily="18" charset="0"/>
              </a:rPr>
              <a:t> </a:t>
            </a:r>
            <a:r>
              <a:rPr lang="en-US" sz="1800" dirty="0" smtClean="0">
                <a:latin typeface="Bookman Old Style" pitchFamily="18" charset="0"/>
              </a:rPr>
              <a:t>      -taxable improvements</a:t>
            </a:r>
          </a:p>
          <a:p>
            <a:pPr marL="0" indent="0">
              <a:buNone/>
            </a:pPr>
            <a:r>
              <a:rPr lang="en-US" sz="1800" dirty="0">
                <a:latin typeface="Bookman Old Style" pitchFamily="18" charset="0"/>
              </a:rPr>
              <a:t> </a:t>
            </a:r>
            <a:r>
              <a:rPr lang="en-US" sz="1800" dirty="0" smtClean="0">
                <a:latin typeface="Bookman Old Style" pitchFamily="18" charset="0"/>
              </a:rPr>
              <a:t>      -square footage of structures</a:t>
            </a:r>
          </a:p>
          <a:p>
            <a:pPr marL="0" indent="0">
              <a:buNone/>
            </a:pPr>
            <a:endParaRPr lang="en-US" sz="1800" dirty="0" smtClean="0"/>
          </a:p>
          <a:p>
            <a:pPr marL="0" indent="0">
              <a:buNone/>
            </a:pPr>
            <a:r>
              <a:rPr lang="en-US" sz="1800"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143000"/>
            <a:ext cx="2514600" cy="106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6019800"/>
            <a:ext cx="5562600" cy="538609"/>
          </a:xfrm>
          <a:prstGeom prst="rect">
            <a:avLst/>
          </a:prstGeom>
          <a:noFill/>
        </p:spPr>
        <p:txBody>
          <a:bodyPr wrap="square" rtlCol="0">
            <a:spAutoFit/>
          </a:bodyPr>
          <a:lstStyle/>
          <a:p>
            <a:pPr lvl="0"/>
            <a:r>
              <a:rPr lang="en-US" sz="1100" dirty="0" err="1"/>
              <a:t>Sybesma</a:t>
            </a:r>
            <a:r>
              <a:rPr lang="en-US" sz="1100" dirty="0"/>
              <a:t>, Pieter. (1995). An Equation for Station Location. </a:t>
            </a:r>
            <a:r>
              <a:rPr lang="en-US" sz="1100" i="1" dirty="0"/>
              <a:t>Fire Chief</a:t>
            </a:r>
            <a:r>
              <a:rPr lang="en-US" sz="1100" dirty="0"/>
              <a:t> Oct. 1995: 55-65. Print.</a:t>
            </a:r>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514600"/>
            <a:ext cx="2438400" cy="287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logofinaldreajpeg.jpg"/>
          <p:cNvPicPr>
            <a:picLocks noChangeAspect="1"/>
          </p:cNvPicPr>
          <p:nvPr/>
        </p:nvPicPr>
        <p:blipFill>
          <a:blip r:embed="rId4" cstate="print"/>
          <a:stretch>
            <a:fillRect/>
          </a:stretch>
        </p:blipFill>
        <p:spPr>
          <a:xfrm>
            <a:off x="7964594" y="5334002"/>
            <a:ext cx="1179406" cy="1523998"/>
          </a:xfrm>
          <a:prstGeom prst="rect">
            <a:avLst/>
          </a:prstGeom>
        </p:spPr>
      </p:pic>
    </p:spTree>
    <p:extLst>
      <p:ext uri="{BB962C8B-B14F-4D97-AF65-F5344CB8AC3E}">
        <p14:creationId xmlns:p14="http://schemas.microsoft.com/office/powerpoint/2010/main" val="202414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172200" cy="1143000"/>
          </a:xfrm>
        </p:spPr>
        <p:txBody>
          <a:bodyPr>
            <a:noAutofit/>
          </a:bodyPr>
          <a:lstStyle/>
          <a:p>
            <a:r>
              <a:rPr lang="en-US" sz="2000" i="1" dirty="0"/>
              <a:t>Urban </a:t>
            </a:r>
            <a:r>
              <a:rPr lang="en-US" sz="2000" i="1" dirty="0" smtClean="0"/>
              <a:t>Conflagrations:</a:t>
            </a:r>
            <a:r>
              <a:rPr lang="en-US" sz="2000" i="1" dirty="0"/>
              <a:t/>
            </a:r>
            <a:br>
              <a:rPr lang="en-US" sz="2000" i="1" dirty="0"/>
            </a:br>
            <a:r>
              <a:rPr lang="en-US" sz="2000" i="1" dirty="0"/>
              <a:t>Strategy and tactics applied to large area fires in urban </a:t>
            </a:r>
            <a:r>
              <a:rPr lang="en-US" sz="2000" i="1" dirty="0" smtClean="0"/>
              <a:t>areas</a:t>
            </a:r>
            <a:endParaRPr lang="en-US" sz="2000" i="1" dirty="0"/>
          </a:p>
        </p:txBody>
      </p:sp>
      <p:sp>
        <p:nvSpPr>
          <p:cNvPr id="3" name="Content Placeholder 2"/>
          <p:cNvSpPr>
            <a:spLocks noGrp="1"/>
          </p:cNvSpPr>
          <p:nvPr>
            <p:ph idx="1"/>
          </p:nvPr>
        </p:nvSpPr>
        <p:spPr>
          <a:xfrm>
            <a:off x="1143000" y="2667000"/>
            <a:ext cx="3505200" cy="3992563"/>
          </a:xfrm>
        </p:spPr>
        <p:txBody>
          <a:bodyPr>
            <a:normAutofit/>
          </a:bodyPr>
          <a:lstStyle/>
          <a:p>
            <a:pPr marL="0" indent="0">
              <a:buNone/>
            </a:pPr>
            <a:r>
              <a:rPr lang="en-US" sz="1600" dirty="0" smtClean="0">
                <a:latin typeface="Bookman Old Style" pitchFamily="18" charset="0"/>
              </a:rPr>
              <a:t>This article describes in detail factors associated with urban conflagration and provides case-study examples of past urban area fires.</a:t>
            </a:r>
          </a:p>
          <a:p>
            <a:pPr marL="0" indent="0">
              <a:buNone/>
            </a:pPr>
            <a:r>
              <a:rPr lang="en-US" sz="1600" dirty="0" smtClean="0">
                <a:latin typeface="Bookman Old Style" pitchFamily="18" charset="0"/>
              </a:rPr>
              <a:t> </a:t>
            </a:r>
            <a:endParaRPr lang="en-US" sz="1600" dirty="0">
              <a:latin typeface="Bookman Old Styl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53" y="914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4033" y="2514600"/>
            <a:ext cx="4114800" cy="2339102"/>
          </a:xfrm>
          <a:prstGeom prst="rect">
            <a:avLst/>
          </a:prstGeom>
          <a:noFill/>
        </p:spPr>
        <p:txBody>
          <a:bodyPr wrap="square" rtlCol="0">
            <a:spAutoFit/>
          </a:bodyPr>
          <a:lstStyle/>
          <a:p>
            <a:r>
              <a:rPr lang="en-US" sz="1400" b="1" u="sng" dirty="0" smtClean="0">
                <a:latin typeface="Bookman Old Style" pitchFamily="18" charset="0"/>
              </a:rPr>
              <a:t>Factors:</a:t>
            </a:r>
          </a:p>
          <a:p>
            <a:pPr marL="285750" indent="-285750">
              <a:buFont typeface="Arial" pitchFamily="34" charset="0"/>
              <a:buChar char="•"/>
            </a:pPr>
            <a:r>
              <a:rPr lang="en-US" sz="1200" dirty="0" smtClean="0">
                <a:latin typeface="Bookman Old Style" pitchFamily="18" charset="0"/>
              </a:rPr>
              <a:t>closely </a:t>
            </a:r>
            <a:r>
              <a:rPr lang="en-US" sz="1200" dirty="0">
                <a:latin typeface="Bookman Old Style" pitchFamily="18" charset="0"/>
              </a:rPr>
              <a:t>built structures;</a:t>
            </a:r>
          </a:p>
          <a:p>
            <a:pPr marL="285750" indent="-285750">
              <a:buFont typeface="Arial" pitchFamily="34" charset="0"/>
              <a:buChar char="•"/>
            </a:pPr>
            <a:r>
              <a:rPr lang="en-US" sz="1200" dirty="0" err="1">
                <a:latin typeface="Bookman Old Style" pitchFamily="18" charset="0"/>
              </a:rPr>
              <a:t>wildland</a:t>
            </a:r>
            <a:r>
              <a:rPr lang="en-US" sz="1200" dirty="0">
                <a:latin typeface="Bookman Old Style" pitchFamily="18" charset="0"/>
              </a:rPr>
              <a:t>/urban interfaces</a:t>
            </a:r>
          </a:p>
          <a:p>
            <a:pPr marL="285750" indent="-285750">
              <a:buFont typeface="Arial" pitchFamily="34" charset="0"/>
              <a:buChar char="•"/>
            </a:pPr>
            <a:r>
              <a:rPr lang="en-US" sz="1200" dirty="0" smtClean="0">
                <a:latin typeface="Bookman Old Style" pitchFamily="18" charset="0"/>
              </a:rPr>
              <a:t>the </a:t>
            </a:r>
            <a:r>
              <a:rPr lang="en-US" sz="1200" dirty="0">
                <a:latin typeface="Bookman Old Style" pitchFamily="18" charset="0"/>
              </a:rPr>
              <a:t>use of untreated wood shingles as exterior covering for roofs or walls;</a:t>
            </a:r>
          </a:p>
          <a:p>
            <a:pPr marL="285750" indent="-285750">
              <a:buFont typeface="Arial" pitchFamily="34" charset="0"/>
              <a:buChar char="•"/>
            </a:pPr>
            <a:r>
              <a:rPr lang="en-US" sz="1200" dirty="0">
                <a:latin typeface="Bookman Old Style" pitchFamily="18" charset="0"/>
              </a:rPr>
              <a:t>poor water supplies, weaknesses in automatic or manual fire suppression systems;</a:t>
            </a:r>
          </a:p>
          <a:p>
            <a:pPr marL="285750" indent="-285750">
              <a:buFont typeface="Arial" pitchFamily="34" charset="0"/>
              <a:buChar char="•"/>
            </a:pPr>
            <a:r>
              <a:rPr lang="en-US" sz="1200" dirty="0">
                <a:latin typeface="Bookman Old Style" pitchFamily="18" charset="0"/>
              </a:rPr>
              <a:t>dilapidated structures, especially abandoned buildings in large numbers;</a:t>
            </a:r>
          </a:p>
          <a:p>
            <a:pPr marL="285750" indent="-285750">
              <a:buFont typeface="Arial" pitchFamily="34" charset="0"/>
              <a:buChar char="•"/>
            </a:pPr>
            <a:r>
              <a:rPr lang="en-US" sz="1200" dirty="0">
                <a:latin typeface="Bookman Old Style" pitchFamily="18" charset="0"/>
              </a:rPr>
              <a:t>large-scale combustible construction or demolition projects;</a:t>
            </a:r>
          </a:p>
          <a:p>
            <a:pPr marL="285750" indent="-285750">
              <a:buFont typeface="Arial" pitchFamily="34" charset="0"/>
              <a:buChar char="•"/>
            </a:pPr>
            <a:r>
              <a:rPr lang="en-US" sz="1200" dirty="0" smtClean="0">
                <a:latin typeface="Bookman Old Style" pitchFamily="18" charset="0"/>
              </a:rPr>
              <a:t>built-up </a:t>
            </a:r>
            <a:r>
              <a:rPr lang="en-US" sz="1200" dirty="0">
                <a:latin typeface="Bookman Old Style" pitchFamily="18" charset="0"/>
              </a:rPr>
              <a:t>areas near high-hazard locations, </a:t>
            </a:r>
          </a:p>
        </p:txBody>
      </p:sp>
      <p:sp>
        <p:nvSpPr>
          <p:cNvPr id="6" name="TextBox 5"/>
          <p:cNvSpPr txBox="1"/>
          <p:nvPr/>
        </p:nvSpPr>
        <p:spPr>
          <a:xfrm>
            <a:off x="1371600" y="5867400"/>
            <a:ext cx="8077200" cy="646331"/>
          </a:xfrm>
          <a:prstGeom prst="rect">
            <a:avLst/>
          </a:prstGeom>
          <a:noFill/>
        </p:spPr>
        <p:txBody>
          <a:bodyPr wrap="square" rtlCol="0">
            <a:spAutoFit/>
          </a:bodyPr>
          <a:lstStyle/>
          <a:p>
            <a:pPr lvl="0"/>
            <a:r>
              <a:rPr lang="en-US" sz="900" dirty="0" err="1">
                <a:latin typeface="Bookman Old Style" pitchFamily="18" charset="0"/>
              </a:rPr>
              <a:t>Klaene</a:t>
            </a:r>
            <a:r>
              <a:rPr lang="en-US" sz="900" dirty="0">
                <a:latin typeface="Bookman Old Style" pitchFamily="18" charset="0"/>
              </a:rPr>
              <a:t>, B., &amp; Sanders, R. (2008). Urban conflagrations.</a:t>
            </a:r>
            <a:r>
              <a:rPr lang="en-US" sz="900" i="1" dirty="0">
                <a:latin typeface="Bookman Old Style" pitchFamily="18" charset="0"/>
              </a:rPr>
              <a:t> NFPA Journal, 102</a:t>
            </a:r>
            <a:r>
              <a:rPr lang="en-US" sz="900" dirty="0">
                <a:latin typeface="Bookman Old Style" pitchFamily="18" charset="0"/>
              </a:rPr>
              <a:t>(6), 28-28,86. Retrieved from</a:t>
            </a:r>
            <a:r>
              <a:rPr lang="en-US" sz="900" u="sng" dirty="0">
                <a:latin typeface="Bookman Old Style" pitchFamily="18" charset="0"/>
              </a:rPr>
              <a:t> http://www.nfpa.org/publiccolumn.asp?categoryid=1693&amp;itemid=40848&amp;src=nfpajournal&amp;cookie_test=1</a:t>
            </a:r>
            <a:endParaRPr lang="en-US" sz="900" dirty="0">
              <a:latin typeface="Bookman Old Style" pitchFamily="18" charset="0"/>
            </a:endParaRPr>
          </a:p>
          <a:p>
            <a:endParaRPr lang="en-US" dirty="0"/>
          </a:p>
        </p:txBody>
      </p:sp>
    </p:spTree>
    <p:extLst>
      <p:ext uri="{BB962C8B-B14F-4D97-AF65-F5344CB8AC3E}">
        <p14:creationId xmlns:p14="http://schemas.microsoft.com/office/powerpoint/2010/main" val="388031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28600"/>
            <a:ext cx="7498080" cy="1143000"/>
          </a:xfrm>
        </p:spPr>
        <p:txBody>
          <a:bodyPr>
            <a:normAutofit/>
          </a:bodyPr>
          <a:lstStyle/>
          <a:p>
            <a:r>
              <a:rPr lang="en-US" sz="2400" i="1" dirty="0" smtClean="0">
                <a:latin typeface="Bookman Old Style" pitchFamily="18" charset="0"/>
              </a:rPr>
              <a:t>Locating fire stations: An integrated approach for Belgium</a:t>
            </a:r>
            <a:endParaRPr lang="en-US" sz="2400" i="1" dirty="0">
              <a:latin typeface="Bookman Old Style" pitchFamily="18" charset="0"/>
            </a:endParaRPr>
          </a:p>
        </p:txBody>
      </p:sp>
      <p:sp>
        <p:nvSpPr>
          <p:cNvPr id="5" name="Content Placeholder 4"/>
          <p:cNvSpPr>
            <a:spLocks noGrp="1"/>
          </p:cNvSpPr>
          <p:nvPr>
            <p:ph sz="half" idx="1"/>
          </p:nvPr>
        </p:nvSpPr>
        <p:spPr>
          <a:xfrm>
            <a:off x="1143000" y="1371600"/>
            <a:ext cx="3657600" cy="4663440"/>
          </a:xfrm>
        </p:spPr>
        <p:txBody>
          <a:bodyPr>
            <a:normAutofit fontScale="92500"/>
          </a:bodyPr>
          <a:lstStyle/>
          <a:p>
            <a:r>
              <a:rPr lang="en-US" sz="1600" dirty="0" smtClean="0">
                <a:latin typeface="Bookman Old Style" pitchFamily="18" charset="0"/>
              </a:rPr>
              <a:t>Funded by the Belgium Ministry of the Interior to assess the need for improving and optimizing fire station locations</a:t>
            </a:r>
          </a:p>
          <a:p>
            <a:r>
              <a:rPr lang="en-US" sz="1600" dirty="0" smtClean="0">
                <a:latin typeface="Bookman Old Style" pitchFamily="18" charset="0"/>
              </a:rPr>
              <a:t>Used a risk modeling and location-allocation approach to determine the lowest-cost option for ensuring 90% of fires can be reached within a specific time frame. </a:t>
            </a:r>
          </a:p>
          <a:p>
            <a:r>
              <a:rPr lang="en-US" sz="1600" dirty="0" smtClean="0">
                <a:latin typeface="Bookman Old Style" pitchFamily="18" charset="0"/>
              </a:rPr>
              <a:t>Factors:</a:t>
            </a:r>
          </a:p>
          <a:p>
            <a:pPr marL="0" indent="0">
              <a:buNone/>
            </a:pPr>
            <a:r>
              <a:rPr lang="en-US" sz="1600" dirty="0">
                <a:latin typeface="Bookman Old Style" pitchFamily="18" charset="0"/>
              </a:rPr>
              <a:t> </a:t>
            </a:r>
            <a:r>
              <a:rPr lang="en-US" sz="1600" dirty="0" smtClean="0">
                <a:latin typeface="Bookman Old Style" pitchFamily="18" charset="0"/>
              </a:rPr>
              <a:t>       -past fire incidences</a:t>
            </a:r>
          </a:p>
          <a:p>
            <a:pPr marL="0" indent="0">
              <a:buNone/>
            </a:pPr>
            <a:r>
              <a:rPr lang="en-US" sz="1600" dirty="0">
                <a:latin typeface="Bookman Old Style" pitchFamily="18" charset="0"/>
              </a:rPr>
              <a:t> </a:t>
            </a:r>
            <a:r>
              <a:rPr lang="en-US" sz="1600" dirty="0" smtClean="0">
                <a:latin typeface="Bookman Old Style" pitchFamily="18" charset="0"/>
              </a:rPr>
              <a:t>       -census data</a:t>
            </a:r>
          </a:p>
          <a:p>
            <a:pPr marL="0" indent="0">
              <a:buNone/>
            </a:pPr>
            <a:r>
              <a:rPr lang="en-US" sz="1600" dirty="0">
                <a:latin typeface="Bookman Old Style" pitchFamily="18" charset="0"/>
              </a:rPr>
              <a:t> </a:t>
            </a:r>
            <a:r>
              <a:rPr lang="en-US" sz="1600" dirty="0" smtClean="0">
                <a:latin typeface="Bookman Old Style" pitchFamily="18" charset="0"/>
              </a:rPr>
              <a:t>       -road networks</a:t>
            </a:r>
          </a:p>
          <a:p>
            <a:pPr marL="0" indent="0">
              <a:buNone/>
            </a:pPr>
            <a:r>
              <a:rPr lang="en-US" sz="1600" dirty="0">
                <a:latin typeface="Bookman Old Style" pitchFamily="18" charset="0"/>
              </a:rPr>
              <a:t> </a:t>
            </a:r>
            <a:r>
              <a:rPr lang="en-US" sz="1600" dirty="0" smtClean="0">
                <a:latin typeface="Bookman Old Style" pitchFamily="18" charset="0"/>
              </a:rPr>
              <a:t>       -intervention rules and norms</a:t>
            </a:r>
          </a:p>
          <a:p>
            <a:r>
              <a:rPr lang="en-US" sz="1600" dirty="0" smtClean="0">
                <a:latin typeface="Bookman Old Style" pitchFamily="18" charset="0"/>
              </a:rPr>
              <a:t>Similar objective, but different in its scale and approach. </a:t>
            </a:r>
            <a:endParaRPr lang="en-US" sz="1600" dirty="0">
              <a:latin typeface="Bookman Old Style" pitchFamily="18" charset="0"/>
            </a:endParaRPr>
          </a:p>
        </p:txBody>
      </p:sp>
      <p:sp>
        <p:nvSpPr>
          <p:cNvPr id="6" name="Content Placeholder 5"/>
          <p:cNvSpPr>
            <a:spLocks noGrp="1"/>
          </p:cNvSpPr>
          <p:nvPr>
            <p:ph sz="half" idx="2"/>
          </p:nvPr>
        </p:nvSpPr>
        <p:spPr>
          <a:xfrm>
            <a:off x="5105400" y="4419600"/>
            <a:ext cx="4038600" cy="258763"/>
          </a:xfrm>
        </p:spPr>
        <p:txBody>
          <a:bodyPr>
            <a:noAutofit/>
          </a:bodyPr>
          <a:lstStyle/>
          <a:p>
            <a:pPr marL="0" indent="0">
              <a:buNone/>
            </a:pPr>
            <a:r>
              <a:rPr lang="en-US" sz="900" dirty="0"/>
              <a:t>Fig. 4. Estimated density of fires in dwellings (number of fires per year and per square kilometer). Note: between brackets: number of communes in each interval.</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43" y="1558636"/>
            <a:ext cx="3228157" cy="24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6172200"/>
            <a:ext cx="5943600" cy="877163"/>
          </a:xfrm>
          <a:prstGeom prst="rect">
            <a:avLst/>
          </a:prstGeom>
          <a:noFill/>
        </p:spPr>
        <p:txBody>
          <a:bodyPr wrap="square" rtlCol="0">
            <a:spAutoFit/>
          </a:bodyPr>
          <a:lstStyle/>
          <a:p>
            <a:pPr lvl="0"/>
            <a:r>
              <a:rPr lang="en-US" sz="1100" dirty="0" err="1"/>
              <a:t>Chavalier</a:t>
            </a:r>
            <a:r>
              <a:rPr lang="en-US" sz="1100" dirty="0"/>
              <a:t>, </a:t>
            </a:r>
            <a:r>
              <a:rPr lang="en-US" sz="1100" dirty="0" err="1"/>
              <a:t>Phillippe</a:t>
            </a:r>
            <a:r>
              <a:rPr lang="en-US" sz="1100" dirty="0"/>
              <a:t>, and Isabelle Thomas. "Locating Fire Stations: An Integrated Approach for Belgium." </a:t>
            </a:r>
            <a:r>
              <a:rPr lang="en-US" sz="1100" i="1" dirty="0"/>
              <a:t>Socio-Economic Planning Sciences</a:t>
            </a:r>
            <a:r>
              <a:rPr lang="en-US" sz="1100" dirty="0"/>
              <a:t> 46 (2012): 173-82. Retrieved from </a:t>
            </a:r>
            <a:r>
              <a:rPr lang="en-US" sz="1100" u="sng" dirty="0"/>
              <a:t>http://www.sciencedirect.com/science/article/pii/S0038012112000080</a:t>
            </a:r>
            <a:endParaRPr lang="en-US" sz="1100" dirty="0"/>
          </a:p>
          <a:p>
            <a:endParaRPr lang="en-US" dirty="0"/>
          </a:p>
        </p:txBody>
      </p:sp>
      <p:pic>
        <p:nvPicPr>
          <p:cNvPr id="8" name="Picture 7" descr="logofinaldreajpeg.jpg"/>
          <p:cNvPicPr>
            <a:picLocks noChangeAspect="1"/>
          </p:cNvPicPr>
          <p:nvPr/>
        </p:nvPicPr>
        <p:blipFill>
          <a:blip r:embed="rId3" cstate="print"/>
          <a:stretch>
            <a:fillRect/>
          </a:stretch>
        </p:blipFill>
        <p:spPr>
          <a:xfrm>
            <a:off x="7964594" y="5334002"/>
            <a:ext cx="1179406" cy="1523998"/>
          </a:xfrm>
          <a:prstGeom prst="rect">
            <a:avLst/>
          </a:prstGeom>
        </p:spPr>
      </p:pic>
    </p:spTree>
    <p:extLst>
      <p:ext uri="{BB962C8B-B14F-4D97-AF65-F5344CB8AC3E}">
        <p14:creationId xmlns:p14="http://schemas.microsoft.com/office/powerpoint/2010/main" val="2358886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441</TotalTime>
  <Words>884</Words>
  <Application>Microsoft Office PowerPoint</Application>
  <PresentationFormat>On-screen Show (4:3)</PresentationFormat>
  <Paragraphs>130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 San Marcos Fire Station Location Analysis</vt:lpstr>
      <vt:lpstr>Introduction </vt:lpstr>
      <vt:lpstr>Summary </vt:lpstr>
      <vt:lpstr>Purpose</vt:lpstr>
      <vt:lpstr>Scope</vt:lpstr>
      <vt:lpstr>Literature Review</vt:lpstr>
      <vt:lpstr>An Equation for Station Location</vt:lpstr>
      <vt:lpstr>Urban Conflagrations: Strategy and tactics applied to large area fires in urban areas</vt:lpstr>
      <vt:lpstr>Locating fire stations: An integrated approach for Belgium</vt:lpstr>
      <vt:lpstr>Data</vt:lpstr>
      <vt:lpstr>Data Needed</vt:lpstr>
      <vt:lpstr>Methodology</vt:lpstr>
      <vt:lpstr>Methodology cont. </vt:lpstr>
      <vt:lpstr>Methodology cont.</vt:lpstr>
      <vt:lpstr>Methodology cont.</vt:lpstr>
      <vt:lpstr>Spreadsheet</vt:lpstr>
      <vt:lpstr>Conflagration Index</vt:lpstr>
      <vt:lpstr>Implications</vt:lpstr>
      <vt:lpstr>Budget</vt:lpstr>
      <vt:lpstr>PowerPoint Presentation</vt:lpstr>
      <vt:lpstr>Total Cost</vt:lpstr>
      <vt:lpstr>Timetable</vt:lpstr>
      <vt:lpstr>Final Deliverables</vt:lpstr>
      <vt:lpstr>Conclusion</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Marcos Fire Station</dc:title>
  <dc:creator>Bryan</dc:creator>
  <cp:lastModifiedBy>Nieto, Andrea C</cp:lastModifiedBy>
  <cp:revision>81</cp:revision>
  <cp:lastPrinted>2013-02-20T15:15:31Z</cp:lastPrinted>
  <dcterms:created xsi:type="dcterms:W3CDTF">2013-02-17T17:07:12Z</dcterms:created>
  <dcterms:modified xsi:type="dcterms:W3CDTF">2013-04-01T15:29:50Z</dcterms:modified>
</cp:coreProperties>
</file>