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66" r:id="rId2"/>
    <p:sldId id="267" r:id="rId3"/>
    <p:sldId id="273" r:id="rId4"/>
    <p:sldId id="272" r:id="rId5"/>
    <p:sldId id="274" r:id="rId6"/>
    <p:sldId id="271" r:id="rId7"/>
    <p:sldId id="268" r:id="rId8"/>
    <p:sldId id="270" r:id="rId9"/>
    <p:sldId id="259" r:id="rId10"/>
    <p:sldId id="257" r:id="rId11"/>
    <p:sldId id="258" r:id="rId12"/>
    <p:sldId id="260" r:id="rId13"/>
    <p:sldId id="261" r:id="rId14"/>
    <p:sldId id="262" r:id="rId15"/>
    <p:sldId id="263" r:id="rId16"/>
    <p:sldId id="264"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F264C3-8A3C-49BB-8115-B03DCEDD6B1C}" type="datetimeFigureOut">
              <a:rPr lang="en-US" smtClean="0"/>
              <a:t>4/1/2013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825C1-BCA1-4415-A1DC-73C92335C679}" type="slidenum">
              <a:rPr lang="en-US" smtClean="0"/>
              <a:t>‹#›</a:t>
            </a:fld>
            <a:endParaRPr lang="en-US"/>
          </a:p>
        </p:txBody>
      </p:sp>
    </p:spTree>
    <p:extLst>
      <p:ext uri="{BB962C8B-B14F-4D97-AF65-F5344CB8AC3E}">
        <p14:creationId xmlns:p14="http://schemas.microsoft.com/office/powerpoint/2010/main" val="2008313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3B85F-716B-43D2-B15C-5D9644DA5415}" type="datetimeFigureOut">
              <a:rPr lang="en-US" smtClean="0"/>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75F4-86DD-4F76-8FF7-B181B347C8D0}" type="slidenum">
              <a:rPr lang="en-US" smtClean="0"/>
              <a:t>‹#›</a:t>
            </a:fld>
            <a:endParaRPr lang="en-US"/>
          </a:p>
        </p:txBody>
      </p:sp>
    </p:spTree>
    <p:extLst>
      <p:ext uri="{BB962C8B-B14F-4D97-AF65-F5344CB8AC3E}">
        <p14:creationId xmlns:p14="http://schemas.microsoft.com/office/powerpoint/2010/main" val="296441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CBD09-9C56-4E05-9D63-CD9E1E255B90}" type="slidenum">
              <a:rPr lang="en-US" smtClean="0"/>
              <a:pPr/>
              <a:t>10</a:t>
            </a:fld>
            <a:endParaRPr lang="en-US"/>
          </a:p>
        </p:txBody>
      </p:sp>
    </p:spTree>
    <p:extLst>
      <p:ext uri="{BB962C8B-B14F-4D97-AF65-F5344CB8AC3E}">
        <p14:creationId xmlns:p14="http://schemas.microsoft.com/office/powerpoint/2010/main" val="380075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7A1532B-4C76-459C-9ECF-C5FF02885C02}"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1532B-4C76-459C-9ECF-C5FF02885C02}"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7A1532B-4C76-459C-9ECF-C5FF02885C02}"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A1532B-4C76-459C-9ECF-C5FF02885C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98FF3C4-6F35-43C9-A8D9-FF515D9C92D7}" type="datetimeFigureOut">
              <a:rPr lang="en-US" smtClean="0"/>
              <a:t>4/1/2013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A1532B-4C76-459C-9ECF-C5FF02885C02}"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98FF3C4-6F35-43C9-A8D9-FF515D9C92D7}" type="datetimeFigureOut">
              <a:rPr lang="en-US" smtClean="0"/>
              <a:t>4/1/2013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7A1532B-4C76-459C-9ECF-C5FF02885C02}"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finaldreajpeg.jpg"/>
          <p:cNvPicPr>
            <a:picLocks noChangeAspect="1"/>
          </p:cNvPicPr>
          <p:nvPr/>
        </p:nvPicPr>
        <p:blipFill>
          <a:blip r:embed="rId2" cstate="print"/>
          <a:stretch>
            <a:fillRect/>
          </a:stretch>
        </p:blipFill>
        <p:spPr>
          <a:xfrm>
            <a:off x="3657600" y="2133600"/>
            <a:ext cx="2819400" cy="3643159"/>
          </a:xfrm>
          <a:prstGeom prst="rect">
            <a:avLst/>
          </a:prstGeom>
        </p:spPr>
      </p:pic>
      <p:sp>
        <p:nvSpPr>
          <p:cNvPr id="2" name="Title 1"/>
          <p:cNvSpPr>
            <a:spLocks noGrp="1"/>
          </p:cNvSpPr>
          <p:nvPr>
            <p:ph type="ctrTitle"/>
          </p:nvPr>
        </p:nvSpPr>
        <p:spPr>
          <a:xfrm>
            <a:off x="1143000" y="152400"/>
            <a:ext cx="7848600" cy="2133600"/>
          </a:xfrm>
        </p:spPr>
        <p:txBody>
          <a:bodyPr>
            <a:normAutofit fontScale="90000"/>
          </a:bodyPr>
          <a:lstStyle/>
          <a:p>
            <a:pPr algn="ctr"/>
            <a:r>
              <a:rPr lang="en-US" dirty="0" smtClean="0">
                <a:solidFill>
                  <a:schemeClr val="tx1"/>
                </a:solidFill>
                <a:effectLst>
                  <a:outerShdw blurRad="50800" dist="38100" dir="18900000" algn="bl" rotWithShape="0">
                    <a:prstClr val="black">
                      <a:alpha val="40000"/>
                    </a:prstClr>
                  </a:outerShdw>
                </a:effectLst>
                <a:latin typeface="Bookman Old Style" pitchFamily="18" charset="0"/>
                <a:cs typeface="Arial" pitchFamily="34" charset="0"/>
              </a:rPr>
              <a:t/>
            </a:r>
            <a:br>
              <a:rPr lang="en-US" dirty="0" smtClean="0">
                <a:solidFill>
                  <a:schemeClr val="tx1"/>
                </a:solidFill>
                <a:effectLst>
                  <a:outerShdw blurRad="50800" dist="38100" dir="18900000" algn="bl" rotWithShape="0">
                    <a:prstClr val="black">
                      <a:alpha val="40000"/>
                    </a:prstClr>
                  </a:outerShdw>
                </a:effectLst>
                <a:latin typeface="Bookman Old Style" pitchFamily="18" charset="0"/>
                <a:cs typeface="Arial" pitchFamily="34" charset="0"/>
              </a:rPr>
            </a:br>
            <a:r>
              <a:rPr lang="en-US" b="1" dirty="0" smtClean="0">
                <a:solidFill>
                  <a:schemeClr val="tx1"/>
                </a:solidFill>
                <a:effectLst>
                  <a:outerShdw blurRad="38100" dist="38100" dir="2700000" algn="tl">
                    <a:srgbClr val="000000">
                      <a:alpha val="43137"/>
                    </a:srgbClr>
                  </a:outerShdw>
                </a:effectLst>
                <a:latin typeface="Constantia" pitchFamily="18" charset="0"/>
                <a:cs typeface="Andalus" pitchFamily="18" charset="-78"/>
              </a:rPr>
              <a:t>San Marcos Fire Station Location Analysis</a:t>
            </a:r>
            <a:br>
              <a:rPr lang="en-US" b="1" dirty="0" smtClean="0">
                <a:solidFill>
                  <a:schemeClr val="tx1"/>
                </a:solidFill>
                <a:effectLst>
                  <a:outerShdw blurRad="38100" dist="38100" dir="2700000" algn="tl">
                    <a:srgbClr val="000000">
                      <a:alpha val="43137"/>
                    </a:srgbClr>
                  </a:outerShdw>
                </a:effectLst>
                <a:latin typeface="Constantia" pitchFamily="18" charset="0"/>
                <a:cs typeface="Andalus" pitchFamily="18" charset="-78"/>
              </a:rPr>
            </a:br>
            <a:r>
              <a:rPr lang="en-US" b="1" dirty="0" smtClean="0">
                <a:solidFill>
                  <a:schemeClr val="tx1"/>
                </a:solidFill>
                <a:effectLst>
                  <a:outerShdw blurRad="38100" dist="38100" dir="2700000" algn="tl">
                    <a:srgbClr val="000000">
                      <a:alpha val="43137"/>
                    </a:srgbClr>
                  </a:outerShdw>
                </a:effectLst>
                <a:latin typeface="Constantia" pitchFamily="18" charset="0"/>
                <a:cs typeface="Andalus" pitchFamily="18" charset="-78"/>
              </a:rPr>
              <a:t>-</a:t>
            </a:r>
            <a:r>
              <a:rPr lang="en-US" sz="2200" b="1" i="1" dirty="0" smtClean="0">
                <a:solidFill>
                  <a:schemeClr val="tx1"/>
                </a:solidFill>
                <a:effectLst>
                  <a:outerShdw blurRad="38100" dist="38100" dir="2700000" algn="tl">
                    <a:srgbClr val="000000">
                      <a:alpha val="43137"/>
                    </a:srgbClr>
                  </a:outerShdw>
                </a:effectLst>
                <a:latin typeface="Constantia" pitchFamily="18" charset="0"/>
                <a:cs typeface="Andalus" pitchFamily="18" charset="-78"/>
              </a:rPr>
              <a:t>Progress Report-</a:t>
            </a:r>
            <a:endParaRPr lang="en-US" sz="2200" i="1" dirty="0">
              <a:solidFill>
                <a:schemeClr val="tx1"/>
              </a:solidFill>
              <a:effectLst>
                <a:outerShdw blurRad="38100" dist="38100" dir="2700000" algn="tl">
                  <a:srgbClr val="000000">
                    <a:alpha val="43137"/>
                  </a:srgbClr>
                </a:outerShdw>
              </a:effectLst>
              <a:latin typeface="Constantia" pitchFamily="18" charset="0"/>
              <a:cs typeface="Andalus" pitchFamily="18" charset="-78"/>
            </a:endParaRPr>
          </a:p>
        </p:txBody>
      </p:sp>
      <p:sp>
        <p:nvSpPr>
          <p:cNvPr id="5" name="TextBox 4"/>
          <p:cNvSpPr txBox="1"/>
          <p:nvPr/>
        </p:nvSpPr>
        <p:spPr>
          <a:xfrm>
            <a:off x="2362200" y="5791200"/>
            <a:ext cx="5486400" cy="646331"/>
          </a:xfrm>
          <a:prstGeom prst="rect">
            <a:avLst/>
          </a:prstGeom>
          <a:noFill/>
        </p:spPr>
        <p:txBody>
          <a:bodyPr wrap="square" rtlCol="0">
            <a:spAutoFit/>
          </a:bodyPr>
          <a:lstStyle/>
          <a:p>
            <a:pPr algn="ctr"/>
            <a:r>
              <a:rPr lang="en-US" dirty="0" smtClean="0">
                <a:latin typeface="Bookman Old Style" pitchFamily="18" charset="0"/>
              </a:rPr>
              <a:t>Andrea Nieto, Bryan Heisinger, Nadine Oliver Matthew Mitchell</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04800"/>
            <a:ext cx="7498080" cy="1143000"/>
          </a:xfrm>
        </p:spPr>
        <p:txBody>
          <a:bodyPr/>
          <a:lstStyle/>
          <a:p>
            <a:r>
              <a:rPr lang="en-US" dirty="0" smtClean="0">
                <a:latin typeface="Constantia" pitchFamily="18" charset="0"/>
              </a:rPr>
              <a:t>Conflagration Index</a:t>
            </a:r>
            <a:endParaRPr lang="en-US" dirty="0">
              <a:latin typeface="Constantia" pitchFamily="18" charset="0"/>
            </a:endParaRPr>
          </a:p>
        </p:txBody>
      </p:sp>
      <p:sp>
        <p:nvSpPr>
          <p:cNvPr id="5" name="Content Placeholder 4"/>
          <p:cNvSpPr>
            <a:spLocks noGrp="1"/>
          </p:cNvSpPr>
          <p:nvPr>
            <p:ph sz="half" idx="1"/>
          </p:nvPr>
        </p:nvSpPr>
        <p:spPr>
          <a:xfrm>
            <a:off x="1066800" y="1828800"/>
            <a:ext cx="4114800" cy="4221163"/>
          </a:xfrm>
        </p:spPr>
        <p:txBody>
          <a:bodyPr/>
          <a:lstStyle/>
          <a:p>
            <a:pPr marL="0" indent="0">
              <a:buNone/>
            </a:pPr>
            <a:r>
              <a:rPr lang="en-US" dirty="0" smtClean="0"/>
              <a:t>  </a:t>
            </a:r>
            <a:r>
              <a:rPr lang="en-US" u="sng" dirty="0" smtClean="0">
                <a:latin typeface="Constantia" pitchFamily="18" charset="0"/>
              </a:rPr>
              <a:t>Factors </a:t>
            </a:r>
          </a:p>
          <a:p>
            <a:pPr marL="0" indent="0">
              <a:buNone/>
            </a:pPr>
            <a:r>
              <a:rPr lang="en-US" dirty="0" smtClean="0">
                <a:latin typeface="Constantia" pitchFamily="18" charset="0"/>
              </a:rPr>
              <a:t>  </a:t>
            </a:r>
            <a:r>
              <a:rPr lang="en-US" sz="2000" dirty="0" smtClean="0">
                <a:latin typeface="Constantia" pitchFamily="18" charset="0"/>
              </a:rPr>
              <a:t>1. Proximity of Buildings</a:t>
            </a:r>
          </a:p>
          <a:p>
            <a:pPr marL="0" indent="0">
              <a:buNone/>
            </a:pPr>
            <a:r>
              <a:rPr lang="en-US" dirty="0">
                <a:latin typeface="Constantia" pitchFamily="18" charset="0"/>
              </a:rPr>
              <a:t> </a:t>
            </a:r>
            <a:r>
              <a:rPr lang="en-US" dirty="0" smtClean="0">
                <a:latin typeface="Constantia" pitchFamily="18" charset="0"/>
              </a:rPr>
              <a:t>    </a:t>
            </a:r>
            <a:r>
              <a:rPr lang="en-US" sz="1800" dirty="0" smtClean="0">
                <a:latin typeface="Constantia" pitchFamily="18" charset="0"/>
              </a:rPr>
              <a:t>-successful model built</a:t>
            </a:r>
          </a:p>
          <a:p>
            <a:pPr marL="0" indent="0">
              <a:buNone/>
            </a:pPr>
            <a:r>
              <a:rPr lang="en-US" dirty="0">
                <a:latin typeface="Constantia" pitchFamily="18" charset="0"/>
              </a:rPr>
              <a:t> </a:t>
            </a:r>
            <a:r>
              <a:rPr lang="en-US" dirty="0" smtClean="0">
                <a:latin typeface="Constantia" pitchFamily="18" charset="0"/>
              </a:rPr>
              <a:t> </a:t>
            </a:r>
            <a:r>
              <a:rPr lang="en-US" sz="2000" dirty="0" smtClean="0">
                <a:latin typeface="Constantia" pitchFamily="18" charset="0"/>
              </a:rPr>
              <a:t>2. Wildland-Urban Interface</a:t>
            </a:r>
          </a:p>
          <a:p>
            <a:pPr marL="0" indent="0">
              <a:buNone/>
            </a:pPr>
            <a:r>
              <a:rPr lang="en-US" sz="1800" dirty="0" smtClean="0">
                <a:latin typeface="Constantia" pitchFamily="18" charset="0"/>
              </a:rPr>
              <a:t>        -to be completed after     		classification</a:t>
            </a:r>
          </a:p>
          <a:p>
            <a:pPr marL="0" indent="0">
              <a:buNone/>
            </a:pPr>
            <a:r>
              <a:rPr lang="en-US" dirty="0">
                <a:latin typeface="Constantia" pitchFamily="18" charset="0"/>
              </a:rPr>
              <a:t> </a:t>
            </a:r>
            <a:r>
              <a:rPr lang="en-US" dirty="0" smtClean="0">
                <a:latin typeface="Constantia" pitchFamily="18" charset="0"/>
              </a:rPr>
              <a:t> </a:t>
            </a:r>
            <a:r>
              <a:rPr lang="en-US" sz="2000" dirty="0" smtClean="0">
                <a:latin typeface="Constantia" pitchFamily="18" charset="0"/>
              </a:rPr>
              <a:t>3. Building Height</a:t>
            </a:r>
            <a:endParaRPr lang="en-US" sz="2000" dirty="0">
              <a:latin typeface="Constantia" pitchFamily="18" charset="0"/>
            </a:endParaRPr>
          </a:p>
          <a:p>
            <a:pPr marL="0" indent="0">
              <a:buNone/>
            </a:pPr>
            <a:r>
              <a:rPr lang="en-US" dirty="0" smtClean="0">
                <a:latin typeface="Constantia" pitchFamily="18" charset="0"/>
              </a:rPr>
              <a:t>     </a:t>
            </a:r>
            <a:r>
              <a:rPr lang="en-US" sz="1800" dirty="0" smtClean="0">
                <a:latin typeface="Constantia" pitchFamily="18" charset="0"/>
              </a:rPr>
              <a:t>-data quality issues</a:t>
            </a:r>
            <a:endParaRPr lang="en-US" sz="1800" dirty="0">
              <a:latin typeface="Constantia" pitchFamily="18" charset="0"/>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828800"/>
            <a:ext cx="4191000" cy="3503950"/>
          </a:xfrm>
          <a:ln>
            <a:solidFill>
              <a:schemeClr val="tx1">
                <a:alpha val="56000"/>
              </a:schemeClr>
            </a:solidFill>
          </a:ln>
        </p:spPr>
      </p:pic>
    </p:spTree>
    <p:extLst>
      <p:ext uri="{BB962C8B-B14F-4D97-AF65-F5344CB8AC3E}">
        <p14:creationId xmlns:p14="http://schemas.microsoft.com/office/powerpoint/2010/main" val="2705308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228600"/>
            <a:ext cx="7498080" cy="1143000"/>
          </a:xfrm>
        </p:spPr>
        <p:txBody>
          <a:bodyPr/>
          <a:lstStyle/>
          <a:p>
            <a:r>
              <a:rPr lang="en-US" dirty="0" smtClean="0">
                <a:latin typeface="Constantia" pitchFamily="18" charset="0"/>
              </a:rPr>
              <a:t>Buffer Reiterated Model</a:t>
            </a:r>
            <a:endParaRPr lang="en-US" dirty="0">
              <a:latin typeface="Constantia" pitchFamily="18"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47800" y="1371600"/>
            <a:ext cx="6781800" cy="3748158"/>
          </a:xfrm>
        </p:spPr>
      </p:pic>
      <p:sp>
        <p:nvSpPr>
          <p:cNvPr id="8" name="TextBox 7"/>
          <p:cNvSpPr txBox="1"/>
          <p:nvPr/>
        </p:nvSpPr>
        <p:spPr>
          <a:xfrm>
            <a:off x="1524000" y="4800600"/>
            <a:ext cx="4191000" cy="923330"/>
          </a:xfrm>
          <a:prstGeom prst="rect">
            <a:avLst/>
          </a:prstGeom>
          <a:noFill/>
        </p:spPr>
        <p:txBody>
          <a:bodyPr wrap="square" rtlCol="0">
            <a:spAutoFit/>
          </a:bodyPr>
          <a:lstStyle/>
          <a:p>
            <a:pPr marL="342900" indent="-342900">
              <a:buAutoNum type="arabicPeriod"/>
            </a:pPr>
            <a:r>
              <a:rPr lang="en-US" dirty="0" smtClean="0">
                <a:latin typeface="Constantia" pitchFamily="18" charset="0"/>
              </a:rPr>
              <a:t>Create Buffer from Buildings layer</a:t>
            </a:r>
          </a:p>
          <a:p>
            <a:pPr marL="342900" indent="-342900">
              <a:buAutoNum type="arabicPeriod"/>
            </a:pPr>
            <a:r>
              <a:rPr lang="en-US" dirty="0" smtClean="0">
                <a:latin typeface="Constantia" pitchFamily="18" charset="0"/>
              </a:rPr>
              <a:t>Merge </a:t>
            </a:r>
            <a:r>
              <a:rPr lang="en-US" dirty="0" err="1" smtClean="0">
                <a:latin typeface="Constantia" pitchFamily="18" charset="0"/>
              </a:rPr>
              <a:t>shapefiles</a:t>
            </a:r>
            <a:r>
              <a:rPr lang="en-US" dirty="0" smtClean="0">
                <a:latin typeface="Constantia" pitchFamily="18" charset="0"/>
              </a:rPr>
              <a:t> </a:t>
            </a:r>
          </a:p>
          <a:p>
            <a:pPr marL="342900" indent="-342900">
              <a:buAutoNum type="arabicPeriod"/>
            </a:pPr>
            <a:r>
              <a:rPr lang="en-US" dirty="0" smtClean="0">
                <a:latin typeface="Constantia" pitchFamily="18" charset="0"/>
              </a:rPr>
              <a:t>Intersection </a:t>
            </a:r>
            <a:endParaRPr lang="en-US" dirty="0">
              <a:latin typeface="Constantia" pitchFamily="18" charset="0"/>
            </a:endParaRPr>
          </a:p>
        </p:txBody>
      </p:sp>
    </p:spTree>
    <p:extLst>
      <p:ext uri="{BB962C8B-B14F-4D97-AF65-F5344CB8AC3E}">
        <p14:creationId xmlns:p14="http://schemas.microsoft.com/office/powerpoint/2010/main" val="70288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Square Footage of Buildings</a:t>
            </a:r>
            <a:endParaRPr lang="en-US" dirty="0">
              <a:latin typeface="Constantia" pitchFamily="18" charset="0"/>
            </a:endParaRPr>
          </a:p>
        </p:txBody>
      </p:sp>
      <p:sp>
        <p:nvSpPr>
          <p:cNvPr id="3" name="Content Placeholder 2"/>
          <p:cNvSpPr>
            <a:spLocks noGrp="1"/>
          </p:cNvSpPr>
          <p:nvPr>
            <p:ph sz="half" idx="1"/>
          </p:nvPr>
        </p:nvSpPr>
        <p:spPr>
          <a:xfrm>
            <a:off x="914400" y="2209800"/>
            <a:ext cx="3429000" cy="3048000"/>
          </a:xfrm>
        </p:spPr>
        <p:txBody>
          <a:bodyPr>
            <a:normAutofit/>
          </a:bodyPr>
          <a:lstStyle/>
          <a:p>
            <a:r>
              <a:rPr lang="en-US" sz="2400" dirty="0">
                <a:latin typeface="Constantia" pitchFamily="18" charset="0"/>
              </a:rPr>
              <a:t>This calculation is relatively simple to complete and we already have values for the two grids </a:t>
            </a:r>
            <a:r>
              <a:rPr lang="en-US" sz="2400" dirty="0" smtClean="0">
                <a:latin typeface="Constantia" pitchFamily="18" charset="0"/>
              </a:rPr>
              <a:t>we have </a:t>
            </a:r>
            <a:r>
              <a:rPr lang="en-US" sz="2400" dirty="0">
                <a:latin typeface="Constantia" pitchFamily="18" charset="0"/>
              </a:rPr>
              <a:t>worked with </a:t>
            </a:r>
            <a:r>
              <a:rPr lang="en-US" sz="2400" dirty="0" smtClean="0">
                <a:latin typeface="Constantia" pitchFamily="18" charset="0"/>
              </a:rPr>
              <a:t>the most.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43400" y="2209800"/>
            <a:ext cx="4686511" cy="2487028"/>
          </a:xfrm>
        </p:spPr>
      </p:pic>
    </p:spTree>
    <p:extLst>
      <p:ext uri="{BB962C8B-B14F-4D97-AF65-F5344CB8AC3E}">
        <p14:creationId xmlns:p14="http://schemas.microsoft.com/office/powerpoint/2010/main" val="1116632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00" y="152400"/>
            <a:ext cx="7498080" cy="1143000"/>
          </a:xfrm>
        </p:spPr>
        <p:txBody>
          <a:bodyPr/>
          <a:lstStyle/>
          <a:p>
            <a:r>
              <a:rPr lang="en-US" dirty="0" smtClean="0">
                <a:latin typeface="Constantia" pitchFamily="18" charset="0"/>
              </a:rPr>
              <a:t>Population</a:t>
            </a:r>
            <a:endParaRPr lang="en-US" dirty="0">
              <a:latin typeface="Constantia" pitchFamily="18" charset="0"/>
            </a:endParaRPr>
          </a:p>
        </p:txBody>
      </p:sp>
      <p:sp>
        <p:nvSpPr>
          <p:cNvPr id="9" name="Content Placeholder 8"/>
          <p:cNvSpPr>
            <a:spLocks noGrp="1"/>
          </p:cNvSpPr>
          <p:nvPr>
            <p:ph idx="1"/>
          </p:nvPr>
        </p:nvSpPr>
        <p:spPr>
          <a:xfrm>
            <a:off x="990600" y="1676400"/>
            <a:ext cx="4736592" cy="3429000"/>
          </a:xfrm>
          <a:ln>
            <a:solidFill>
              <a:schemeClr val="bg1"/>
            </a:solidFill>
          </a:ln>
        </p:spPr>
        <p:txBody>
          <a:bodyPr>
            <a:normAutofit fontScale="92500" lnSpcReduction="20000"/>
          </a:bodyPr>
          <a:lstStyle/>
          <a:p>
            <a:r>
              <a:rPr lang="en-US" sz="2000" dirty="0" smtClean="0">
                <a:latin typeface="Constantia" pitchFamily="18" charset="0"/>
              </a:rPr>
              <a:t>Finding the population has proved to be one of our biggest challenges.</a:t>
            </a:r>
          </a:p>
          <a:p>
            <a:endParaRPr lang="en-US" sz="2000" dirty="0" smtClean="0">
              <a:latin typeface="Constantia" pitchFamily="18" charset="0"/>
            </a:endParaRPr>
          </a:p>
          <a:p>
            <a:r>
              <a:rPr lang="en-US" sz="2000" dirty="0" smtClean="0">
                <a:latin typeface="Constantia" pitchFamily="18" charset="0"/>
              </a:rPr>
              <a:t>Most of the population data that has been provided to us is not an accurate representation of the parcel layer’s true population values.</a:t>
            </a:r>
          </a:p>
          <a:p>
            <a:endParaRPr lang="en-US" sz="2000" dirty="0" smtClean="0">
              <a:latin typeface="Constantia" pitchFamily="18" charset="0"/>
            </a:endParaRPr>
          </a:p>
          <a:p>
            <a:r>
              <a:rPr lang="en-US" sz="2000" dirty="0" smtClean="0">
                <a:latin typeface="Constantia" pitchFamily="18" charset="0"/>
              </a:rPr>
              <a:t>Due to the incompleteness of the population data we intend to estimate these values based on the parcel zoning codes.</a:t>
            </a:r>
          </a:p>
          <a:p>
            <a:endParaRPr lang="en-US" sz="2000" dirty="0" smtClean="0">
              <a:latin typeface="Constantia" pitchFamily="18"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18" t="19285" r="27050" b="13186"/>
          <a:stretch/>
        </p:blipFill>
        <p:spPr bwMode="auto">
          <a:xfrm>
            <a:off x="5683957" y="1524000"/>
            <a:ext cx="3460043" cy="3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953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98080" cy="1143000"/>
          </a:xfrm>
        </p:spPr>
        <p:txBody>
          <a:bodyPr>
            <a:normAutofit/>
          </a:bodyPr>
          <a:lstStyle/>
          <a:p>
            <a:pPr algn="ctr"/>
            <a:r>
              <a:rPr lang="en-US" sz="4000" dirty="0" smtClean="0">
                <a:latin typeface="Constantia" pitchFamily="18" charset="0"/>
              </a:rPr>
              <a:t>Population Cont.</a:t>
            </a:r>
            <a:endParaRPr lang="en-US" sz="4000" dirty="0">
              <a:latin typeface="Constantia" pitchFamily="18" charset="0"/>
            </a:endParaRPr>
          </a:p>
        </p:txBody>
      </p:sp>
      <p:sp>
        <p:nvSpPr>
          <p:cNvPr id="4" name="Content Placeholder 3"/>
          <p:cNvSpPr>
            <a:spLocks noGrp="1"/>
          </p:cNvSpPr>
          <p:nvPr>
            <p:ph idx="1"/>
          </p:nvPr>
        </p:nvSpPr>
        <p:spPr>
          <a:xfrm>
            <a:off x="5391912" y="1676400"/>
            <a:ext cx="3752088" cy="4800600"/>
          </a:xfrm>
        </p:spPr>
        <p:txBody>
          <a:bodyPr>
            <a:normAutofit/>
          </a:bodyPr>
          <a:lstStyle/>
          <a:p>
            <a:r>
              <a:rPr lang="en-US" sz="2000" dirty="0" smtClean="0">
                <a:latin typeface="Constantia" pitchFamily="18" charset="0"/>
              </a:rPr>
              <a:t>We will determine whether a parcel is commercial, industrial, or residential by looking at its associated zoning code.  </a:t>
            </a:r>
          </a:p>
          <a:p>
            <a:endParaRPr lang="en-US" sz="2000" dirty="0" smtClean="0">
              <a:latin typeface="Constantia" pitchFamily="18" charset="0"/>
            </a:endParaRPr>
          </a:p>
          <a:p>
            <a:r>
              <a:rPr lang="en-US" sz="2000" dirty="0" smtClean="0">
                <a:latin typeface="Constantia" pitchFamily="18" charset="0"/>
              </a:rPr>
              <a:t>These zoning codes will help us estimate the day and night time population of the parcels.</a:t>
            </a:r>
          </a:p>
          <a:p>
            <a:pPr marL="82296" indent="0">
              <a:buNone/>
            </a:pPr>
            <a:endParaRPr lang="en-US" sz="1800" dirty="0" smtClean="0">
              <a:latin typeface="Constantia" pitchFamily="18" charset="0"/>
            </a:endParaRP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46" t="21041" r="52814" b="23236"/>
          <a:stretch/>
        </p:blipFill>
        <p:spPr bwMode="auto">
          <a:xfrm>
            <a:off x="381000" y="1371600"/>
            <a:ext cx="3163866" cy="424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50" t="10953" r="54909" b="55734"/>
          <a:stretch/>
        </p:blipFill>
        <p:spPr bwMode="auto">
          <a:xfrm>
            <a:off x="2133600" y="3962400"/>
            <a:ext cx="3172485" cy="270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39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Timetable</a:t>
            </a:r>
            <a:endParaRPr lang="en-US" dirty="0">
              <a:latin typeface="Constanti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24000"/>
            <a:ext cx="774837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19200" y="3810000"/>
            <a:ext cx="7653338" cy="1938992"/>
          </a:xfrm>
          <a:prstGeom prst="rect">
            <a:avLst/>
          </a:prstGeom>
          <a:noFill/>
        </p:spPr>
        <p:txBody>
          <a:bodyPr wrap="square" rtlCol="0">
            <a:spAutoFit/>
          </a:bodyPr>
          <a:lstStyle/>
          <a:p>
            <a:pPr marL="285750" indent="-285750">
              <a:buFont typeface="Arial" pitchFamily="34" charset="0"/>
              <a:buChar char="•"/>
            </a:pPr>
            <a:r>
              <a:rPr lang="en-US" sz="2000" dirty="0" smtClean="0">
                <a:latin typeface="Constantia" pitchFamily="18" charset="0"/>
              </a:rPr>
              <a:t>Our  group is approaching week 8 in the timetable. </a:t>
            </a:r>
            <a:r>
              <a:rPr lang="en-US" sz="2000" dirty="0">
                <a:latin typeface="Constantia" pitchFamily="18" charset="0"/>
              </a:rPr>
              <a:t>W</a:t>
            </a:r>
            <a:r>
              <a:rPr lang="en-US" sz="2000" dirty="0" smtClean="0">
                <a:latin typeface="Constantia" pitchFamily="18" charset="0"/>
              </a:rPr>
              <a:t>e have made considerable progress overall, and our major  challenges have been addressed and dealt with accordingly.</a:t>
            </a:r>
          </a:p>
          <a:p>
            <a:pPr marL="285750" indent="-285750">
              <a:buFont typeface="Arial" pitchFamily="34" charset="0"/>
              <a:buChar char="•"/>
            </a:pPr>
            <a:endParaRPr lang="en-US" sz="2000" dirty="0" smtClean="0">
              <a:latin typeface="Constantia" pitchFamily="18" charset="0"/>
            </a:endParaRPr>
          </a:p>
          <a:p>
            <a:pPr marL="285750" indent="-285750">
              <a:buFont typeface="Arial" pitchFamily="34" charset="0"/>
              <a:buChar char="•"/>
            </a:pPr>
            <a:r>
              <a:rPr lang="en-US" sz="2000" dirty="0" smtClean="0">
                <a:latin typeface="Constantia" pitchFamily="18" charset="0"/>
              </a:rPr>
              <a:t>By week 10 our analysis will be complete and we will begin the preparation of the final deliverables.</a:t>
            </a:r>
          </a:p>
        </p:txBody>
      </p:sp>
    </p:spTree>
    <p:extLst>
      <p:ext uri="{BB962C8B-B14F-4D97-AF65-F5344CB8AC3E}">
        <p14:creationId xmlns:p14="http://schemas.microsoft.com/office/powerpoint/2010/main" val="230723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228600"/>
            <a:ext cx="8229600" cy="1143000"/>
          </a:xfrm>
        </p:spPr>
        <p:txBody>
          <a:bodyPr/>
          <a:lstStyle/>
          <a:p>
            <a:r>
              <a:rPr lang="en-US" dirty="0">
                <a:latin typeface="Constantia" pitchFamily="18" charset="0"/>
              </a:rPr>
              <a:t>Summary of Project</a:t>
            </a:r>
          </a:p>
        </p:txBody>
      </p:sp>
      <p:sp>
        <p:nvSpPr>
          <p:cNvPr id="8" name="Content Placeholder 7"/>
          <p:cNvSpPr>
            <a:spLocks noGrp="1"/>
          </p:cNvSpPr>
          <p:nvPr>
            <p:ph idx="1"/>
          </p:nvPr>
        </p:nvSpPr>
        <p:spPr>
          <a:xfrm>
            <a:off x="1295400" y="1676400"/>
            <a:ext cx="7467600" cy="4419600"/>
          </a:xfrm>
        </p:spPr>
        <p:txBody>
          <a:bodyPr>
            <a:normAutofit/>
          </a:bodyPr>
          <a:lstStyle/>
          <a:p>
            <a:r>
              <a:rPr lang="en-US" sz="1800" dirty="0">
                <a:latin typeface="Constantia" pitchFamily="18" charset="0"/>
              </a:rPr>
              <a:t>Overall our project is going quite </a:t>
            </a:r>
            <a:r>
              <a:rPr lang="en-US" sz="1800" dirty="0" smtClean="0">
                <a:latin typeface="Constantia" pitchFamily="18" charset="0"/>
              </a:rPr>
              <a:t>well, </a:t>
            </a:r>
            <a:r>
              <a:rPr lang="en-US" sz="1800" dirty="0">
                <a:latin typeface="Constantia" pitchFamily="18" charset="0"/>
              </a:rPr>
              <a:t>despite some unsuspected challenges and revisions. </a:t>
            </a:r>
            <a:endParaRPr lang="en-US" sz="1800" dirty="0" smtClean="0">
              <a:latin typeface="Constantia" pitchFamily="18" charset="0"/>
            </a:endParaRPr>
          </a:p>
          <a:p>
            <a:endParaRPr lang="en-US" sz="1800" dirty="0" smtClean="0">
              <a:latin typeface="Constantia" pitchFamily="18" charset="0"/>
            </a:endParaRPr>
          </a:p>
          <a:p>
            <a:r>
              <a:rPr lang="en-US" sz="1800" dirty="0" smtClean="0">
                <a:latin typeface="Constantia" pitchFamily="18" charset="0"/>
              </a:rPr>
              <a:t>We </a:t>
            </a:r>
            <a:r>
              <a:rPr lang="en-US" sz="1800" dirty="0">
                <a:latin typeface="Constantia" pitchFamily="18" charset="0"/>
              </a:rPr>
              <a:t>hope </a:t>
            </a:r>
            <a:r>
              <a:rPr lang="en-US" sz="1800">
                <a:latin typeface="Constantia" pitchFamily="18" charset="0"/>
              </a:rPr>
              <a:t>that </a:t>
            </a:r>
            <a:r>
              <a:rPr lang="en-US" sz="1800" smtClean="0">
                <a:latin typeface="Constantia" pitchFamily="18" charset="0"/>
              </a:rPr>
              <a:t>this discussion </a:t>
            </a:r>
            <a:r>
              <a:rPr lang="en-US" sz="1800" dirty="0" smtClean="0">
                <a:latin typeface="Constantia" pitchFamily="18" charset="0"/>
              </a:rPr>
              <a:t>has provided you insight on the work that is currently being done by our group in order to complete this comprehensive analysis.</a:t>
            </a:r>
          </a:p>
          <a:p>
            <a:pPr>
              <a:buNone/>
            </a:pPr>
            <a:r>
              <a:rPr lang="en-US" sz="1800" dirty="0" smtClean="0">
                <a:latin typeface="Constantia" pitchFamily="18" charset="0"/>
              </a:rPr>
              <a:t> </a:t>
            </a:r>
          </a:p>
          <a:p>
            <a:r>
              <a:rPr lang="en-US" sz="1800" dirty="0" smtClean="0">
                <a:latin typeface="Constantia" pitchFamily="18" charset="0"/>
              </a:rPr>
              <a:t>We are looking forward to the final results of this project and anticipate future use of this study by the City of San Marcos to expand upon our maps, models, and spreadsheets to meet their evolving needs as the city grows.</a:t>
            </a:r>
          </a:p>
          <a:p>
            <a:endParaRPr lang="en-US" sz="1800" dirty="0" smtClean="0">
              <a:latin typeface="Constantia" pitchFamily="18" charset="0"/>
            </a:endParaRPr>
          </a:p>
        </p:txBody>
      </p:sp>
    </p:spTree>
    <p:extLst>
      <p:ext uri="{BB962C8B-B14F-4D97-AF65-F5344CB8AC3E}">
        <p14:creationId xmlns:p14="http://schemas.microsoft.com/office/powerpoint/2010/main" val="2853037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Autofit/>
          </a:bodyPr>
          <a:lstStyle/>
          <a:p>
            <a:r>
              <a:rPr lang="en-US" sz="8800" dirty="0" smtClean="0">
                <a:latin typeface="Constantia" pitchFamily="18" charset="0"/>
              </a:rPr>
              <a:t>Questions?</a:t>
            </a:r>
            <a:endParaRPr lang="en-US" sz="8800" dirty="0">
              <a:latin typeface="Constantia" pitchFamily="18" charset="0"/>
            </a:endParaRPr>
          </a:p>
        </p:txBody>
      </p:sp>
    </p:spTree>
    <p:extLst>
      <p:ext uri="{BB962C8B-B14F-4D97-AF65-F5344CB8AC3E}">
        <p14:creationId xmlns:p14="http://schemas.microsoft.com/office/powerpoint/2010/main" val="207962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98080" cy="1143000"/>
          </a:xfrm>
        </p:spPr>
        <p:txBody>
          <a:bodyPr>
            <a:normAutofit/>
          </a:bodyPr>
          <a:lstStyle/>
          <a:p>
            <a:r>
              <a:rPr lang="en-US" dirty="0" smtClean="0">
                <a:latin typeface="Constantia" pitchFamily="18" charset="0"/>
              </a:rPr>
              <a:t>Purpose</a:t>
            </a:r>
            <a:endParaRPr lang="en-US" dirty="0">
              <a:latin typeface="Constantia" pitchFamily="18" charset="0"/>
            </a:endParaRPr>
          </a:p>
        </p:txBody>
      </p:sp>
      <p:sp>
        <p:nvSpPr>
          <p:cNvPr id="3" name="Content Placeholder 2"/>
          <p:cNvSpPr>
            <a:spLocks noGrp="1"/>
          </p:cNvSpPr>
          <p:nvPr>
            <p:ph idx="1"/>
          </p:nvPr>
        </p:nvSpPr>
        <p:spPr>
          <a:xfrm>
            <a:off x="1600200" y="1828800"/>
            <a:ext cx="6553200" cy="4800600"/>
          </a:xfrm>
        </p:spPr>
        <p:txBody>
          <a:bodyPr>
            <a:normAutofit/>
          </a:bodyPr>
          <a:lstStyle/>
          <a:p>
            <a:pPr marL="82296" indent="0">
              <a:buNone/>
            </a:pPr>
            <a:r>
              <a:rPr lang="en-US" dirty="0" smtClean="0">
                <a:latin typeface="Constantia" pitchFamily="18" charset="0"/>
              </a:rPr>
              <a:t>The purpose of this report is to present to the City of San Marcos the status of the fire station location analysis project. </a:t>
            </a:r>
            <a:endParaRPr lang="en-US" dirty="0">
              <a:latin typeface="Constantia" pitchFamily="18" charset="0"/>
            </a:endParaRPr>
          </a:p>
          <a:p>
            <a:endParaRPr lang="en-US" sz="2000" dirty="0" smtClean="0">
              <a:latin typeface="Constantia" pitchFamily="18" charset="0"/>
            </a:endParaRPr>
          </a:p>
          <a:p>
            <a:endParaRPr lang="en-US" sz="2000" dirty="0" smtClean="0">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98080" cy="1143000"/>
          </a:xfrm>
        </p:spPr>
        <p:txBody>
          <a:bodyPr>
            <a:normAutofit/>
          </a:bodyPr>
          <a:lstStyle/>
          <a:p>
            <a:r>
              <a:rPr lang="en-US" dirty="0" smtClean="0">
                <a:latin typeface="Constantia" pitchFamily="18" charset="0"/>
              </a:rPr>
              <a:t>Background</a:t>
            </a:r>
            <a:endParaRPr lang="en-US" dirty="0">
              <a:latin typeface="Constantia" pitchFamily="18" charset="0"/>
            </a:endParaRPr>
          </a:p>
        </p:txBody>
      </p:sp>
      <p:sp>
        <p:nvSpPr>
          <p:cNvPr id="3" name="Content Placeholder 2"/>
          <p:cNvSpPr>
            <a:spLocks noGrp="1"/>
          </p:cNvSpPr>
          <p:nvPr>
            <p:ph idx="1"/>
          </p:nvPr>
        </p:nvSpPr>
        <p:spPr>
          <a:xfrm>
            <a:off x="1600200" y="1828800"/>
            <a:ext cx="6553200" cy="4800600"/>
          </a:xfrm>
        </p:spPr>
        <p:txBody>
          <a:bodyPr>
            <a:normAutofit/>
          </a:bodyPr>
          <a:lstStyle/>
          <a:p>
            <a:pPr marL="82296" indent="0">
              <a:buNone/>
            </a:pPr>
            <a:r>
              <a:rPr lang="en-US" dirty="0">
                <a:latin typeface="Constantia" pitchFamily="18" charset="0"/>
              </a:rPr>
              <a:t>To meet the demand of an increasing growth trend, the City of San Marcos is proactively developing a plan to construct a new fire station. A GIS implementation would enable the San Marcos Fire Department </a:t>
            </a:r>
            <a:r>
              <a:rPr lang="en-US" dirty="0" smtClean="0">
                <a:latin typeface="Constantia" pitchFamily="18" charset="0"/>
              </a:rPr>
              <a:t>to provide </a:t>
            </a:r>
            <a:r>
              <a:rPr lang="en-US" dirty="0">
                <a:latin typeface="Constantia" pitchFamily="18" charset="0"/>
              </a:rPr>
              <a:t>an even distribution of </a:t>
            </a:r>
            <a:r>
              <a:rPr lang="en-US" dirty="0" smtClean="0">
                <a:latin typeface="Constantia" pitchFamily="18" charset="0"/>
              </a:rPr>
              <a:t>fire response services </a:t>
            </a:r>
            <a:r>
              <a:rPr lang="en-US" dirty="0">
                <a:latin typeface="Constantia" pitchFamily="18" charset="0"/>
              </a:rPr>
              <a:t>across the city.</a:t>
            </a:r>
          </a:p>
          <a:p>
            <a:endParaRPr lang="en-US" sz="2000" dirty="0" smtClean="0">
              <a:latin typeface="Constantia" pitchFamily="18" charset="0"/>
            </a:endParaRPr>
          </a:p>
          <a:p>
            <a:endParaRPr lang="en-US" sz="2000" dirty="0" smtClean="0">
              <a:latin typeface="Constantia" pitchFamily="18" charset="0"/>
            </a:endParaRPr>
          </a:p>
        </p:txBody>
      </p:sp>
    </p:spTree>
    <p:extLst>
      <p:ext uri="{BB962C8B-B14F-4D97-AF65-F5344CB8AC3E}">
        <p14:creationId xmlns:p14="http://schemas.microsoft.com/office/powerpoint/2010/main" val="205910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98080" cy="1143000"/>
          </a:xfrm>
        </p:spPr>
        <p:txBody>
          <a:bodyPr>
            <a:normAutofit/>
          </a:bodyPr>
          <a:lstStyle/>
          <a:p>
            <a:r>
              <a:rPr lang="en-US" dirty="0" smtClean="0">
                <a:latin typeface="Constantia" pitchFamily="18" charset="0"/>
              </a:rPr>
              <a:t>Project Description </a:t>
            </a:r>
            <a:endParaRPr lang="en-US" dirty="0">
              <a:latin typeface="Constantia" pitchFamily="18" charset="0"/>
            </a:endParaRPr>
          </a:p>
        </p:txBody>
      </p:sp>
      <p:sp>
        <p:nvSpPr>
          <p:cNvPr id="3" name="Content Placeholder 2"/>
          <p:cNvSpPr>
            <a:spLocks noGrp="1"/>
          </p:cNvSpPr>
          <p:nvPr>
            <p:ph idx="1"/>
          </p:nvPr>
        </p:nvSpPr>
        <p:spPr>
          <a:xfrm>
            <a:off x="1600200" y="1828800"/>
            <a:ext cx="6553200" cy="4800600"/>
          </a:xfrm>
        </p:spPr>
        <p:txBody>
          <a:bodyPr>
            <a:normAutofit/>
          </a:bodyPr>
          <a:lstStyle/>
          <a:p>
            <a:pPr marL="82296" indent="0">
              <a:buNone/>
            </a:pPr>
            <a:r>
              <a:rPr lang="en-US" sz="2000" dirty="0" smtClean="0">
                <a:latin typeface="Constantia" pitchFamily="18" charset="0"/>
              </a:rPr>
              <a:t>We  will preform </a:t>
            </a:r>
            <a:r>
              <a:rPr lang="en-US" sz="2000" dirty="0">
                <a:latin typeface="Constantia" pitchFamily="18" charset="0"/>
              </a:rPr>
              <a:t>calculations on the following factors to complete our analysis: </a:t>
            </a:r>
            <a:endParaRPr lang="en-US" sz="2000" dirty="0" smtClean="0">
              <a:latin typeface="Constantia" pitchFamily="18" charset="0"/>
            </a:endParaRPr>
          </a:p>
          <a:p>
            <a:pPr algn="ctr"/>
            <a:r>
              <a:rPr lang="en-US" sz="2000" dirty="0" smtClean="0">
                <a:latin typeface="Constantia" pitchFamily="18" charset="0"/>
              </a:rPr>
              <a:t>parcel area</a:t>
            </a:r>
          </a:p>
          <a:p>
            <a:pPr algn="ctr"/>
            <a:r>
              <a:rPr lang="en-US" sz="2000" dirty="0" smtClean="0">
                <a:latin typeface="Constantia" pitchFamily="18" charset="0"/>
              </a:rPr>
              <a:t>parcel value</a:t>
            </a:r>
          </a:p>
          <a:p>
            <a:pPr algn="ctr"/>
            <a:r>
              <a:rPr lang="en-US" sz="2000" dirty="0" smtClean="0">
                <a:latin typeface="Constantia" pitchFamily="18" charset="0"/>
              </a:rPr>
              <a:t>day/night </a:t>
            </a:r>
            <a:r>
              <a:rPr lang="en-US" sz="2000" dirty="0">
                <a:latin typeface="Constantia" pitchFamily="18" charset="0"/>
              </a:rPr>
              <a:t>time </a:t>
            </a:r>
            <a:r>
              <a:rPr lang="en-US" sz="2000" dirty="0" smtClean="0">
                <a:latin typeface="Constantia" pitchFamily="18" charset="0"/>
              </a:rPr>
              <a:t>population</a:t>
            </a:r>
          </a:p>
          <a:p>
            <a:pPr algn="ctr"/>
            <a:r>
              <a:rPr lang="en-US" sz="2000" dirty="0" smtClean="0">
                <a:latin typeface="Constantia" pitchFamily="18" charset="0"/>
              </a:rPr>
              <a:t>square </a:t>
            </a:r>
            <a:r>
              <a:rPr lang="en-US" sz="2000" dirty="0">
                <a:latin typeface="Constantia" pitchFamily="18" charset="0"/>
              </a:rPr>
              <a:t>footage of </a:t>
            </a:r>
            <a:r>
              <a:rPr lang="en-US" sz="2000" dirty="0" smtClean="0">
                <a:latin typeface="Constantia" pitchFamily="18" charset="0"/>
              </a:rPr>
              <a:t>buildings</a:t>
            </a:r>
          </a:p>
          <a:p>
            <a:pPr algn="ctr"/>
            <a:r>
              <a:rPr lang="en-US" sz="2000" dirty="0" smtClean="0">
                <a:latin typeface="Constantia" pitchFamily="18" charset="0"/>
              </a:rPr>
              <a:t>value </a:t>
            </a:r>
            <a:r>
              <a:rPr lang="en-US" sz="2000" dirty="0">
                <a:latin typeface="Constantia" pitchFamily="18" charset="0"/>
              </a:rPr>
              <a:t>of </a:t>
            </a:r>
            <a:r>
              <a:rPr lang="en-US" sz="2000" dirty="0" smtClean="0">
                <a:latin typeface="Constantia" pitchFamily="18" charset="0"/>
              </a:rPr>
              <a:t>improvements </a:t>
            </a:r>
          </a:p>
          <a:p>
            <a:pPr algn="ctr"/>
            <a:r>
              <a:rPr lang="en-US" sz="2000" dirty="0" smtClean="0">
                <a:latin typeface="Constantia" pitchFamily="18" charset="0"/>
              </a:rPr>
              <a:t>conflagration potential</a:t>
            </a:r>
            <a:endParaRPr lang="en-US" sz="2000" dirty="0">
              <a:latin typeface="Constantia" pitchFamily="18" charset="0"/>
            </a:endParaRPr>
          </a:p>
          <a:p>
            <a:pPr algn="ctr"/>
            <a:r>
              <a:rPr lang="en-US" sz="2000" dirty="0" smtClean="0">
                <a:latin typeface="Constantia" pitchFamily="18" charset="0"/>
              </a:rPr>
              <a:t>wildlife </a:t>
            </a:r>
            <a:r>
              <a:rPr lang="en-US" sz="2000" dirty="0">
                <a:latin typeface="Constantia" pitchFamily="18" charset="0"/>
              </a:rPr>
              <a:t>urban </a:t>
            </a:r>
            <a:r>
              <a:rPr lang="en-US" sz="2000" dirty="0" smtClean="0">
                <a:latin typeface="Constantia" pitchFamily="18" charset="0"/>
              </a:rPr>
              <a:t>interfaces</a:t>
            </a:r>
            <a:endParaRPr lang="en-US" sz="2000" dirty="0">
              <a:latin typeface="Constantia" pitchFamily="18" charset="0"/>
            </a:endParaRPr>
          </a:p>
          <a:p>
            <a:endParaRPr lang="en-US" sz="2000" dirty="0" smtClean="0">
              <a:latin typeface="Constantia" pitchFamily="18" charset="0"/>
            </a:endParaRPr>
          </a:p>
        </p:txBody>
      </p:sp>
    </p:spTree>
    <p:extLst>
      <p:ext uri="{BB962C8B-B14F-4D97-AF65-F5344CB8AC3E}">
        <p14:creationId xmlns:p14="http://schemas.microsoft.com/office/powerpoint/2010/main" val="275307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498080" cy="1143000"/>
          </a:xfrm>
        </p:spPr>
        <p:txBody>
          <a:bodyPr>
            <a:normAutofit/>
          </a:bodyPr>
          <a:lstStyle/>
          <a:p>
            <a:r>
              <a:rPr lang="en-US" dirty="0" smtClean="0">
                <a:latin typeface="Constantia" pitchFamily="18" charset="0"/>
              </a:rPr>
              <a:t>Total Parcel Area</a:t>
            </a:r>
            <a:endParaRPr lang="en-US" dirty="0">
              <a:latin typeface="Constantia" pitchFamily="18" charset="0"/>
            </a:endParaRPr>
          </a:p>
        </p:txBody>
      </p:sp>
      <p:sp>
        <p:nvSpPr>
          <p:cNvPr id="3" name="Content Placeholder 2"/>
          <p:cNvSpPr>
            <a:spLocks noGrp="1"/>
          </p:cNvSpPr>
          <p:nvPr>
            <p:ph idx="1"/>
          </p:nvPr>
        </p:nvSpPr>
        <p:spPr>
          <a:xfrm>
            <a:off x="1600200" y="1828800"/>
            <a:ext cx="6553200" cy="4800600"/>
          </a:xfrm>
        </p:spPr>
        <p:txBody>
          <a:bodyPr>
            <a:normAutofit/>
          </a:bodyPr>
          <a:lstStyle/>
          <a:p>
            <a:pPr marL="82296" indent="0">
              <a:buNone/>
            </a:pPr>
            <a:r>
              <a:rPr lang="en-US" dirty="0" smtClean="0">
                <a:latin typeface="Constantia" pitchFamily="18" charset="0"/>
              </a:rPr>
              <a:t>To determine the area of parcels in each grid cell, we clipped the parcels layer by the grid boundary and summated the acreage in the attribute table.</a:t>
            </a:r>
          </a:p>
          <a:p>
            <a:endParaRPr lang="en-US" sz="2000" dirty="0" smtClean="0"/>
          </a:p>
          <a:p>
            <a:endParaRPr lang="en-US" sz="2000" dirty="0" smtClean="0">
              <a:latin typeface="Constantia" pitchFamily="18" charset="0"/>
            </a:endParaRPr>
          </a:p>
          <a:p>
            <a:endParaRPr lang="en-US" sz="2000" dirty="0" smtClean="0">
              <a:latin typeface="Constantia" pitchFamily="18" charset="0"/>
            </a:endParaRPr>
          </a:p>
        </p:txBody>
      </p:sp>
    </p:spTree>
    <p:extLst>
      <p:ext uri="{BB962C8B-B14F-4D97-AF65-F5344CB8AC3E}">
        <p14:creationId xmlns:p14="http://schemas.microsoft.com/office/powerpoint/2010/main" val="111642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id cell 16.jpg"/>
          <p:cNvPicPr>
            <a:picLocks noChangeAspect="1"/>
          </p:cNvPicPr>
          <p:nvPr/>
        </p:nvPicPr>
        <p:blipFill>
          <a:blip r:embed="rId2" cstate="print"/>
          <a:stretch>
            <a:fillRect/>
          </a:stretch>
        </p:blipFill>
        <p:spPr>
          <a:xfrm>
            <a:off x="4470400" y="2133600"/>
            <a:ext cx="4673600" cy="3505200"/>
          </a:xfrm>
          <a:prstGeom prst="rect">
            <a:avLst/>
          </a:prstGeom>
        </p:spPr>
      </p:pic>
      <p:sp>
        <p:nvSpPr>
          <p:cNvPr id="2" name="Title 1"/>
          <p:cNvSpPr>
            <a:spLocks noGrp="1"/>
          </p:cNvSpPr>
          <p:nvPr>
            <p:ph type="title"/>
          </p:nvPr>
        </p:nvSpPr>
        <p:spPr>
          <a:xfrm>
            <a:off x="1447800" y="457200"/>
            <a:ext cx="7498080" cy="1143000"/>
          </a:xfrm>
        </p:spPr>
        <p:txBody>
          <a:bodyPr>
            <a:normAutofit fontScale="90000"/>
          </a:bodyPr>
          <a:lstStyle/>
          <a:p>
            <a:r>
              <a:rPr lang="en-US" dirty="0" smtClean="0">
                <a:latin typeface="Constantia" pitchFamily="18" charset="0"/>
              </a:rPr>
              <a:t>Developed, Vacant, Multifamily, &amp; Total Parcel Value</a:t>
            </a:r>
            <a:endParaRPr lang="en-US" dirty="0">
              <a:latin typeface="Constantia" pitchFamily="18" charset="0"/>
            </a:endParaRPr>
          </a:p>
        </p:txBody>
      </p:sp>
      <p:sp>
        <p:nvSpPr>
          <p:cNvPr id="3" name="Content Placeholder 2"/>
          <p:cNvSpPr>
            <a:spLocks noGrp="1"/>
          </p:cNvSpPr>
          <p:nvPr>
            <p:ph idx="1"/>
          </p:nvPr>
        </p:nvSpPr>
        <p:spPr>
          <a:xfrm>
            <a:off x="990600" y="1752600"/>
            <a:ext cx="3810000" cy="4876800"/>
          </a:xfrm>
        </p:spPr>
        <p:txBody>
          <a:bodyPr>
            <a:normAutofit/>
          </a:bodyPr>
          <a:lstStyle/>
          <a:p>
            <a:r>
              <a:rPr lang="en-US" sz="2000" dirty="0" smtClean="0">
                <a:latin typeface="Constantia" pitchFamily="18" charset="0"/>
              </a:rPr>
              <a:t>Took into account the clipped parcels when calculating parcel values.</a:t>
            </a:r>
          </a:p>
          <a:p>
            <a:endParaRPr lang="en-US" sz="2000" dirty="0" smtClean="0"/>
          </a:p>
          <a:p>
            <a:r>
              <a:rPr lang="en-US" sz="2000" dirty="0" smtClean="0">
                <a:latin typeface="Constantia" pitchFamily="18" charset="0"/>
              </a:rPr>
              <a:t>Used the </a:t>
            </a:r>
            <a:r>
              <a:rPr lang="en-US" sz="2000" i="1" dirty="0" smtClean="0">
                <a:latin typeface="Constantia" pitchFamily="18" charset="0"/>
              </a:rPr>
              <a:t>Vacant</a:t>
            </a:r>
            <a:r>
              <a:rPr lang="en-US" sz="2000" dirty="0" smtClean="0">
                <a:latin typeface="Constantia" pitchFamily="18" charset="0"/>
              </a:rPr>
              <a:t> field &amp; </a:t>
            </a:r>
            <a:r>
              <a:rPr lang="en-US" sz="2000" i="1" dirty="0" smtClean="0">
                <a:latin typeface="Constantia" pitchFamily="18" charset="0"/>
              </a:rPr>
              <a:t>Buildings layer </a:t>
            </a:r>
            <a:r>
              <a:rPr lang="en-US" sz="2000" dirty="0" smtClean="0">
                <a:latin typeface="Constantia" pitchFamily="18" charset="0"/>
              </a:rPr>
              <a:t>to determine if the parcel was developed or undeveloped.</a:t>
            </a:r>
          </a:p>
          <a:p>
            <a:endParaRPr lang="en-US" sz="2000" dirty="0" smtClean="0">
              <a:latin typeface="Constantia" pitchFamily="18" charset="0"/>
            </a:endParaRPr>
          </a:p>
          <a:p>
            <a:r>
              <a:rPr lang="en-US" sz="2000" dirty="0" smtClean="0">
                <a:latin typeface="Constantia" pitchFamily="18" charset="0"/>
              </a:rPr>
              <a:t>Used the </a:t>
            </a:r>
            <a:r>
              <a:rPr lang="en-US" sz="2000" i="1" dirty="0" smtClean="0">
                <a:latin typeface="Constantia" pitchFamily="18" charset="0"/>
              </a:rPr>
              <a:t>SUB_CATEGO</a:t>
            </a:r>
            <a:r>
              <a:rPr lang="en-US" sz="2000" dirty="0" smtClean="0">
                <a:latin typeface="Constantia" pitchFamily="18" charset="0"/>
              </a:rPr>
              <a:t> field in the attribute table of the buildings layer to determine if the parcel was multifamily.</a:t>
            </a:r>
          </a:p>
          <a:p>
            <a:endParaRPr lang="en-US" sz="2000" dirty="0" smtClean="0">
              <a:latin typeface="Constantia" pitchFamily="18" charset="0"/>
            </a:endParaRPr>
          </a:p>
          <a:p>
            <a:endParaRPr lang="en-US" sz="2000" dirty="0" smtClean="0">
              <a:latin typeface="Constantia" pitchFamily="18" charset="0"/>
            </a:endParaRPr>
          </a:p>
          <a:p>
            <a:endParaRPr lang="en-US" sz="2000" dirty="0" smtClean="0">
              <a:latin typeface="Constantia" pitchFamily="18" charset="0"/>
            </a:endParaRPr>
          </a:p>
        </p:txBody>
      </p:sp>
    </p:spTree>
    <p:extLst>
      <p:ext uri="{BB962C8B-B14F-4D97-AF65-F5344CB8AC3E}">
        <p14:creationId xmlns:p14="http://schemas.microsoft.com/office/powerpoint/2010/main" val="1058569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0"/>
            <a:ext cx="7498080" cy="1143000"/>
          </a:xfrm>
        </p:spPr>
        <p:txBody>
          <a:bodyPr/>
          <a:lstStyle/>
          <a:p>
            <a:r>
              <a:rPr lang="en-US" dirty="0" smtClean="0">
                <a:latin typeface="Constantia" pitchFamily="18" charset="0"/>
              </a:rPr>
              <a:t>Parcel Value Cont.</a:t>
            </a:r>
            <a:endParaRPr lang="en-US" dirty="0">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371600" y="1066800"/>
            <a:ext cx="7543681"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Value of Improvements</a:t>
            </a:r>
            <a:endParaRPr lang="en-US" dirty="0">
              <a:latin typeface="Constantia" pitchFamily="18" charset="0"/>
            </a:endParaRPr>
          </a:p>
        </p:txBody>
      </p:sp>
      <p:sp>
        <p:nvSpPr>
          <p:cNvPr id="3" name="Content Placeholder 2"/>
          <p:cNvSpPr>
            <a:spLocks noGrp="1"/>
          </p:cNvSpPr>
          <p:nvPr>
            <p:ph idx="1"/>
          </p:nvPr>
        </p:nvSpPr>
        <p:spPr>
          <a:xfrm>
            <a:off x="1600200" y="1752600"/>
            <a:ext cx="5715000" cy="4800600"/>
          </a:xfrm>
        </p:spPr>
        <p:txBody>
          <a:bodyPr>
            <a:normAutofit/>
          </a:bodyPr>
          <a:lstStyle/>
          <a:p>
            <a:r>
              <a:rPr lang="en-US" sz="2400" dirty="0" smtClean="0">
                <a:latin typeface="Constantia" pitchFamily="18" charset="0"/>
              </a:rPr>
              <a:t>Also took into account the clipped parcels when calculating the value of improvements.</a:t>
            </a:r>
          </a:p>
          <a:p>
            <a:endParaRPr lang="en-US" sz="2400" dirty="0" smtClean="0">
              <a:latin typeface="Constantia" pitchFamily="18" charset="0"/>
            </a:endParaRPr>
          </a:p>
          <a:p>
            <a:r>
              <a:rPr lang="en-US" sz="2400" dirty="0" smtClean="0">
                <a:latin typeface="Constantia" pitchFamily="18" charset="0"/>
              </a:rPr>
              <a:t>Added each parcel's </a:t>
            </a:r>
            <a:r>
              <a:rPr lang="en-US" sz="2400" i="1" dirty="0" smtClean="0">
                <a:latin typeface="Constantia" pitchFamily="18" charset="0"/>
              </a:rPr>
              <a:t>TOTALIMPMK </a:t>
            </a:r>
            <a:r>
              <a:rPr lang="en-US" sz="2400" dirty="0" smtClean="0">
                <a:latin typeface="Constantia" pitchFamily="18" charset="0"/>
              </a:rPr>
              <a:t>value together  within the given grid cell boundary to find the total VOI. </a:t>
            </a:r>
          </a:p>
          <a:p>
            <a:endParaRPr lang="en-US" sz="2400" dirty="0" smtClean="0">
              <a:latin typeface="Constantia" pitchFamily="18" charset="0"/>
            </a:endParaRPr>
          </a:p>
          <a:p>
            <a:r>
              <a:rPr lang="en-US" sz="2400" dirty="0" smtClean="0">
                <a:latin typeface="Constantia" pitchFamily="18" charset="0"/>
              </a:rPr>
              <a:t>Grid cells 8, 13, and 16 complete</a:t>
            </a:r>
          </a:p>
          <a:p>
            <a:endParaRPr lang="en-US" sz="2000" dirty="0">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Wildlife/Urban Interface</a:t>
            </a:r>
            <a:endParaRPr lang="en-US" dirty="0">
              <a:latin typeface="Constantia" pitchFamily="18" charset="0"/>
            </a:endParaRPr>
          </a:p>
        </p:txBody>
      </p:sp>
      <p:sp>
        <p:nvSpPr>
          <p:cNvPr id="3" name="Content Placeholder 2"/>
          <p:cNvSpPr>
            <a:spLocks noGrp="1"/>
          </p:cNvSpPr>
          <p:nvPr>
            <p:ph sz="half" idx="1"/>
          </p:nvPr>
        </p:nvSpPr>
        <p:spPr>
          <a:xfrm>
            <a:off x="914400" y="2057400"/>
            <a:ext cx="3657600" cy="4663440"/>
          </a:xfrm>
        </p:spPr>
        <p:txBody>
          <a:bodyPr>
            <a:normAutofit/>
          </a:bodyPr>
          <a:lstStyle/>
          <a:p>
            <a:r>
              <a:rPr lang="en-US" sz="1900" dirty="0">
                <a:latin typeface="Constantia" pitchFamily="18" charset="0"/>
              </a:rPr>
              <a:t>The </a:t>
            </a:r>
            <a:r>
              <a:rPr lang="en-US" sz="1900" dirty="0" err="1" smtClean="0">
                <a:latin typeface="Constantia" pitchFamily="18" charset="0"/>
              </a:rPr>
              <a:t>Wildland</a:t>
            </a:r>
            <a:r>
              <a:rPr lang="en-US" sz="1900" dirty="0" smtClean="0">
                <a:latin typeface="Constantia" pitchFamily="18" charset="0"/>
              </a:rPr>
              <a:t>/</a:t>
            </a:r>
            <a:r>
              <a:rPr lang="en-US" sz="1900" dirty="0">
                <a:latin typeface="Constantia" pitchFamily="18" charset="0"/>
              </a:rPr>
              <a:t>U</a:t>
            </a:r>
            <a:r>
              <a:rPr lang="en-US" sz="1900" dirty="0" smtClean="0">
                <a:latin typeface="Constantia" pitchFamily="18" charset="0"/>
              </a:rPr>
              <a:t>rban </a:t>
            </a:r>
            <a:r>
              <a:rPr lang="en-US" sz="1900" dirty="0">
                <a:latin typeface="Constantia" pitchFamily="18" charset="0"/>
              </a:rPr>
              <a:t>I</a:t>
            </a:r>
            <a:r>
              <a:rPr lang="en-US" sz="1900" dirty="0" smtClean="0">
                <a:latin typeface="Constantia" pitchFamily="18" charset="0"/>
              </a:rPr>
              <a:t>nterface </a:t>
            </a:r>
            <a:r>
              <a:rPr lang="en-US" sz="1900" dirty="0">
                <a:latin typeface="Constantia" pitchFamily="18" charset="0"/>
              </a:rPr>
              <a:t>will be calculated upon the completion of the developed/undeveloped parcel </a:t>
            </a:r>
            <a:r>
              <a:rPr lang="en-US" sz="1900" dirty="0" smtClean="0">
                <a:latin typeface="Constantia" pitchFamily="18" charset="0"/>
              </a:rPr>
              <a:t>classification.</a:t>
            </a:r>
            <a:endParaRPr lang="en-US" sz="1900" dirty="0">
              <a:latin typeface="Constantia" pitchFamily="18" charset="0"/>
            </a:endParaRPr>
          </a:p>
          <a:p>
            <a:endParaRPr lang="en-US" sz="1900" dirty="0" smtClean="0">
              <a:latin typeface="Constantia" pitchFamily="18" charset="0"/>
            </a:endParaRPr>
          </a:p>
          <a:p>
            <a:r>
              <a:rPr lang="en-US" sz="1900" dirty="0" smtClean="0">
                <a:latin typeface="Constantia" pitchFamily="18" charset="0"/>
              </a:rPr>
              <a:t>We will </a:t>
            </a:r>
            <a:r>
              <a:rPr lang="en-US" sz="1900" dirty="0">
                <a:latin typeface="Constantia" pitchFamily="18" charset="0"/>
              </a:rPr>
              <a:t>then be able to </a:t>
            </a:r>
            <a:r>
              <a:rPr lang="en-US" sz="1900" dirty="0" smtClean="0">
                <a:latin typeface="Constantia" pitchFamily="18" charset="0"/>
              </a:rPr>
              <a:t>determine </a:t>
            </a:r>
            <a:r>
              <a:rPr lang="en-US" sz="1900" dirty="0">
                <a:latin typeface="Constantia" pitchFamily="18" charset="0"/>
              </a:rPr>
              <a:t>the total boundary length in a grid where undeveloped and undeveloped parcels meet. </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33600"/>
            <a:ext cx="42862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167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291</TotalTime>
  <Words>603</Words>
  <Application>Microsoft Office PowerPoint</Application>
  <PresentationFormat>On-screen Show (4:3)</PresentationFormat>
  <Paragraphs>72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 San Marcos Fire Station Location Analysis -Progress Report-</vt:lpstr>
      <vt:lpstr>Purpose</vt:lpstr>
      <vt:lpstr>Background</vt:lpstr>
      <vt:lpstr>Project Description </vt:lpstr>
      <vt:lpstr>Total Parcel Area</vt:lpstr>
      <vt:lpstr>Developed, Vacant, Multifamily, &amp; Total Parcel Value</vt:lpstr>
      <vt:lpstr>Parcel Value Cont.</vt:lpstr>
      <vt:lpstr>Value of Improvements</vt:lpstr>
      <vt:lpstr>Wildlife/Urban Interface</vt:lpstr>
      <vt:lpstr>Conflagration Index</vt:lpstr>
      <vt:lpstr>Buffer Reiterated Model</vt:lpstr>
      <vt:lpstr>Square Footage of Buildings</vt:lpstr>
      <vt:lpstr>Population</vt:lpstr>
      <vt:lpstr>Population Cont.</vt:lpstr>
      <vt:lpstr>Timetable</vt:lpstr>
      <vt:lpstr>Summary of Project</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Bryan</dc:creator>
  <cp:lastModifiedBy>Nieto, Andrea C</cp:lastModifiedBy>
  <cp:revision>38</cp:revision>
  <cp:lastPrinted>2013-03-25T14:23:17Z</cp:lastPrinted>
  <dcterms:created xsi:type="dcterms:W3CDTF">2013-03-24T22:02:24Z</dcterms:created>
  <dcterms:modified xsi:type="dcterms:W3CDTF">2013-04-01T15:31:07Z</dcterms:modified>
</cp:coreProperties>
</file>