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3"/>
  </p:notesMasterIdLst>
  <p:sldIdLst>
    <p:sldId id="261" r:id="rId2"/>
    <p:sldId id="262" r:id="rId3"/>
    <p:sldId id="263" r:id="rId4"/>
    <p:sldId id="264" r:id="rId5"/>
    <p:sldId id="257" r:id="rId6"/>
    <p:sldId id="258" r:id="rId7"/>
    <p:sldId id="260" r:id="rId8"/>
    <p:sldId id="268" r:id="rId9"/>
    <p:sldId id="265" r:id="rId10"/>
    <p:sldId id="271" r:id="rId11"/>
    <p:sldId id="272" r:id="rId12"/>
    <p:sldId id="279" r:id="rId13"/>
    <p:sldId id="278" r:id="rId14"/>
    <p:sldId id="273" r:id="rId15"/>
    <p:sldId id="274" r:id="rId16"/>
    <p:sldId id="281" r:id="rId17"/>
    <p:sldId id="282" r:id="rId18"/>
    <p:sldId id="259" r:id="rId19"/>
    <p:sldId id="276"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688BA"/>
    <a:srgbClr val="69759B"/>
    <a:srgbClr val="F19A65"/>
    <a:srgbClr val="88A7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6" autoAdjust="0"/>
    <p:restoredTop sz="90667" autoAdjust="0"/>
  </p:normalViewPr>
  <p:slideViewPr>
    <p:cSldViewPr>
      <p:cViewPr>
        <p:scale>
          <a:sx n="80" d="100"/>
          <a:sy n="80" d="100"/>
        </p:scale>
        <p:origin x="-1080"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08291-C3A7-41EA-A803-4ACB3844A8A2}" type="datetimeFigureOut">
              <a:rPr lang="en-US" smtClean="0"/>
              <a:pPr/>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B69A9-79FD-4151-BCA0-A3951798F7A0}" type="slidenum">
              <a:rPr lang="en-US" smtClean="0"/>
              <a:pPr/>
              <a:t>‹#›</a:t>
            </a:fld>
            <a:endParaRPr lang="en-US"/>
          </a:p>
        </p:txBody>
      </p:sp>
    </p:spTree>
    <p:extLst>
      <p:ext uri="{BB962C8B-B14F-4D97-AF65-F5344CB8AC3E}">
        <p14:creationId xmlns="" xmlns:p14="http://schemas.microsoft.com/office/powerpoint/2010/main" val="64059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Study done by Mark</a:t>
            </a:r>
            <a:r>
              <a:rPr lang="en-US" baseline="0" dirty="0" smtClean="0"/>
              <a:t> Horner and Michael Widener</a:t>
            </a:r>
          </a:p>
          <a:p>
            <a:r>
              <a:rPr lang="en-US" baseline="0" dirty="0" smtClean="0"/>
              <a:t>Important to our study because after a storm, there will be failed network linkages throughout an area as a function of down trees and limbs and debris</a:t>
            </a:r>
          </a:p>
          <a:p>
            <a:endParaRPr lang="en-US" baseline="0" dirty="0" smtClean="0"/>
          </a:p>
          <a:p>
            <a:r>
              <a:rPr lang="en-US" baseline="0" dirty="0" smtClean="0"/>
              <a:t>Process: chose locations relative to populations</a:t>
            </a:r>
          </a:p>
          <a:p>
            <a:r>
              <a:rPr lang="en-US" baseline="0" dirty="0" smtClean="0"/>
              <a:t>Leon county divided traffic analysis zones each containing a portion of the population</a:t>
            </a:r>
          </a:p>
          <a:p>
            <a:r>
              <a:rPr lang="en-US" baseline="0" dirty="0" smtClean="0"/>
              <a:t>TAZs are represented in point format by computing their geometric centroids; these are then connected to the road network using 30 synthetic links for each TAZ to ensure each one had a functional route </a:t>
            </a:r>
          </a:p>
          <a:p>
            <a:endParaRPr lang="en-US" baseline="0" dirty="0" smtClean="0"/>
          </a:p>
          <a:p>
            <a:r>
              <a:rPr lang="en-US" baseline="0" dirty="0" smtClean="0"/>
              <a:t>Results: showed scenarios where people at certain TAZs were cut off from the rest of a network and unable to get to the goods distribution center</a:t>
            </a:r>
          </a:p>
          <a:p>
            <a:r>
              <a:rPr lang="en-US" baseline="0" dirty="0" smtClean="0"/>
              <a:t>This is important to our analysis because our goal is to prevent citizens and emergency personnel from being completely blocked or trapped on road networks because of fallen trees/limbs</a:t>
            </a:r>
          </a:p>
        </p:txBody>
      </p:sp>
      <p:sp>
        <p:nvSpPr>
          <p:cNvPr id="4" name="Slide Number Placeholder 3"/>
          <p:cNvSpPr>
            <a:spLocks noGrp="1"/>
          </p:cNvSpPr>
          <p:nvPr>
            <p:ph type="sldNum" sz="quarter" idx="10"/>
          </p:nvPr>
        </p:nvSpPr>
        <p:spPr/>
        <p:txBody>
          <a:bodyPr/>
          <a:lstStyle/>
          <a:p>
            <a:fld id="{D05B69A9-79FD-4151-BCA0-A3951798F7A0}" type="slidenum">
              <a:rPr lang="en-US" smtClean="0"/>
              <a:pPr/>
              <a:t>6</a:t>
            </a:fld>
            <a:endParaRPr lang="en-US"/>
          </a:p>
        </p:txBody>
      </p:sp>
    </p:spTree>
    <p:extLst>
      <p:ext uri="{BB962C8B-B14F-4D97-AF65-F5344CB8AC3E}">
        <p14:creationId xmlns="" xmlns:p14="http://schemas.microsoft.com/office/powerpoint/2010/main" val="51384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Study done by Thomas </a:t>
            </a:r>
            <a:r>
              <a:rPr lang="en-US" dirty="0" err="1" smtClean="0"/>
              <a:t>Cova</a:t>
            </a:r>
            <a:endParaRPr lang="en-US" dirty="0" smtClean="0"/>
          </a:p>
          <a:p>
            <a:endParaRPr lang="en-US" dirty="0" smtClean="0"/>
          </a:p>
          <a:p>
            <a:r>
              <a:rPr lang="en-US" dirty="0" smtClean="0"/>
              <a:t>Process:</a:t>
            </a:r>
            <a:r>
              <a:rPr lang="en-US" baseline="0" dirty="0" smtClean="0"/>
              <a:t> people are assigned to the nearest intersection in the network using </a:t>
            </a:r>
            <a:r>
              <a:rPr lang="en-US" baseline="0" dirty="0" err="1" smtClean="0"/>
              <a:t>Theissen</a:t>
            </a:r>
            <a:r>
              <a:rPr lang="en-US" baseline="0" dirty="0" smtClean="0"/>
              <a:t> Polygons. </a:t>
            </a:r>
          </a:p>
          <a:p>
            <a:r>
              <a:rPr lang="en-US" baseline="0" dirty="0" smtClean="0"/>
              <a:t>The links connecting this set of nodes to the rest of the network are considered the exit choice set for that particular evacuation</a:t>
            </a:r>
          </a:p>
          <a:p>
            <a:r>
              <a:rPr lang="en-US" baseline="0" dirty="0" smtClean="0"/>
              <a:t>We also suggested using </a:t>
            </a:r>
            <a:r>
              <a:rPr lang="en-US" baseline="0" dirty="0" err="1" smtClean="0"/>
              <a:t>Theissen</a:t>
            </a:r>
            <a:r>
              <a:rPr lang="en-US" baseline="0" dirty="0" smtClean="0"/>
              <a:t> polygons in our study</a:t>
            </a:r>
          </a:p>
          <a:p>
            <a:r>
              <a:rPr lang="en-US" baseline="0" dirty="0" err="1" smtClean="0"/>
              <a:t>Cova</a:t>
            </a:r>
            <a:r>
              <a:rPr lang="en-US" baseline="0" dirty="0" smtClean="0"/>
              <a:t> used census data and road networks to determine population per exit for each evacuation route</a:t>
            </a:r>
          </a:p>
          <a:p>
            <a:endParaRPr lang="en-US" baseline="0" dirty="0" smtClean="0"/>
          </a:p>
          <a:p>
            <a:r>
              <a:rPr lang="en-US" baseline="0" dirty="0" smtClean="0"/>
              <a:t>Results: maps from example city Santa Barbara, CA showing evacuation vulnerability with streets in red with a relatively high ratio of residents to exiting lanes and streets in green showing a low ratio</a:t>
            </a:r>
          </a:p>
          <a:p>
            <a:r>
              <a:rPr lang="en-US" baseline="0" dirty="0" smtClean="0"/>
              <a:t>This is the same concept we intend to show with our study. Showing the streets with the highest priority of tree removal/trimming in red and the streets with the lowest priority in green, with yellow in the middle</a:t>
            </a:r>
            <a:endParaRPr lang="en-US" dirty="0"/>
          </a:p>
        </p:txBody>
      </p:sp>
      <p:sp>
        <p:nvSpPr>
          <p:cNvPr id="4" name="Slide Number Placeholder 3"/>
          <p:cNvSpPr>
            <a:spLocks noGrp="1"/>
          </p:cNvSpPr>
          <p:nvPr>
            <p:ph type="sldNum" sz="quarter" idx="10"/>
          </p:nvPr>
        </p:nvSpPr>
        <p:spPr/>
        <p:txBody>
          <a:bodyPr/>
          <a:lstStyle/>
          <a:p>
            <a:fld id="{D05B69A9-79FD-4151-BCA0-A3951798F7A0}" type="slidenum">
              <a:rPr lang="en-US" smtClean="0"/>
              <a:pPr/>
              <a:t>7</a:t>
            </a:fld>
            <a:endParaRPr lang="en-US"/>
          </a:p>
        </p:txBody>
      </p:sp>
    </p:spTree>
    <p:extLst>
      <p:ext uri="{BB962C8B-B14F-4D97-AF65-F5344CB8AC3E}">
        <p14:creationId xmlns="" xmlns:p14="http://schemas.microsoft.com/office/powerpoint/2010/main" val="410078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03CCA6B-52E5-4088-AC1F-46AAA9E549E9}" type="datetimeFigureOut">
              <a:rPr lang="en-US" smtClean="0"/>
              <a:pPr/>
              <a:t>2/19/2013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3A2F03B-C422-42C4-A413-E7841BAEAA6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CCA6B-52E5-4088-AC1F-46AAA9E549E9}"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CCA6B-52E5-4088-AC1F-46AAA9E549E9}"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CCA6B-52E5-4088-AC1F-46AAA9E549E9}"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CCA6B-52E5-4088-AC1F-46AAA9E549E9}"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03CCA6B-52E5-4088-AC1F-46AAA9E549E9}"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2F03B-C422-42C4-A413-E7841BAEAA6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3CCA6B-52E5-4088-AC1F-46AAA9E549E9}" type="datetimeFigureOut">
              <a:rPr lang="en-US" smtClean="0"/>
              <a:pPr/>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CCA6B-52E5-4088-AC1F-46AAA9E549E9}" type="datetimeFigureOut">
              <a:rPr lang="en-US" smtClean="0"/>
              <a:pPr/>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CA6B-52E5-4088-AC1F-46AAA9E549E9}" type="datetimeFigureOut">
              <a:rPr lang="en-US" smtClean="0"/>
              <a:pPr/>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03CCA6B-52E5-4088-AC1F-46AAA9E549E9}" type="datetimeFigureOut">
              <a:rPr lang="en-US" smtClean="0"/>
              <a:pPr/>
              <a:t>2/19/2013</a:t>
            </a:fld>
            <a:endParaRPr lang="en-US"/>
          </a:p>
        </p:txBody>
      </p:sp>
      <p:sp>
        <p:nvSpPr>
          <p:cNvPr id="7" name="Slide Number Placeholder 6"/>
          <p:cNvSpPr>
            <a:spLocks noGrp="1"/>
          </p:cNvSpPr>
          <p:nvPr>
            <p:ph type="sldNum" sz="quarter" idx="12"/>
          </p:nvPr>
        </p:nvSpPr>
        <p:spPr/>
        <p:txBody>
          <a:bodyPr/>
          <a:lstStyle/>
          <a:p>
            <a:fld id="{23A2F03B-C422-42C4-A413-E7841BAEAA6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CCA6B-52E5-4088-AC1F-46AAA9E549E9}" type="datetimeFigureOut">
              <a:rPr lang="en-US" smtClean="0"/>
              <a:pPr/>
              <a:t>2/19/2013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3A2F03B-C422-42C4-A413-E7841BAEAA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03CCA6B-52E5-4088-AC1F-46AAA9E549E9}" type="datetimeFigureOut">
              <a:rPr lang="en-US" smtClean="0"/>
              <a:pPr/>
              <a:t>2/19/2013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3A2F03B-C422-42C4-A413-E7841BAEAA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clip+art+tree&amp;source=images&amp;cd=&amp;cad=rja&amp;docid=zKCmDoXugk5sDM&amp;tbnid=bOAY5TFAKTZtcM:&amp;ved=0CAUQjRw&amp;url=http://bestclipartblog.com/25-tree-clip-art.html/tree-clip-art-1&amp;ei=KdcbUcHvCsfi2gXj6oHAAQ&amp;psig=AFQjCNHsOdztieX3u7Cdy9H5vbDoqrVjNA&amp;ust=1360865428917438"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sa=i&amp;rct=j&amp;q=removal+of+tree+debris+on+roads&amp;source=images&amp;cd=&amp;docid=l5v8oW1CuuC9mM&amp;tbnid=npGgQ1_q0GGwWM:&amp;ved=0CAUQjRw&amp;url=http://portsmouth.patch.com/blog_posts/town-should-remove-tree-limbs-and-piles-of-debris-along-roads&amp;ei=KnUdUezHGKre2QWP1oHIAw&amp;bvm=bv.42452523,d.b2I&amp;psig=AFQjCNENzhSo7LPQjf3fahR9AxG-eX0cAA&amp;ust=1360971408698015" TargetMode="External"/><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om/url?sa=i&amp;rct=j&amp;q=tree+on+road+network&amp;source=images&amp;cd=&amp;cad=rja&amp;docid=5UWYBz21U64SWM&amp;tbnid=C4TLGmZ4iMkvLM:&amp;ved=0CAUQjRw&amp;url=http://www.abc.net.au/news/2012-06-11/a-tree-falls-across-willeri-drive-in-parkwood/4064278&amp;ei=j3QdUYOSI-TX2QX6IA&amp;bvm=bv.42452523,d.b2I&amp;psig=AFQjCNGNvtYKn_MDtDkLHTtpGXiPTQ8UVQ&amp;ust=1360971258080227" TargetMode="External"/><Relationship Id="rId5" Type="http://schemas.openxmlformats.org/officeDocument/2006/relationships/image" Target="../media/image9.png"/><Relationship Id="rId4" Type="http://schemas.openxmlformats.org/officeDocument/2006/relationships/hyperlink" Target="http://www.google.com/url?sa=i&amp;rct=j&amp;q=location+map+leon,county+tallahassee+florida&amp;source=images&amp;cd=&amp;cad=rja&amp;docid=MAfsb3nNQ2_nyM&amp;tbnid=nE52bp6P3P6pUM:&amp;ved=0CAUQjRw&amp;url=http://simple.wikipedia.org/wiki/Tallahassee,_Florida&amp;ei=MnQdUa6qBJLE2QWRz4CYDQ&amp;bvm=bv.42452523,d.b2I&amp;psig=AFQjCNFMi0kz_YxUlWPTMzNUgl9t_oRTnw&amp;ust=1360971119320125"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hyperlink" Target="http://www.google.com/url?sa=i&amp;rct=j&amp;q=census+bureau&amp;source=images&amp;cd=&amp;cad=rja&amp;docid=cSPc6U5gNLHWGM&amp;tbnid=hJRWwCCvICnT0M:&amp;ved=0CAUQjRw&amp;url=http://smargus.com/census-data-has-history-of-abuse-by-government-intelligence-agencies/&amp;ei=NkYdUbjMNNKr2AXyyYGoBA&amp;psig=AFQjCNHRYexMHUCvcJgwd-5zvBUMlYdrcg&amp;ust=1360959402960267" TargetMode="External"/><Relationship Id="rId2" Type="http://schemas.openxmlformats.org/officeDocument/2006/relationships/hyperlink" Target="http://www.google.com/url?sa=i&amp;rct=j&amp;q=city%20of%20austin&amp;source=images&amp;cd=&amp;cad=rja&amp;docid=G-bWWoUgn63WMM&amp;tbnid=6MT1mhMtzd7CrM:&amp;ved=0CAUQjRw&amp;url=http://epicnutritiontoday.com/isagenix-business-in-austin-texas/&amp;ei=cEUdUYPQGOma2gX6yoHQBg&amp;psig=AFQjCNEopsBrP1xQWAh8DU8VDOMm6jX2fA&amp;ust=1360959214176237"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6.png"/><Relationship Id="rId4" Type="http://schemas.openxmlformats.org/officeDocument/2006/relationships/hyperlink" Target="http://www.google.com/url?sa=i&amp;rct=j&amp;q=capcog&amp;source=images&amp;cd=&amp;cad=rja&amp;docid=Yphx00ORrgb_3M&amp;tbnid=uUZc0_BVfvVqNM:&amp;ved=0CAUQjRw&amp;url=http://datapoints.org/?p=1229&amp;ei=u0UdUc_xGIz02wXl8IHIBQ&amp;psig=AFQjCNEGKCxiSpne9O4b6aTelhmwrIWwUg&amp;ust=136095928389418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91100" y="0"/>
            <a:ext cx="2895600" cy="1017234"/>
          </a:xfrm>
        </p:spPr>
        <p:txBody>
          <a:bodyPr>
            <a:normAutofit/>
          </a:bodyPr>
          <a:lstStyle/>
          <a:p>
            <a:pPr algn="ctr"/>
            <a:r>
              <a:rPr lang="en-US" sz="4800" dirty="0" smtClean="0"/>
              <a:t>T.E.E.G.S</a:t>
            </a:r>
            <a:endParaRPr lang="en-US" sz="4800" dirty="0"/>
          </a:p>
        </p:txBody>
      </p:sp>
      <p:sp>
        <p:nvSpPr>
          <p:cNvPr id="5" name="Subtitle 4"/>
          <p:cNvSpPr>
            <a:spLocks noGrp="1"/>
          </p:cNvSpPr>
          <p:nvPr>
            <p:ph type="subTitle" idx="1"/>
          </p:nvPr>
        </p:nvSpPr>
        <p:spPr>
          <a:xfrm>
            <a:off x="4572000" y="990600"/>
            <a:ext cx="3657600" cy="685800"/>
          </a:xfrm>
        </p:spPr>
        <p:txBody>
          <a:bodyPr>
            <a:normAutofit fontScale="92500"/>
          </a:bodyPr>
          <a:lstStyle/>
          <a:p>
            <a:pPr algn="ctr"/>
            <a:r>
              <a:rPr lang="en-US" dirty="0" smtClean="0">
                <a:solidFill>
                  <a:schemeClr val="bg1"/>
                </a:solidFill>
              </a:rPr>
              <a:t>Transportation, Emergency, and Environmental GIS Services</a:t>
            </a:r>
            <a:endParaRPr lang="en-US" dirty="0">
              <a:solidFill>
                <a:schemeClr val="bg1"/>
              </a:solidFill>
            </a:endParaRPr>
          </a:p>
        </p:txBody>
      </p:sp>
      <p:sp>
        <p:nvSpPr>
          <p:cNvPr id="8" name="TextBox 7"/>
          <p:cNvSpPr txBox="1"/>
          <p:nvPr/>
        </p:nvSpPr>
        <p:spPr>
          <a:xfrm>
            <a:off x="542925" y="1143000"/>
            <a:ext cx="3704860" cy="4862870"/>
          </a:xfrm>
          <a:prstGeom prst="rect">
            <a:avLst/>
          </a:prstGeom>
          <a:noFill/>
        </p:spPr>
        <p:txBody>
          <a:bodyPr wrap="none" rtlCol="0">
            <a:spAutoFit/>
          </a:bodyPr>
          <a:lstStyle/>
          <a:p>
            <a:r>
              <a:rPr lang="en-US" sz="3200" dirty="0" smtClean="0"/>
              <a:t>Matt Smith</a:t>
            </a:r>
          </a:p>
          <a:p>
            <a:r>
              <a:rPr lang="en-US" sz="1400" dirty="0" smtClean="0">
                <a:solidFill>
                  <a:schemeClr val="tx1">
                    <a:lumMod val="65000"/>
                    <a:lumOff val="35000"/>
                  </a:schemeClr>
                </a:solidFill>
              </a:rPr>
              <a:t>Budget </a:t>
            </a:r>
            <a:r>
              <a:rPr lang="en-US" sz="1400" dirty="0">
                <a:solidFill>
                  <a:schemeClr val="tx1">
                    <a:lumMod val="65000"/>
                    <a:lumOff val="35000"/>
                  </a:schemeClr>
                </a:solidFill>
              </a:rPr>
              <a:t>analyst: Project design: </a:t>
            </a:r>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Introduction: </a:t>
            </a:r>
            <a:r>
              <a:rPr lang="en-US" sz="1400" dirty="0">
                <a:solidFill>
                  <a:schemeClr val="tx1">
                    <a:lumMod val="65000"/>
                    <a:lumOff val="35000"/>
                  </a:schemeClr>
                </a:solidFill>
              </a:rPr>
              <a:t>Project management: </a:t>
            </a:r>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Conclusion</a:t>
            </a:r>
            <a:endParaRPr lang="en-US" sz="3200" dirty="0" smtClean="0">
              <a:solidFill>
                <a:schemeClr val="tx1">
                  <a:lumMod val="65000"/>
                  <a:lumOff val="35000"/>
                </a:schemeClr>
              </a:solidFill>
            </a:endParaRPr>
          </a:p>
          <a:p>
            <a:r>
              <a:rPr lang="en-US" sz="3200" dirty="0" smtClean="0"/>
              <a:t>Lauren Bender</a:t>
            </a:r>
          </a:p>
          <a:p>
            <a:r>
              <a:rPr lang="en-US" sz="1400" dirty="0" smtClean="0">
                <a:solidFill>
                  <a:schemeClr val="tx1">
                    <a:lumMod val="65000"/>
                    <a:lumOff val="35000"/>
                  </a:schemeClr>
                </a:solidFill>
              </a:rPr>
              <a:t>Data analyst: </a:t>
            </a:r>
            <a:r>
              <a:rPr lang="en-US" sz="1400" dirty="0">
                <a:solidFill>
                  <a:schemeClr val="tx1">
                    <a:lumMod val="65000"/>
                    <a:lumOff val="35000"/>
                  </a:schemeClr>
                </a:solidFill>
              </a:rPr>
              <a:t>Project management: </a:t>
            </a:r>
            <a:endParaRPr lang="en-US" sz="1400" dirty="0" smtClean="0">
              <a:solidFill>
                <a:schemeClr val="tx1">
                  <a:lumMod val="65000"/>
                  <a:lumOff val="35000"/>
                </a:schemeClr>
              </a:solidFill>
            </a:endParaRPr>
          </a:p>
          <a:p>
            <a:r>
              <a:rPr lang="en-US" sz="1400" dirty="0">
                <a:solidFill>
                  <a:schemeClr val="tx1">
                    <a:lumMod val="65000"/>
                    <a:lumOff val="35000"/>
                  </a:schemeClr>
                </a:solidFill>
              </a:rPr>
              <a:t>Literature </a:t>
            </a:r>
            <a:r>
              <a:rPr lang="en-US" sz="1400" dirty="0" smtClean="0">
                <a:solidFill>
                  <a:schemeClr val="tx1">
                    <a:lumMod val="65000"/>
                    <a:lumOff val="35000"/>
                  </a:schemeClr>
                </a:solidFill>
              </a:rPr>
              <a:t>review: Implications: </a:t>
            </a:r>
          </a:p>
          <a:p>
            <a:r>
              <a:rPr lang="en-US" sz="1400" dirty="0" smtClean="0">
                <a:solidFill>
                  <a:schemeClr val="tx1">
                    <a:lumMod val="65000"/>
                    <a:lumOff val="35000"/>
                  </a:schemeClr>
                </a:solidFill>
              </a:rPr>
              <a:t>Introduction</a:t>
            </a:r>
            <a:r>
              <a:rPr lang="en-US" sz="1400" dirty="0">
                <a:solidFill>
                  <a:schemeClr val="tx1">
                    <a:lumMod val="65000"/>
                    <a:lumOff val="35000"/>
                  </a:schemeClr>
                </a:solidFill>
              </a:rPr>
              <a:t>: </a:t>
            </a:r>
            <a:r>
              <a:rPr lang="en-US" sz="1400" dirty="0" smtClean="0">
                <a:solidFill>
                  <a:schemeClr val="tx1">
                    <a:lumMod val="65000"/>
                    <a:lumOff val="35000"/>
                  </a:schemeClr>
                </a:solidFill>
              </a:rPr>
              <a:t>References</a:t>
            </a:r>
          </a:p>
          <a:p>
            <a:r>
              <a:rPr lang="en-US" sz="3200" dirty="0" smtClean="0"/>
              <a:t>Amanda </a:t>
            </a:r>
            <a:r>
              <a:rPr lang="en-US" sz="3200" dirty="0" err="1" smtClean="0"/>
              <a:t>Magera</a:t>
            </a:r>
            <a:endParaRPr lang="en-US" sz="3200" dirty="0" smtClean="0"/>
          </a:p>
          <a:p>
            <a:r>
              <a:rPr lang="en-US" sz="1400" dirty="0" smtClean="0">
                <a:solidFill>
                  <a:schemeClr val="tx1">
                    <a:lumMod val="65000"/>
                    <a:lumOff val="35000"/>
                  </a:schemeClr>
                </a:solidFill>
              </a:rPr>
              <a:t>Budget/Data </a:t>
            </a:r>
            <a:r>
              <a:rPr lang="en-US" sz="1400" dirty="0">
                <a:solidFill>
                  <a:schemeClr val="tx1">
                    <a:lumMod val="65000"/>
                    <a:lumOff val="35000"/>
                  </a:schemeClr>
                </a:solidFill>
              </a:rPr>
              <a:t>Analyst: Literature Review: </a:t>
            </a:r>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Introduction: Timetable: Methodology:</a:t>
            </a:r>
          </a:p>
          <a:p>
            <a:r>
              <a:rPr lang="en-US" sz="1400" dirty="0" smtClean="0">
                <a:solidFill>
                  <a:schemeClr val="tx1">
                    <a:lumMod val="65000"/>
                    <a:lumOff val="35000"/>
                  </a:schemeClr>
                </a:solidFill>
              </a:rPr>
              <a:t>Final </a:t>
            </a:r>
            <a:r>
              <a:rPr lang="en-US" sz="1400" dirty="0">
                <a:solidFill>
                  <a:schemeClr val="tx1">
                    <a:lumMod val="65000"/>
                    <a:lumOff val="35000"/>
                  </a:schemeClr>
                </a:solidFill>
              </a:rPr>
              <a:t>deliverables</a:t>
            </a:r>
            <a:endParaRPr lang="en-US" sz="1400" dirty="0" smtClean="0">
              <a:solidFill>
                <a:schemeClr val="tx1">
                  <a:lumMod val="65000"/>
                  <a:lumOff val="35000"/>
                </a:schemeClr>
              </a:solidFill>
            </a:endParaRPr>
          </a:p>
          <a:p>
            <a:r>
              <a:rPr lang="en-US" sz="3200" dirty="0" smtClean="0"/>
              <a:t>Aaron Gore</a:t>
            </a:r>
          </a:p>
          <a:p>
            <a:r>
              <a:rPr lang="en-US" sz="1400" dirty="0" smtClean="0">
                <a:solidFill>
                  <a:schemeClr val="tx1">
                    <a:lumMod val="65000"/>
                    <a:lumOff val="35000"/>
                  </a:schemeClr>
                </a:solidFill>
              </a:rPr>
              <a:t>Data </a:t>
            </a:r>
            <a:r>
              <a:rPr lang="en-US" sz="1400" dirty="0">
                <a:solidFill>
                  <a:schemeClr val="tx1">
                    <a:lumMod val="65000"/>
                    <a:lumOff val="35000"/>
                  </a:schemeClr>
                </a:solidFill>
              </a:rPr>
              <a:t>Analyst: Methodology: </a:t>
            </a:r>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Project design: </a:t>
            </a:r>
            <a:r>
              <a:rPr lang="en-US" sz="1400" dirty="0">
                <a:solidFill>
                  <a:schemeClr val="tx1">
                    <a:lumMod val="65000"/>
                    <a:lumOff val="35000"/>
                  </a:schemeClr>
                </a:solidFill>
              </a:rPr>
              <a:t>Conclusions: </a:t>
            </a:r>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Project </a:t>
            </a:r>
            <a:r>
              <a:rPr lang="en-US" sz="1400" dirty="0">
                <a:solidFill>
                  <a:schemeClr val="tx1">
                    <a:lumMod val="65000"/>
                    <a:lumOff val="35000"/>
                  </a:schemeClr>
                </a:solidFill>
              </a:rPr>
              <a:t>management</a:t>
            </a:r>
          </a:p>
          <a:p>
            <a:endParaRPr lang="en-US" sz="1400" dirty="0">
              <a:solidFill>
                <a:schemeClr val="tx1">
                  <a:lumMod val="65000"/>
                  <a:lumOff val="35000"/>
                </a:schemeClr>
              </a:solidFill>
            </a:endParaRPr>
          </a:p>
        </p:txBody>
      </p:sp>
      <p:sp>
        <p:nvSpPr>
          <p:cNvPr id="3" name="Rectangle 2"/>
          <p:cNvSpPr/>
          <p:nvPr/>
        </p:nvSpPr>
        <p:spPr>
          <a:xfrm>
            <a:off x="4648200" y="1905000"/>
            <a:ext cx="35052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48200" y="4495800"/>
            <a:ext cx="3505200" cy="1477328"/>
          </a:xfrm>
          <a:prstGeom prst="rect">
            <a:avLst/>
          </a:prstGeom>
          <a:noFill/>
        </p:spPr>
        <p:txBody>
          <a:bodyPr wrap="square" rtlCol="0">
            <a:spAutoFit/>
          </a:bodyPr>
          <a:lstStyle/>
          <a:p>
            <a:pPr algn="ctr"/>
            <a:r>
              <a:rPr lang="en-US" dirty="0" smtClean="0"/>
              <a:t>Rank-Ordering Proactive Tree Maintenance for Emergency Response Routing for the City of Austin Urban Forestry Program</a:t>
            </a:r>
            <a:endParaRPr lang="en-US" dirty="0"/>
          </a:p>
        </p:txBody>
      </p:sp>
      <p:pic>
        <p:nvPicPr>
          <p:cNvPr id="7" name="Picture 6"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44795" y="2209800"/>
            <a:ext cx="2112010" cy="2080895"/>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145117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 xmlns:p14="http://schemas.microsoft.com/office/powerpoint/2010/main" val="771793715"/>
              </p:ext>
            </p:extLst>
          </p:nvPr>
        </p:nvGraphicFramePr>
        <p:xfrm>
          <a:off x="518537" y="914400"/>
          <a:ext cx="8077200" cy="5280840"/>
        </p:xfrm>
        <a:graphic>
          <a:graphicData uri="http://schemas.openxmlformats.org/drawingml/2006/table">
            <a:tbl>
              <a:tblPr firstRow="1" bandRow="1">
                <a:tableStyleId>{5940675A-B579-460E-94D1-54222C63F5DA}</a:tableStyleId>
              </a:tblPr>
              <a:tblGrid>
                <a:gridCol w="1615440"/>
                <a:gridCol w="1615440"/>
                <a:gridCol w="1615440"/>
                <a:gridCol w="1615440"/>
                <a:gridCol w="1615440"/>
              </a:tblGrid>
              <a:tr h="918985">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2050" name="Picture 2" descr="C:\Users\am2047\AppData\Local\Microsoft\Windows\Temporary Internet Files\Content.IE5\KLR7DDPF\MC90043394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90437" y="3074125"/>
            <a:ext cx="471488" cy="47148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Connector 14"/>
          <p:cNvCxnSpPr/>
          <p:nvPr/>
        </p:nvCxnSpPr>
        <p:spPr>
          <a:xfrm>
            <a:off x="4526181" y="3563302"/>
            <a:ext cx="831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57037" y="3563302"/>
            <a:ext cx="769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66854" y="2688200"/>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74252" y="3545613"/>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46679" y="2719598"/>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46679" y="3563302"/>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374253" y="3563302"/>
            <a:ext cx="1659384"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087294" y="3563304"/>
            <a:ext cx="1659385"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5374254" y="2719600"/>
            <a:ext cx="1603595" cy="584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104310" y="2719599"/>
            <a:ext cx="165938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376102" y="4441628"/>
            <a:ext cx="160174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12077" y="4441626"/>
            <a:ext cx="165938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57137" y="4441627"/>
            <a:ext cx="8310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3695" y="4441627"/>
            <a:ext cx="8310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26181" y="2719598"/>
            <a:ext cx="8310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26081" y="2719600"/>
            <a:ext cx="8310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66854" y="4441628"/>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53707" y="4441627"/>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76101" y="1844498"/>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53707" y="1844498"/>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2692" y="3563301"/>
            <a:ext cx="1659385"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977849" y="3563304"/>
            <a:ext cx="155995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118366" y="2688200"/>
            <a:ext cx="0" cy="9065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118366" y="3563304"/>
            <a:ext cx="0" cy="87832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977849" y="2725445"/>
            <a:ext cx="0" cy="86925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977849" y="3563304"/>
            <a:ext cx="0" cy="87832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C:\Users\ms58394\Desktop\index.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
        <p:nvSpPr>
          <p:cNvPr id="3" name="TextBox 2"/>
          <p:cNvSpPr txBox="1"/>
          <p:nvPr/>
        </p:nvSpPr>
        <p:spPr>
          <a:xfrm>
            <a:off x="5499236" y="19050"/>
            <a:ext cx="2957225" cy="523220"/>
          </a:xfrm>
          <a:prstGeom prst="rect">
            <a:avLst/>
          </a:prstGeom>
          <a:noFill/>
        </p:spPr>
        <p:txBody>
          <a:bodyPr wrap="square" rtlCol="0">
            <a:spAutoFit/>
          </a:bodyPr>
          <a:lstStyle/>
          <a:p>
            <a:r>
              <a:rPr lang="en-US" sz="2800" dirty="0" smtClean="0">
                <a:solidFill>
                  <a:schemeClr val="bg2">
                    <a:lumMod val="75000"/>
                  </a:schemeClr>
                </a:solidFill>
              </a:rPr>
              <a:t>Example</a:t>
            </a:r>
            <a:endParaRPr lang="en-US" sz="2800" dirty="0">
              <a:solidFill>
                <a:schemeClr val="bg2">
                  <a:lumMod val="75000"/>
                </a:schemeClr>
              </a:solidFill>
            </a:endParaRPr>
          </a:p>
        </p:txBody>
      </p:sp>
    </p:spTree>
    <p:extLst>
      <p:ext uri="{BB962C8B-B14F-4D97-AF65-F5344CB8AC3E}">
        <p14:creationId xmlns="" xmlns:p14="http://schemas.microsoft.com/office/powerpoint/2010/main" val="26542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4"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1"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4" fill="hold"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par>
                                <p:cTn id="24" presetID="22" presetClass="entr" presetSubtype="1" fill="hold" nodeType="withEffect">
                                  <p:stCondLst>
                                    <p:cond delay="50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2" fill="hold" nodeType="withEffect">
                                  <p:stCondLst>
                                    <p:cond delay="500"/>
                                  </p:stCondLst>
                                  <p:childTnLst>
                                    <p:set>
                                      <p:cBhvr>
                                        <p:cTn id="28" dur="1" fill="hold">
                                          <p:stCondLst>
                                            <p:cond delay="0"/>
                                          </p:stCondLst>
                                        </p:cTn>
                                        <p:tgtEl>
                                          <p:spTgt spid="38"/>
                                        </p:tgtEl>
                                        <p:attrNameLst>
                                          <p:attrName>style.visibility</p:attrName>
                                        </p:attrNameLst>
                                      </p:cBhvr>
                                      <p:to>
                                        <p:strVal val="visible"/>
                                      </p:to>
                                    </p:set>
                                    <p:animEffect transition="in" filter="wipe(right)">
                                      <p:cBhvr>
                                        <p:cTn id="29" dur="500"/>
                                        <p:tgtEl>
                                          <p:spTgt spid="38"/>
                                        </p:tgtEl>
                                      </p:cBhvr>
                                    </p:animEffect>
                                  </p:childTnLst>
                                </p:cTn>
                              </p:par>
                            </p:childTnLst>
                          </p:cTn>
                        </p:par>
                        <p:par>
                          <p:cTn id="30" fill="hold">
                            <p:stCondLst>
                              <p:cond delay="1500"/>
                            </p:stCondLst>
                            <p:childTnLst>
                              <p:par>
                                <p:cTn id="31" presetID="22" presetClass="entr" presetSubtype="4" fill="hold" nodeType="afterEffect">
                                  <p:stCondLst>
                                    <p:cond delay="50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4" fill="hold" nodeType="withEffect">
                                  <p:stCondLst>
                                    <p:cond delay="50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par>
                                <p:cTn id="37" presetID="22" presetClass="entr" presetSubtype="4" fill="hold" nodeType="withEffect">
                                  <p:stCondLst>
                                    <p:cond delay="50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00"/>
                                        <p:tgtEl>
                                          <p:spTgt spid="75"/>
                                        </p:tgtEl>
                                      </p:cBhvr>
                                    </p:animEffect>
                                  </p:childTnLst>
                                </p:cTn>
                              </p:par>
                              <p:par>
                                <p:cTn id="40" presetID="22" presetClass="entr" presetSubtype="4" fill="hold" nodeType="withEffect">
                                  <p:stCondLst>
                                    <p:cond delay="50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par>
                                <p:cTn id="43" presetID="22" presetClass="entr" presetSubtype="2" fill="hold" nodeType="withEffect">
                                  <p:stCondLst>
                                    <p:cond delay="50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8" fill="hold" nodeType="withEffect">
                                  <p:stCondLst>
                                    <p:cond delay="5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2" fill="hold" nodeType="withEffect">
                                  <p:stCondLst>
                                    <p:cond delay="500"/>
                                  </p:stCondLst>
                                  <p:childTnLst>
                                    <p:set>
                                      <p:cBhvr>
                                        <p:cTn id="50" dur="1" fill="hold">
                                          <p:stCondLst>
                                            <p:cond delay="0"/>
                                          </p:stCondLst>
                                        </p:cTn>
                                        <p:tgtEl>
                                          <p:spTgt spid="45"/>
                                        </p:tgtEl>
                                        <p:attrNameLst>
                                          <p:attrName>style.visibility</p:attrName>
                                        </p:attrNameLst>
                                      </p:cBhvr>
                                      <p:to>
                                        <p:strVal val="visible"/>
                                      </p:to>
                                    </p:set>
                                    <p:animEffect transition="in" filter="wipe(right)">
                                      <p:cBhvr>
                                        <p:cTn id="51" dur="500"/>
                                        <p:tgtEl>
                                          <p:spTgt spid="45"/>
                                        </p:tgtEl>
                                      </p:cBhvr>
                                    </p:animEffect>
                                  </p:childTnLst>
                                </p:cTn>
                              </p:par>
                              <p:par>
                                <p:cTn id="52" presetID="22" presetClass="entr" presetSubtype="8" fill="hold" nodeType="withEffect">
                                  <p:stCondLst>
                                    <p:cond delay="50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nodeType="withEffect">
                                  <p:stCondLst>
                                    <p:cond delay="50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par>
                                <p:cTn id="58" presetID="22" presetClass="entr" presetSubtype="2" fill="hold" nodeType="withEffect">
                                  <p:stCondLst>
                                    <p:cond delay="500"/>
                                  </p:stCondLst>
                                  <p:childTnLst>
                                    <p:set>
                                      <p:cBhvr>
                                        <p:cTn id="59" dur="1" fill="hold">
                                          <p:stCondLst>
                                            <p:cond delay="0"/>
                                          </p:stCondLst>
                                        </p:cTn>
                                        <p:tgtEl>
                                          <p:spTgt spid="53"/>
                                        </p:tgtEl>
                                        <p:attrNameLst>
                                          <p:attrName>style.visibility</p:attrName>
                                        </p:attrNameLst>
                                      </p:cBhvr>
                                      <p:to>
                                        <p:strVal val="visible"/>
                                      </p:to>
                                    </p:set>
                                    <p:animEffect transition="in" filter="wipe(right)">
                                      <p:cBhvr>
                                        <p:cTn id="60" dur="500"/>
                                        <p:tgtEl>
                                          <p:spTgt spid="53"/>
                                        </p:tgtEl>
                                      </p:cBhvr>
                                    </p:animEffect>
                                  </p:childTnLst>
                                </p:cTn>
                              </p:par>
                              <p:par>
                                <p:cTn id="61" presetID="22" presetClass="entr" presetSubtype="1" fill="hold" nodeType="withEffect">
                                  <p:stCondLst>
                                    <p:cond delay="500"/>
                                  </p:stCondLst>
                                  <p:childTnLst>
                                    <p:set>
                                      <p:cBhvr>
                                        <p:cTn id="62" dur="1" fill="hold">
                                          <p:stCondLst>
                                            <p:cond delay="0"/>
                                          </p:stCondLst>
                                        </p:cTn>
                                        <p:tgtEl>
                                          <p:spTgt spid="60"/>
                                        </p:tgtEl>
                                        <p:attrNameLst>
                                          <p:attrName>style.visibility</p:attrName>
                                        </p:attrNameLst>
                                      </p:cBhvr>
                                      <p:to>
                                        <p:strVal val="visible"/>
                                      </p:to>
                                    </p:set>
                                    <p:animEffect transition="in" filter="wipe(up)">
                                      <p:cBhvr>
                                        <p:cTn id="63" dur="500"/>
                                        <p:tgtEl>
                                          <p:spTgt spid="60"/>
                                        </p:tgtEl>
                                      </p:cBhvr>
                                    </p:animEffect>
                                  </p:childTnLst>
                                </p:cTn>
                              </p:par>
                              <p:par>
                                <p:cTn id="64" presetID="22" presetClass="entr" presetSubtype="2" fill="hold" nodeType="withEffect">
                                  <p:stCondLst>
                                    <p:cond delay="500"/>
                                  </p:stCondLst>
                                  <p:childTnLst>
                                    <p:set>
                                      <p:cBhvr>
                                        <p:cTn id="65" dur="1" fill="hold">
                                          <p:stCondLst>
                                            <p:cond delay="0"/>
                                          </p:stCondLst>
                                        </p:cTn>
                                        <p:tgtEl>
                                          <p:spTgt spid="42"/>
                                        </p:tgtEl>
                                        <p:attrNameLst>
                                          <p:attrName>style.visibility</p:attrName>
                                        </p:attrNameLst>
                                      </p:cBhvr>
                                      <p:to>
                                        <p:strVal val="visible"/>
                                      </p:to>
                                    </p:set>
                                    <p:animEffect transition="in" filter="wipe(right)">
                                      <p:cBhvr>
                                        <p:cTn id="66" dur="500"/>
                                        <p:tgtEl>
                                          <p:spTgt spid="42"/>
                                        </p:tgtEl>
                                      </p:cBhvr>
                                    </p:animEffect>
                                  </p:childTnLst>
                                </p:cTn>
                              </p:par>
                              <p:par>
                                <p:cTn id="67" presetID="22" presetClass="entr" presetSubtype="1" fill="hold" nodeType="withEffect">
                                  <p:stCondLst>
                                    <p:cond delay="500"/>
                                  </p:stCondLst>
                                  <p:childTnLst>
                                    <p:set>
                                      <p:cBhvr>
                                        <p:cTn id="68" dur="1" fill="hold">
                                          <p:stCondLst>
                                            <p:cond delay="0"/>
                                          </p:stCondLst>
                                        </p:cTn>
                                        <p:tgtEl>
                                          <p:spTgt spid="49"/>
                                        </p:tgtEl>
                                        <p:attrNameLst>
                                          <p:attrName>style.visibility</p:attrName>
                                        </p:attrNameLst>
                                      </p:cBhvr>
                                      <p:to>
                                        <p:strVal val="visible"/>
                                      </p:to>
                                    </p:set>
                                    <p:animEffect transition="in" filter="wipe(up)">
                                      <p:cBhvr>
                                        <p:cTn id="69" dur="500"/>
                                        <p:tgtEl>
                                          <p:spTgt spid="49"/>
                                        </p:tgtEl>
                                      </p:cBhvr>
                                    </p:animEffect>
                                  </p:childTnLst>
                                </p:cTn>
                              </p:par>
                              <p:par>
                                <p:cTn id="70" presetID="22" presetClass="entr" presetSubtype="1" fill="hold" nodeType="withEffect">
                                  <p:stCondLst>
                                    <p:cond delay="500"/>
                                  </p:stCondLst>
                                  <p:childTnLst>
                                    <p:set>
                                      <p:cBhvr>
                                        <p:cTn id="71" dur="1" fill="hold">
                                          <p:stCondLst>
                                            <p:cond delay="0"/>
                                          </p:stCondLst>
                                        </p:cTn>
                                        <p:tgtEl>
                                          <p:spTgt spid="47"/>
                                        </p:tgtEl>
                                        <p:attrNameLst>
                                          <p:attrName>style.visibility</p:attrName>
                                        </p:attrNameLst>
                                      </p:cBhvr>
                                      <p:to>
                                        <p:strVal val="visible"/>
                                      </p:to>
                                    </p:set>
                                    <p:animEffect transition="in" filter="wipe(up)">
                                      <p:cBhvr>
                                        <p:cTn id="72" dur="500"/>
                                        <p:tgtEl>
                                          <p:spTgt spid="47"/>
                                        </p:tgtEl>
                                      </p:cBhvr>
                                    </p:animEffect>
                                  </p:childTnLst>
                                </p:cTn>
                              </p:par>
                              <p:par>
                                <p:cTn id="73" presetID="22" presetClass="entr" presetSubtype="8" fill="hold" nodeType="withEffect">
                                  <p:stCondLst>
                                    <p:cond delay="50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nodeType="withEffect">
                                  <p:stCondLst>
                                    <p:cond delay="500"/>
                                  </p:stCondLst>
                                  <p:childTnLst>
                                    <p:set>
                                      <p:cBhvr>
                                        <p:cTn id="77" dur="1" fill="hold">
                                          <p:stCondLst>
                                            <p:cond delay="0"/>
                                          </p:stCondLst>
                                        </p:cTn>
                                        <p:tgtEl>
                                          <p:spTgt spid="43"/>
                                        </p:tgtEl>
                                        <p:attrNameLst>
                                          <p:attrName>style.visibility</p:attrName>
                                        </p:attrNameLst>
                                      </p:cBhvr>
                                      <p:to>
                                        <p:strVal val="visible"/>
                                      </p:to>
                                    </p:set>
                                    <p:animEffect transition="in" filter="wipe(right)">
                                      <p:cBhvr>
                                        <p:cTn id="78" dur="500"/>
                                        <p:tgtEl>
                                          <p:spTgt spid="43"/>
                                        </p:tgtEl>
                                      </p:cBhvr>
                                    </p:animEffect>
                                  </p:childTnLst>
                                </p:cTn>
                              </p:par>
                              <p:par>
                                <p:cTn id="79" presetID="22" presetClass="entr" presetSubtype="8" fill="hold" nodeType="withEffect">
                                  <p:stCondLst>
                                    <p:cond delay="500"/>
                                  </p:stCondLst>
                                  <p:childTnLst>
                                    <p:set>
                                      <p:cBhvr>
                                        <p:cTn id="80" dur="1" fill="hold">
                                          <p:stCondLst>
                                            <p:cond delay="0"/>
                                          </p:stCondLst>
                                        </p:cTn>
                                        <p:tgtEl>
                                          <p:spTgt spid="41"/>
                                        </p:tgtEl>
                                        <p:attrNameLst>
                                          <p:attrName>style.visibility</p:attrName>
                                        </p:attrNameLst>
                                      </p:cBhvr>
                                      <p:to>
                                        <p:strVal val="visible"/>
                                      </p:to>
                                    </p:set>
                                    <p:animEffect transition="in" filter="wipe(left)">
                                      <p:cBhvr>
                                        <p:cTn id="81" dur="500"/>
                                        <p:tgtEl>
                                          <p:spTgt spid="41"/>
                                        </p:tgtEl>
                                      </p:cBhvr>
                                    </p:animEffect>
                                  </p:childTnLst>
                                </p:cTn>
                              </p:par>
                              <p:par>
                                <p:cTn id="82" presetID="22" presetClass="entr" presetSubtype="1" fill="hold" nodeType="withEffect">
                                  <p:stCondLst>
                                    <p:cond delay="500"/>
                                  </p:stCondLst>
                                  <p:childTnLst>
                                    <p:set>
                                      <p:cBhvr>
                                        <p:cTn id="83" dur="1" fill="hold">
                                          <p:stCondLst>
                                            <p:cond delay="0"/>
                                          </p:stCondLst>
                                        </p:cTn>
                                        <p:tgtEl>
                                          <p:spTgt spid="76"/>
                                        </p:tgtEl>
                                        <p:attrNameLst>
                                          <p:attrName>style.visibility</p:attrName>
                                        </p:attrNameLst>
                                      </p:cBhvr>
                                      <p:to>
                                        <p:strVal val="visible"/>
                                      </p:to>
                                    </p:set>
                                    <p:animEffect transition="in" filter="wipe(up)">
                                      <p:cBhvr>
                                        <p:cTn id="8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12"/>
          <p:cNvGraphicFramePr>
            <a:graphicFrameLocks/>
          </p:cNvGraphicFramePr>
          <p:nvPr>
            <p:extLst>
              <p:ext uri="{D42A27DB-BD31-4B8C-83A1-F6EECF244321}">
                <p14:modId xmlns="" xmlns:p14="http://schemas.microsoft.com/office/powerpoint/2010/main" val="3975734239"/>
              </p:ext>
            </p:extLst>
          </p:nvPr>
        </p:nvGraphicFramePr>
        <p:xfrm>
          <a:off x="518537" y="914400"/>
          <a:ext cx="8077200" cy="5280840"/>
        </p:xfrm>
        <a:graphic>
          <a:graphicData uri="http://schemas.openxmlformats.org/drawingml/2006/table">
            <a:tbl>
              <a:tblPr firstRow="1" bandRow="1">
                <a:tableStyleId>{5940675A-B579-460E-94D1-54222C63F5DA}</a:tableStyleId>
              </a:tblPr>
              <a:tblGrid>
                <a:gridCol w="1615440"/>
                <a:gridCol w="1615440"/>
                <a:gridCol w="1615440"/>
                <a:gridCol w="1615440"/>
                <a:gridCol w="1615440"/>
              </a:tblGrid>
              <a:tr h="918985">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37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2" name="Picture 2" descr="C:\Users\am2047\AppData\Local\Microsoft\Windows\Temporary Internet Files\Content.IE5\KLR7DDPF\MC90043394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90437" y="3074125"/>
            <a:ext cx="471488" cy="47148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Straight Connector 2"/>
          <p:cNvCxnSpPr/>
          <p:nvPr/>
        </p:nvCxnSpPr>
        <p:spPr>
          <a:xfrm>
            <a:off x="4526181" y="3563302"/>
            <a:ext cx="831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57037" y="3563302"/>
            <a:ext cx="769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66854" y="2688200"/>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357237" y="3545613"/>
            <a:ext cx="17016" cy="29766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46679" y="2719598"/>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6679" y="3563302"/>
            <a:ext cx="0" cy="87510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74253" y="3563302"/>
            <a:ext cx="1659384"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87295" y="3563304"/>
            <a:ext cx="1659384"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374255" y="2719601"/>
            <a:ext cx="1603594" cy="584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104311" y="2719599"/>
            <a:ext cx="1659384"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112078" y="4441626"/>
            <a:ext cx="1659384"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63695" y="4441627"/>
            <a:ext cx="1593542"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26181" y="2719598"/>
            <a:ext cx="8310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26081" y="2719600"/>
            <a:ext cx="8310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53707" y="4441627"/>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76101" y="1844498"/>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53707" y="1844498"/>
            <a:ext cx="0" cy="8751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2692" y="3563301"/>
            <a:ext cx="1659386"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977849" y="3563304"/>
            <a:ext cx="155995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118366" y="2688200"/>
            <a:ext cx="0" cy="9065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118366" y="3563304"/>
            <a:ext cx="0" cy="87832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977849" y="2725446"/>
            <a:ext cx="0" cy="86925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977849" y="3563304"/>
            <a:ext cx="1" cy="87832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ttp://bestclipartblog.com/clipart-pics/tree-clip-art-1.gif">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5400000">
            <a:off x="5107456" y="3578893"/>
            <a:ext cx="537289" cy="733774"/>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9" descr="C:\Users\ms58394\Desktop\index.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
        <p:nvSpPr>
          <p:cNvPr id="13" name="Rectangle 12"/>
          <p:cNvSpPr/>
          <p:nvPr/>
        </p:nvSpPr>
        <p:spPr>
          <a:xfrm>
            <a:off x="5404676" y="0"/>
            <a:ext cx="1895071" cy="584775"/>
          </a:xfrm>
          <a:prstGeom prst="rect">
            <a:avLst/>
          </a:prstGeom>
        </p:spPr>
        <p:txBody>
          <a:bodyPr wrap="none">
            <a:spAutoFit/>
          </a:bodyPr>
          <a:lstStyle/>
          <a:p>
            <a:r>
              <a:rPr lang="en-US" sz="3200" dirty="0">
                <a:solidFill>
                  <a:schemeClr val="bg2">
                    <a:lumMod val="75000"/>
                  </a:schemeClr>
                </a:solidFill>
              </a:rPr>
              <a:t>Example</a:t>
            </a:r>
            <a:endParaRPr lang="en-US" sz="3200" dirty="0"/>
          </a:p>
        </p:txBody>
      </p:sp>
    </p:spTree>
    <p:extLst>
      <p:ext uri="{BB962C8B-B14F-4D97-AF65-F5344CB8AC3E}">
        <p14:creationId xmlns="" xmlns:p14="http://schemas.microsoft.com/office/powerpoint/2010/main" val="2004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2500"/>
                            </p:stCondLst>
                            <p:childTnLst>
                              <p:par>
                                <p:cTn id="29" presetID="22" presetClass="entr" presetSubtype="8"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4"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1"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4" fill="hold"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1" fill="hold" nodeType="withEffect">
                                  <p:stCondLst>
                                    <p:cond delay="50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22" presetClass="entr" presetSubtype="2" fill="hold" nodeType="withEffect">
                                  <p:stCondLst>
                                    <p:cond delay="50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par>
                          <p:cTn id="47" fill="hold">
                            <p:stCondLst>
                              <p:cond delay="3500"/>
                            </p:stCondLst>
                            <p:childTnLst>
                              <p:par>
                                <p:cTn id="48" presetID="22" presetClass="entr" presetSubtype="4" fill="hold"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22" presetClass="entr" presetSubtype="4" fill="hold" nodeType="withEffect">
                                  <p:stCondLst>
                                    <p:cond delay="50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par>
                                <p:cTn id="57" presetID="22" presetClass="entr" presetSubtype="4" fill="hold" nodeType="withEffect">
                                  <p:stCondLst>
                                    <p:cond delay="50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par>
                                <p:cTn id="60" presetID="22" presetClass="entr" presetSubtype="2" fill="hold" nodeType="withEffect">
                                  <p:stCondLst>
                                    <p:cond delay="50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par>
                                <p:cTn id="63" presetID="22" presetClass="entr" presetSubtype="8" fill="hold" nodeType="withEffect">
                                  <p:stCondLst>
                                    <p:cond delay="50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2" fill="hold"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par>
                                <p:cTn id="69" presetID="22" presetClass="entr" presetSubtype="8" fill="hold" nodeType="withEffect">
                                  <p:stCondLst>
                                    <p:cond delay="50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nodeType="withEffect">
                                  <p:stCondLst>
                                    <p:cond delay="50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par>
                                <p:cTn id="75" presetID="22" presetClass="entr" presetSubtype="2" fill="hold" nodeType="withEffect">
                                  <p:stCondLst>
                                    <p:cond delay="500"/>
                                  </p:stCondLst>
                                  <p:childTnLst>
                                    <p:set>
                                      <p:cBhvr>
                                        <p:cTn id="76" dur="1" fill="hold">
                                          <p:stCondLst>
                                            <p:cond delay="0"/>
                                          </p:stCondLst>
                                        </p:cTn>
                                        <p:tgtEl>
                                          <p:spTgt spid="23"/>
                                        </p:tgtEl>
                                        <p:attrNameLst>
                                          <p:attrName>style.visibility</p:attrName>
                                        </p:attrNameLst>
                                      </p:cBhvr>
                                      <p:to>
                                        <p:strVal val="visible"/>
                                      </p:to>
                                    </p:set>
                                    <p:animEffect transition="in" filter="wipe(right)">
                                      <p:cBhvr>
                                        <p:cTn id="77" dur="500"/>
                                        <p:tgtEl>
                                          <p:spTgt spid="23"/>
                                        </p:tgtEl>
                                      </p:cBhvr>
                                    </p:animEffect>
                                  </p:childTnLst>
                                </p:cTn>
                              </p:par>
                              <p:par>
                                <p:cTn id="78" presetID="22" presetClass="entr" presetSubtype="1" fill="hold" nodeType="withEffect">
                                  <p:stCondLst>
                                    <p:cond delay="50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par>
                                <p:cTn id="81" presetID="22" presetClass="entr" presetSubtype="2" fill="hold" nodeType="withEffect">
                                  <p:stCondLst>
                                    <p:cond delay="500"/>
                                  </p:stCondLst>
                                  <p:childTnLst>
                                    <p:set>
                                      <p:cBhvr>
                                        <p:cTn id="82" dur="1" fill="hold">
                                          <p:stCondLst>
                                            <p:cond delay="0"/>
                                          </p:stCondLst>
                                        </p:cTn>
                                        <p:tgtEl>
                                          <p:spTgt spid="14"/>
                                        </p:tgtEl>
                                        <p:attrNameLst>
                                          <p:attrName>style.visibility</p:attrName>
                                        </p:attrNameLst>
                                      </p:cBhvr>
                                      <p:to>
                                        <p:strVal val="visible"/>
                                      </p:to>
                                    </p:set>
                                    <p:animEffect transition="in" filter="wipe(right)">
                                      <p:cBhvr>
                                        <p:cTn id="83" dur="500"/>
                                        <p:tgtEl>
                                          <p:spTgt spid="14"/>
                                        </p:tgtEl>
                                      </p:cBhvr>
                                    </p:animEffect>
                                  </p:childTnLst>
                                </p:cTn>
                              </p:par>
                              <p:par>
                                <p:cTn id="84" presetID="22" presetClass="entr" presetSubtype="1" fill="hold" nodeType="withEffect">
                                  <p:stCondLst>
                                    <p:cond delay="50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par>
                                <p:cTn id="87" presetID="22" presetClass="entr" presetSubtype="8" fill="hold" nodeType="with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par>
                                <p:cTn id="90" presetID="22" presetClass="entr" presetSubtype="1" fill="hold" nodeType="withEffect">
                                  <p:stCondLst>
                                    <p:cond delay="50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28600"/>
            <a:ext cx="3680910" cy="838200"/>
          </a:xfrm>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1043492" y="762000"/>
            <a:ext cx="6777317" cy="5486400"/>
          </a:xfrm>
        </p:spPr>
        <p:txBody>
          <a:bodyPr>
            <a:normAutofit/>
          </a:bodyPr>
          <a:lstStyle/>
          <a:p>
            <a:pPr marL="685800" lvl="1" indent="-228600">
              <a:buFont typeface="+mj-lt"/>
              <a:buAutoNum type="arabicParenR"/>
            </a:pPr>
            <a:endParaRPr lang="en-US" sz="1400" dirty="0" smtClean="0"/>
          </a:p>
          <a:p>
            <a:pPr marL="685800" lvl="1" indent="-228600">
              <a:buFont typeface="+mj-lt"/>
              <a:buAutoNum type="arabicParenR"/>
            </a:pPr>
            <a:endParaRPr lang="en-US" sz="1400" dirty="0" smtClean="0"/>
          </a:p>
          <a:p>
            <a:pPr marL="685800" lvl="1" indent="-228600">
              <a:buFont typeface="+mj-lt"/>
              <a:buAutoNum type="arabicParenR"/>
            </a:pPr>
            <a:endParaRPr lang="en-US" sz="1400" dirty="0"/>
          </a:p>
          <a:p>
            <a:pPr marL="685800" lvl="1" indent="-228600">
              <a:buFont typeface="+mj-lt"/>
              <a:buAutoNum type="arabicParenR"/>
            </a:pPr>
            <a:endParaRPr lang="en-US" sz="1400" dirty="0" smtClean="0"/>
          </a:p>
          <a:p>
            <a:pPr marL="800100" lvl="1" indent="-342900">
              <a:buAutoNum type="arabicParenR" startAt="2"/>
            </a:pPr>
            <a:r>
              <a:rPr lang="en-US" sz="2000" dirty="0" smtClean="0"/>
              <a:t>We will use </a:t>
            </a:r>
            <a:r>
              <a:rPr lang="en-US" sz="2000" b="1" dirty="0" smtClean="0"/>
              <a:t>point to point travel</a:t>
            </a:r>
            <a:r>
              <a:rPr lang="en-US" sz="2000" dirty="0" smtClean="0"/>
              <a:t> along our road network to simulate travel from an ES location to a point of interest and back to an ES location.</a:t>
            </a:r>
          </a:p>
          <a:p>
            <a:pPr marL="800100" lvl="1" indent="-342900">
              <a:buNone/>
            </a:pPr>
            <a:endParaRPr lang="en-US" sz="1800" dirty="0" smtClean="0"/>
          </a:p>
          <a:p>
            <a:r>
              <a:rPr lang="en-US" sz="2200" dirty="0" smtClean="0"/>
              <a:t>These two weighting systems will be combined in order to ensure ES personnel are both able to leave their stations as well as travel unrestricted by tree debris when responding during a severe weather event.</a:t>
            </a:r>
          </a:p>
          <a:p>
            <a:endParaRPr lang="en-US" dirty="0"/>
          </a:p>
        </p:txBody>
      </p:sp>
      <p:pic>
        <p:nvPicPr>
          <p:cNvPr id="4" name="Picture 3"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79508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102964192"/>
              </p:ext>
            </p:extLst>
          </p:nvPr>
        </p:nvGraphicFramePr>
        <p:xfrm>
          <a:off x="762000" y="990600"/>
          <a:ext cx="7620000" cy="4953000"/>
        </p:xfrm>
        <a:graphic>
          <a:graphicData uri="http://schemas.openxmlformats.org/drawingml/2006/table">
            <a:tbl>
              <a:tblPr firstRow="1" bandRow="1">
                <a:tableStyleId>{5940675A-B579-460E-94D1-54222C63F5DA}</a:tableStyleId>
              </a:tblPr>
              <a:tblGrid>
                <a:gridCol w="762000"/>
                <a:gridCol w="762000"/>
                <a:gridCol w="762000"/>
                <a:gridCol w="762000"/>
                <a:gridCol w="762000"/>
                <a:gridCol w="762000"/>
                <a:gridCol w="762000"/>
                <a:gridCol w="762000"/>
                <a:gridCol w="762000"/>
                <a:gridCol w="762000"/>
              </a:tblGrid>
              <a:tr h="4953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Oval 3"/>
          <p:cNvSpPr/>
          <p:nvPr/>
        </p:nvSpPr>
        <p:spPr>
          <a:xfrm>
            <a:off x="1143000" y="3324225"/>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4770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7467600" y="2514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895600" y="53054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0292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4438650" y="131445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Elbow Connector 11"/>
          <p:cNvCxnSpPr>
            <a:stCxn id="4" idx="5"/>
          </p:cNvCxnSpPr>
          <p:nvPr/>
        </p:nvCxnSpPr>
        <p:spPr>
          <a:xfrm rot="5400000" flipH="1" flipV="1">
            <a:off x="1886215" y="872767"/>
            <a:ext cx="1968407" cy="3194674"/>
          </a:xfrm>
          <a:prstGeom prst="bentConnector4">
            <a:avLst>
              <a:gd name="adj1" fmla="val -967"/>
              <a:gd name="adj2" fmla="val 54821"/>
            </a:avLst>
          </a:prstGeom>
          <a:ln w="38100">
            <a:solidFill>
              <a:srgbClr val="FF0000">
                <a:alpha val="25098"/>
              </a:srgb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5"/>
            <a:endCxn id="10" idx="2"/>
          </p:cNvCxnSpPr>
          <p:nvPr/>
        </p:nvCxnSpPr>
        <p:spPr>
          <a:xfrm rot="5400000" flipH="1" flipV="1">
            <a:off x="1762390" y="2730142"/>
            <a:ext cx="3968657" cy="1442074"/>
          </a:xfrm>
          <a:prstGeom prst="bentConnector3">
            <a:avLst>
              <a:gd name="adj1" fmla="val 99040"/>
            </a:avLst>
          </a:prstGeom>
          <a:ln w="38100">
            <a:solidFill>
              <a:srgbClr val="FF0000">
                <a:alpha val="25098"/>
              </a:srgbClr>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0" idx="3"/>
          </p:cNvCxnSpPr>
          <p:nvPr/>
        </p:nvCxnSpPr>
        <p:spPr>
          <a:xfrm rot="16200000" flipV="1">
            <a:off x="3662097" y="2366697"/>
            <a:ext cx="2495550" cy="695856"/>
          </a:xfrm>
          <a:prstGeom prst="bentConnector3">
            <a:avLst>
              <a:gd name="adj1" fmla="val 0"/>
            </a:avLst>
          </a:prstGeom>
          <a:ln w="38100">
            <a:solidFill>
              <a:srgbClr val="FF0000">
                <a:alpha val="23922"/>
              </a:srgbClr>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6" idx="3"/>
            <a:endCxn id="10" idx="3"/>
          </p:cNvCxnSpPr>
          <p:nvPr/>
        </p:nvCxnSpPr>
        <p:spPr>
          <a:xfrm rot="5400000" flipH="1">
            <a:off x="3798715" y="2230079"/>
            <a:ext cx="3463832" cy="1937374"/>
          </a:xfrm>
          <a:prstGeom prst="bentConnector3">
            <a:avLst>
              <a:gd name="adj1" fmla="val -94"/>
            </a:avLst>
          </a:prstGeom>
          <a:ln w="38100">
            <a:solidFill>
              <a:srgbClr val="FF0000">
                <a:alpha val="25098"/>
              </a:srgb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0800000">
            <a:off x="4600044" y="1400175"/>
            <a:ext cx="2943756" cy="1047750"/>
          </a:xfrm>
          <a:prstGeom prst="bentConnector3">
            <a:avLst>
              <a:gd name="adj1" fmla="val 101447"/>
            </a:avLst>
          </a:prstGeom>
          <a:ln w="38100">
            <a:solidFill>
              <a:srgbClr val="FF0000">
                <a:alpha val="25098"/>
              </a:srgbClr>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343400" y="1390650"/>
            <a:ext cx="457200" cy="1079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4333344" y="2444658"/>
            <a:ext cx="457200" cy="151774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lowchart: Punched Tape 68"/>
          <p:cNvSpPr/>
          <p:nvPr/>
        </p:nvSpPr>
        <p:spPr>
          <a:xfrm>
            <a:off x="2812783" y="1314312"/>
            <a:ext cx="1754095" cy="215651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9996 h 18996"/>
              <a:gd name="connsiteX1" fmla="*/ 2500 w 10000"/>
              <a:gd name="connsiteY1" fmla="*/ 10996 h 18996"/>
              <a:gd name="connsiteX2" fmla="*/ 5000 w 10000"/>
              <a:gd name="connsiteY2" fmla="*/ 9996 h 18996"/>
              <a:gd name="connsiteX3" fmla="*/ 7708 w 10000"/>
              <a:gd name="connsiteY3" fmla="*/ 0 h 18996"/>
              <a:gd name="connsiteX4" fmla="*/ 10000 w 10000"/>
              <a:gd name="connsiteY4" fmla="*/ 9996 h 18996"/>
              <a:gd name="connsiteX5" fmla="*/ 10000 w 10000"/>
              <a:gd name="connsiteY5" fmla="*/ 17996 h 18996"/>
              <a:gd name="connsiteX6" fmla="*/ 7500 w 10000"/>
              <a:gd name="connsiteY6" fmla="*/ 16996 h 18996"/>
              <a:gd name="connsiteX7" fmla="*/ 5000 w 10000"/>
              <a:gd name="connsiteY7" fmla="*/ 17996 h 18996"/>
              <a:gd name="connsiteX8" fmla="*/ 2500 w 10000"/>
              <a:gd name="connsiteY8" fmla="*/ 18996 h 18996"/>
              <a:gd name="connsiteX9" fmla="*/ 0 w 10000"/>
              <a:gd name="connsiteY9" fmla="*/ 17996 h 18996"/>
              <a:gd name="connsiteX10" fmla="*/ 0 w 10000"/>
              <a:gd name="connsiteY10" fmla="*/ 9996 h 18996"/>
              <a:gd name="connsiteX0" fmla="*/ 0 w 21458"/>
              <a:gd name="connsiteY0" fmla="*/ 10153 h 19153"/>
              <a:gd name="connsiteX1" fmla="*/ 2500 w 21458"/>
              <a:gd name="connsiteY1" fmla="*/ 11153 h 19153"/>
              <a:gd name="connsiteX2" fmla="*/ 5000 w 21458"/>
              <a:gd name="connsiteY2" fmla="*/ 10153 h 19153"/>
              <a:gd name="connsiteX3" fmla="*/ 7708 w 21458"/>
              <a:gd name="connsiteY3" fmla="*/ 157 h 19153"/>
              <a:gd name="connsiteX4" fmla="*/ 21458 w 21458"/>
              <a:gd name="connsiteY4" fmla="*/ 3998 h 19153"/>
              <a:gd name="connsiteX5" fmla="*/ 10000 w 21458"/>
              <a:gd name="connsiteY5" fmla="*/ 18153 h 19153"/>
              <a:gd name="connsiteX6" fmla="*/ 7500 w 21458"/>
              <a:gd name="connsiteY6" fmla="*/ 17153 h 19153"/>
              <a:gd name="connsiteX7" fmla="*/ 5000 w 21458"/>
              <a:gd name="connsiteY7" fmla="*/ 18153 h 19153"/>
              <a:gd name="connsiteX8" fmla="*/ 2500 w 21458"/>
              <a:gd name="connsiteY8" fmla="*/ 19153 h 19153"/>
              <a:gd name="connsiteX9" fmla="*/ 0 w 21458"/>
              <a:gd name="connsiteY9" fmla="*/ 18153 h 19153"/>
              <a:gd name="connsiteX10" fmla="*/ 0 w 21458"/>
              <a:gd name="connsiteY10" fmla="*/ 10153 h 19153"/>
              <a:gd name="connsiteX0" fmla="*/ 0 w 21663"/>
              <a:gd name="connsiteY0" fmla="*/ 10153 h 19153"/>
              <a:gd name="connsiteX1" fmla="*/ 2500 w 21663"/>
              <a:gd name="connsiteY1" fmla="*/ 11153 h 19153"/>
              <a:gd name="connsiteX2" fmla="*/ 5000 w 21663"/>
              <a:gd name="connsiteY2" fmla="*/ 10153 h 19153"/>
              <a:gd name="connsiteX3" fmla="*/ 7708 w 21663"/>
              <a:gd name="connsiteY3" fmla="*/ 157 h 19153"/>
              <a:gd name="connsiteX4" fmla="*/ 21458 w 21663"/>
              <a:gd name="connsiteY4" fmla="*/ 3998 h 19153"/>
              <a:gd name="connsiteX5" fmla="*/ 10000 w 21663"/>
              <a:gd name="connsiteY5" fmla="*/ 18153 h 19153"/>
              <a:gd name="connsiteX6" fmla="*/ 7500 w 21663"/>
              <a:gd name="connsiteY6" fmla="*/ 17153 h 19153"/>
              <a:gd name="connsiteX7" fmla="*/ 5000 w 21663"/>
              <a:gd name="connsiteY7" fmla="*/ 18153 h 19153"/>
              <a:gd name="connsiteX8" fmla="*/ 2500 w 21663"/>
              <a:gd name="connsiteY8" fmla="*/ 19153 h 19153"/>
              <a:gd name="connsiteX9" fmla="*/ 0 w 21663"/>
              <a:gd name="connsiteY9" fmla="*/ 18153 h 19153"/>
              <a:gd name="connsiteX10" fmla="*/ 0 w 21663"/>
              <a:gd name="connsiteY10" fmla="*/ 10153 h 19153"/>
              <a:gd name="connsiteX0" fmla="*/ 0 w 21899"/>
              <a:gd name="connsiteY0" fmla="*/ 10153 h 19153"/>
              <a:gd name="connsiteX1" fmla="*/ 2500 w 21899"/>
              <a:gd name="connsiteY1" fmla="*/ 11153 h 19153"/>
              <a:gd name="connsiteX2" fmla="*/ 5000 w 21899"/>
              <a:gd name="connsiteY2" fmla="*/ 10153 h 19153"/>
              <a:gd name="connsiteX3" fmla="*/ 7708 w 21899"/>
              <a:gd name="connsiteY3" fmla="*/ 157 h 19153"/>
              <a:gd name="connsiteX4" fmla="*/ 21458 w 21899"/>
              <a:gd name="connsiteY4" fmla="*/ 3998 h 19153"/>
              <a:gd name="connsiteX5" fmla="*/ 15833 w 21899"/>
              <a:gd name="connsiteY5" fmla="*/ 10932 h 19153"/>
              <a:gd name="connsiteX6" fmla="*/ 7500 w 21899"/>
              <a:gd name="connsiteY6" fmla="*/ 17153 h 19153"/>
              <a:gd name="connsiteX7" fmla="*/ 5000 w 21899"/>
              <a:gd name="connsiteY7" fmla="*/ 18153 h 19153"/>
              <a:gd name="connsiteX8" fmla="*/ 2500 w 21899"/>
              <a:gd name="connsiteY8" fmla="*/ 19153 h 19153"/>
              <a:gd name="connsiteX9" fmla="*/ 0 w 21899"/>
              <a:gd name="connsiteY9" fmla="*/ 18153 h 19153"/>
              <a:gd name="connsiteX10" fmla="*/ 0 w 21899"/>
              <a:gd name="connsiteY10" fmla="*/ 10153 h 19153"/>
              <a:gd name="connsiteX0" fmla="*/ 0 w 21899"/>
              <a:gd name="connsiteY0" fmla="*/ 10153 h 21521"/>
              <a:gd name="connsiteX1" fmla="*/ 2500 w 21899"/>
              <a:gd name="connsiteY1" fmla="*/ 11153 h 21521"/>
              <a:gd name="connsiteX2" fmla="*/ 5000 w 21899"/>
              <a:gd name="connsiteY2" fmla="*/ 10153 h 21521"/>
              <a:gd name="connsiteX3" fmla="*/ 7708 w 21899"/>
              <a:gd name="connsiteY3" fmla="*/ 157 h 21521"/>
              <a:gd name="connsiteX4" fmla="*/ 21458 w 21899"/>
              <a:gd name="connsiteY4" fmla="*/ 3998 h 21521"/>
              <a:gd name="connsiteX5" fmla="*/ 15833 w 21899"/>
              <a:gd name="connsiteY5" fmla="*/ 10932 h 21521"/>
              <a:gd name="connsiteX6" fmla="*/ 16250 w 21899"/>
              <a:gd name="connsiteY6" fmla="*/ 21296 h 21521"/>
              <a:gd name="connsiteX7" fmla="*/ 5000 w 21899"/>
              <a:gd name="connsiteY7" fmla="*/ 18153 h 21521"/>
              <a:gd name="connsiteX8" fmla="*/ 2500 w 21899"/>
              <a:gd name="connsiteY8" fmla="*/ 19153 h 21521"/>
              <a:gd name="connsiteX9" fmla="*/ 0 w 21899"/>
              <a:gd name="connsiteY9" fmla="*/ 18153 h 21521"/>
              <a:gd name="connsiteX10" fmla="*/ 0 w 21899"/>
              <a:gd name="connsiteY10" fmla="*/ 10153 h 21521"/>
              <a:gd name="connsiteX0" fmla="*/ 0 w 21899"/>
              <a:gd name="connsiteY0" fmla="*/ 10153 h 29179"/>
              <a:gd name="connsiteX1" fmla="*/ 2500 w 21899"/>
              <a:gd name="connsiteY1" fmla="*/ 11153 h 29179"/>
              <a:gd name="connsiteX2" fmla="*/ 5000 w 21899"/>
              <a:gd name="connsiteY2" fmla="*/ 10153 h 29179"/>
              <a:gd name="connsiteX3" fmla="*/ 7708 w 21899"/>
              <a:gd name="connsiteY3" fmla="*/ 157 h 29179"/>
              <a:gd name="connsiteX4" fmla="*/ 21458 w 21899"/>
              <a:gd name="connsiteY4" fmla="*/ 3998 h 29179"/>
              <a:gd name="connsiteX5" fmla="*/ 15833 w 21899"/>
              <a:gd name="connsiteY5" fmla="*/ 10932 h 29179"/>
              <a:gd name="connsiteX6" fmla="*/ 16250 w 21899"/>
              <a:gd name="connsiteY6" fmla="*/ 21296 h 29179"/>
              <a:gd name="connsiteX7" fmla="*/ 13750 w 21899"/>
              <a:gd name="connsiteY7" fmla="*/ 29162 h 29179"/>
              <a:gd name="connsiteX8" fmla="*/ 2500 w 21899"/>
              <a:gd name="connsiteY8" fmla="*/ 19153 h 29179"/>
              <a:gd name="connsiteX9" fmla="*/ 0 w 21899"/>
              <a:gd name="connsiteY9" fmla="*/ 18153 h 29179"/>
              <a:gd name="connsiteX10" fmla="*/ 0 w 21899"/>
              <a:gd name="connsiteY10" fmla="*/ 10153 h 29179"/>
              <a:gd name="connsiteX0" fmla="*/ 0 w 21899"/>
              <a:gd name="connsiteY0" fmla="*/ 10153 h 29351"/>
              <a:gd name="connsiteX1" fmla="*/ 2500 w 21899"/>
              <a:gd name="connsiteY1" fmla="*/ 11153 h 29351"/>
              <a:gd name="connsiteX2" fmla="*/ 5000 w 21899"/>
              <a:gd name="connsiteY2" fmla="*/ 10153 h 29351"/>
              <a:gd name="connsiteX3" fmla="*/ 7708 w 21899"/>
              <a:gd name="connsiteY3" fmla="*/ 157 h 29351"/>
              <a:gd name="connsiteX4" fmla="*/ 21458 w 21899"/>
              <a:gd name="connsiteY4" fmla="*/ 3998 h 29351"/>
              <a:gd name="connsiteX5" fmla="*/ 15833 w 21899"/>
              <a:gd name="connsiteY5" fmla="*/ 10932 h 29351"/>
              <a:gd name="connsiteX6" fmla="*/ 16250 w 21899"/>
              <a:gd name="connsiteY6" fmla="*/ 21296 h 29351"/>
              <a:gd name="connsiteX7" fmla="*/ 13750 w 21899"/>
              <a:gd name="connsiteY7" fmla="*/ 29162 h 29351"/>
              <a:gd name="connsiteX8" fmla="*/ 9062 w 21899"/>
              <a:gd name="connsiteY8" fmla="*/ 27084 h 29351"/>
              <a:gd name="connsiteX9" fmla="*/ 0 w 21899"/>
              <a:gd name="connsiteY9" fmla="*/ 18153 h 29351"/>
              <a:gd name="connsiteX10" fmla="*/ 0 w 21899"/>
              <a:gd name="connsiteY10" fmla="*/ 10153 h 29351"/>
              <a:gd name="connsiteX0" fmla="*/ 0 w 21899"/>
              <a:gd name="connsiteY0" fmla="*/ 10153 h 29351"/>
              <a:gd name="connsiteX1" fmla="*/ 2500 w 21899"/>
              <a:gd name="connsiteY1" fmla="*/ 11153 h 29351"/>
              <a:gd name="connsiteX2" fmla="*/ 5000 w 21899"/>
              <a:gd name="connsiteY2" fmla="*/ 10153 h 29351"/>
              <a:gd name="connsiteX3" fmla="*/ 7708 w 21899"/>
              <a:gd name="connsiteY3" fmla="*/ 157 h 29351"/>
              <a:gd name="connsiteX4" fmla="*/ 21458 w 21899"/>
              <a:gd name="connsiteY4" fmla="*/ 3998 h 29351"/>
              <a:gd name="connsiteX5" fmla="*/ 15833 w 21899"/>
              <a:gd name="connsiteY5" fmla="*/ 10932 h 29351"/>
              <a:gd name="connsiteX6" fmla="*/ 16250 w 21899"/>
              <a:gd name="connsiteY6" fmla="*/ 21296 h 29351"/>
              <a:gd name="connsiteX7" fmla="*/ 13750 w 21899"/>
              <a:gd name="connsiteY7" fmla="*/ 29162 h 29351"/>
              <a:gd name="connsiteX8" fmla="*/ 9062 w 21899"/>
              <a:gd name="connsiteY8" fmla="*/ 27084 h 29351"/>
              <a:gd name="connsiteX9" fmla="*/ 5312 w 21899"/>
              <a:gd name="connsiteY9" fmla="*/ 16259 h 29351"/>
              <a:gd name="connsiteX10" fmla="*/ 0 w 21899"/>
              <a:gd name="connsiteY10" fmla="*/ 10153 h 29351"/>
              <a:gd name="connsiteX0" fmla="*/ 1879 w 19403"/>
              <a:gd name="connsiteY0" fmla="*/ 12047 h 29351"/>
              <a:gd name="connsiteX1" fmla="*/ 4 w 19403"/>
              <a:gd name="connsiteY1" fmla="*/ 11153 h 29351"/>
              <a:gd name="connsiteX2" fmla="*/ 2504 w 19403"/>
              <a:gd name="connsiteY2" fmla="*/ 10153 h 29351"/>
              <a:gd name="connsiteX3" fmla="*/ 5212 w 19403"/>
              <a:gd name="connsiteY3" fmla="*/ 157 h 29351"/>
              <a:gd name="connsiteX4" fmla="*/ 18962 w 19403"/>
              <a:gd name="connsiteY4" fmla="*/ 3998 h 29351"/>
              <a:gd name="connsiteX5" fmla="*/ 13337 w 19403"/>
              <a:gd name="connsiteY5" fmla="*/ 10932 h 29351"/>
              <a:gd name="connsiteX6" fmla="*/ 13754 w 19403"/>
              <a:gd name="connsiteY6" fmla="*/ 21296 h 29351"/>
              <a:gd name="connsiteX7" fmla="*/ 11254 w 19403"/>
              <a:gd name="connsiteY7" fmla="*/ 29162 h 29351"/>
              <a:gd name="connsiteX8" fmla="*/ 6566 w 19403"/>
              <a:gd name="connsiteY8" fmla="*/ 27084 h 29351"/>
              <a:gd name="connsiteX9" fmla="*/ 2816 w 19403"/>
              <a:gd name="connsiteY9" fmla="*/ 16259 h 29351"/>
              <a:gd name="connsiteX10" fmla="*/ 1879 w 19403"/>
              <a:gd name="connsiteY10" fmla="*/ 12047 h 29351"/>
              <a:gd name="connsiteX0" fmla="*/ 1876 w 19400"/>
              <a:gd name="connsiteY0" fmla="*/ 12047 h 29351"/>
              <a:gd name="connsiteX1" fmla="*/ 1 w 19400"/>
              <a:gd name="connsiteY1" fmla="*/ 11153 h 29351"/>
              <a:gd name="connsiteX2" fmla="*/ 2084 w 19400"/>
              <a:gd name="connsiteY2" fmla="*/ 11194 h 29351"/>
              <a:gd name="connsiteX3" fmla="*/ 2501 w 19400"/>
              <a:gd name="connsiteY3" fmla="*/ 10153 h 29351"/>
              <a:gd name="connsiteX4" fmla="*/ 5209 w 19400"/>
              <a:gd name="connsiteY4" fmla="*/ 157 h 29351"/>
              <a:gd name="connsiteX5" fmla="*/ 18959 w 19400"/>
              <a:gd name="connsiteY5" fmla="*/ 3998 h 29351"/>
              <a:gd name="connsiteX6" fmla="*/ 13334 w 19400"/>
              <a:gd name="connsiteY6" fmla="*/ 10932 h 29351"/>
              <a:gd name="connsiteX7" fmla="*/ 13751 w 19400"/>
              <a:gd name="connsiteY7" fmla="*/ 21296 h 29351"/>
              <a:gd name="connsiteX8" fmla="*/ 11251 w 19400"/>
              <a:gd name="connsiteY8" fmla="*/ 29162 h 29351"/>
              <a:gd name="connsiteX9" fmla="*/ 6563 w 19400"/>
              <a:gd name="connsiteY9" fmla="*/ 27084 h 29351"/>
              <a:gd name="connsiteX10" fmla="*/ 2813 w 19400"/>
              <a:gd name="connsiteY10" fmla="*/ 16259 h 29351"/>
              <a:gd name="connsiteX11" fmla="*/ 1876 w 19400"/>
              <a:gd name="connsiteY11" fmla="*/ 12047 h 29351"/>
              <a:gd name="connsiteX0" fmla="*/ 0 w 17524"/>
              <a:gd name="connsiteY0" fmla="*/ 12047 h 29351"/>
              <a:gd name="connsiteX1" fmla="*/ 2396 w 17524"/>
              <a:gd name="connsiteY1" fmla="*/ 11626 h 29351"/>
              <a:gd name="connsiteX2" fmla="*/ 208 w 17524"/>
              <a:gd name="connsiteY2" fmla="*/ 11194 h 29351"/>
              <a:gd name="connsiteX3" fmla="*/ 625 w 17524"/>
              <a:gd name="connsiteY3" fmla="*/ 10153 h 29351"/>
              <a:gd name="connsiteX4" fmla="*/ 3333 w 17524"/>
              <a:gd name="connsiteY4" fmla="*/ 157 h 29351"/>
              <a:gd name="connsiteX5" fmla="*/ 17083 w 17524"/>
              <a:gd name="connsiteY5" fmla="*/ 3998 h 29351"/>
              <a:gd name="connsiteX6" fmla="*/ 11458 w 17524"/>
              <a:gd name="connsiteY6" fmla="*/ 10932 h 29351"/>
              <a:gd name="connsiteX7" fmla="*/ 11875 w 17524"/>
              <a:gd name="connsiteY7" fmla="*/ 21296 h 29351"/>
              <a:gd name="connsiteX8" fmla="*/ 9375 w 17524"/>
              <a:gd name="connsiteY8" fmla="*/ 29162 h 29351"/>
              <a:gd name="connsiteX9" fmla="*/ 4687 w 17524"/>
              <a:gd name="connsiteY9" fmla="*/ 27084 h 29351"/>
              <a:gd name="connsiteX10" fmla="*/ 937 w 17524"/>
              <a:gd name="connsiteY10" fmla="*/ 16259 h 29351"/>
              <a:gd name="connsiteX11" fmla="*/ 0 w 17524"/>
              <a:gd name="connsiteY11" fmla="*/ 12047 h 29351"/>
              <a:gd name="connsiteX0" fmla="*/ 109 w 17633"/>
              <a:gd name="connsiteY0" fmla="*/ 12047 h 29351"/>
              <a:gd name="connsiteX1" fmla="*/ 5 w 17633"/>
              <a:gd name="connsiteY1" fmla="*/ 11389 h 29351"/>
              <a:gd name="connsiteX2" fmla="*/ 317 w 17633"/>
              <a:gd name="connsiteY2" fmla="*/ 11194 h 29351"/>
              <a:gd name="connsiteX3" fmla="*/ 734 w 17633"/>
              <a:gd name="connsiteY3" fmla="*/ 10153 h 29351"/>
              <a:gd name="connsiteX4" fmla="*/ 3442 w 17633"/>
              <a:gd name="connsiteY4" fmla="*/ 157 h 29351"/>
              <a:gd name="connsiteX5" fmla="*/ 17192 w 17633"/>
              <a:gd name="connsiteY5" fmla="*/ 3998 h 29351"/>
              <a:gd name="connsiteX6" fmla="*/ 11567 w 17633"/>
              <a:gd name="connsiteY6" fmla="*/ 10932 h 29351"/>
              <a:gd name="connsiteX7" fmla="*/ 11984 w 17633"/>
              <a:gd name="connsiteY7" fmla="*/ 21296 h 29351"/>
              <a:gd name="connsiteX8" fmla="*/ 9484 w 17633"/>
              <a:gd name="connsiteY8" fmla="*/ 29162 h 29351"/>
              <a:gd name="connsiteX9" fmla="*/ 4796 w 17633"/>
              <a:gd name="connsiteY9" fmla="*/ 27084 h 29351"/>
              <a:gd name="connsiteX10" fmla="*/ 1046 w 17633"/>
              <a:gd name="connsiteY10" fmla="*/ 16259 h 29351"/>
              <a:gd name="connsiteX11" fmla="*/ 109 w 17633"/>
              <a:gd name="connsiteY11" fmla="*/ 12047 h 29351"/>
              <a:gd name="connsiteX0" fmla="*/ 109 w 17633"/>
              <a:gd name="connsiteY0" fmla="*/ 11897 h 29201"/>
              <a:gd name="connsiteX1" fmla="*/ 5 w 17633"/>
              <a:gd name="connsiteY1" fmla="*/ 11239 h 29201"/>
              <a:gd name="connsiteX2" fmla="*/ 317 w 17633"/>
              <a:gd name="connsiteY2" fmla="*/ 11044 h 29201"/>
              <a:gd name="connsiteX3" fmla="*/ 1880 w 17633"/>
              <a:gd name="connsiteY3" fmla="*/ 3137 h 29201"/>
              <a:gd name="connsiteX4" fmla="*/ 3442 w 17633"/>
              <a:gd name="connsiteY4" fmla="*/ 7 h 29201"/>
              <a:gd name="connsiteX5" fmla="*/ 17192 w 17633"/>
              <a:gd name="connsiteY5" fmla="*/ 3848 h 29201"/>
              <a:gd name="connsiteX6" fmla="*/ 11567 w 17633"/>
              <a:gd name="connsiteY6" fmla="*/ 10782 h 29201"/>
              <a:gd name="connsiteX7" fmla="*/ 11984 w 17633"/>
              <a:gd name="connsiteY7" fmla="*/ 21146 h 29201"/>
              <a:gd name="connsiteX8" fmla="*/ 9484 w 17633"/>
              <a:gd name="connsiteY8" fmla="*/ 29012 h 29201"/>
              <a:gd name="connsiteX9" fmla="*/ 4796 w 17633"/>
              <a:gd name="connsiteY9" fmla="*/ 26934 h 29201"/>
              <a:gd name="connsiteX10" fmla="*/ 1046 w 17633"/>
              <a:gd name="connsiteY10" fmla="*/ 16109 h 29201"/>
              <a:gd name="connsiteX11" fmla="*/ 109 w 17633"/>
              <a:gd name="connsiteY11" fmla="*/ 11897 h 29201"/>
              <a:gd name="connsiteX0" fmla="*/ 109 w 17536"/>
              <a:gd name="connsiteY0" fmla="*/ 11897 h 29201"/>
              <a:gd name="connsiteX1" fmla="*/ 5 w 17536"/>
              <a:gd name="connsiteY1" fmla="*/ 11239 h 29201"/>
              <a:gd name="connsiteX2" fmla="*/ 317 w 17536"/>
              <a:gd name="connsiteY2" fmla="*/ 11044 h 29201"/>
              <a:gd name="connsiteX3" fmla="*/ 1880 w 17536"/>
              <a:gd name="connsiteY3" fmla="*/ 3137 h 29201"/>
              <a:gd name="connsiteX4" fmla="*/ 3442 w 17536"/>
              <a:gd name="connsiteY4" fmla="*/ 7 h 29201"/>
              <a:gd name="connsiteX5" fmla="*/ 17192 w 17536"/>
              <a:gd name="connsiteY5" fmla="*/ 3848 h 29201"/>
              <a:gd name="connsiteX6" fmla="*/ 10109 w 17536"/>
              <a:gd name="connsiteY6" fmla="*/ 8059 h 29201"/>
              <a:gd name="connsiteX7" fmla="*/ 11984 w 17536"/>
              <a:gd name="connsiteY7" fmla="*/ 21146 h 29201"/>
              <a:gd name="connsiteX8" fmla="*/ 9484 w 17536"/>
              <a:gd name="connsiteY8" fmla="*/ 29012 h 29201"/>
              <a:gd name="connsiteX9" fmla="*/ 4796 w 17536"/>
              <a:gd name="connsiteY9" fmla="*/ 26934 h 29201"/>
              <a:gd name="connsiteX10" fmla="*/ 1046 w 17536"/>
              <a:gd name="connsiteY10" fmla="*/ 16109 h 29201"/>
              <a:gd name="connsiteX11" fmla="*/ 109 w 17536"/>
              <a:gd name="connsiteY11" fmla="*/ 11897 h 29201"/>
              <a:gd name="connsiteX0" fmla="*/ 109 w 12504"/>
              <a:gd name="connsiteY0" fmla="*/ 12407 h 29711"/>
              <a:gd name="connsiteX1" fmla="*/ 5 w 12504"/>
              <a:gd name="connsiteY1" fmla="*/ 11749 h 29711"/>
              <a:gd name="connsiteX2" fmla="*/ 317 w 12504"/>
              <a:gd name="connsiteY2" fmla="*/ 11554 h 29711"/>
              <a:gd name="connsiteX3" fmla="*/ 1880 w 12504"/>
              <a:gd name="connsiteY3" fmla="*/ 3647 h 29711"/>
              <a:gd name="connsiteX4" fmla="*/ 3442 w 12504"/>
              <a:gd name="connsiteY4" fmla="*/ 517 h 29711"/>
              <a:gd name="connsiteX5" fmla="*/ 10734 w 12504"/>
              <a:gd name="connsiteY5" fmla="*/ 333 h 29711"/>
              <a:gd name="connsiteX6" fmla="*/ 10109 w 12504"/>
              <a:gd name="connsiteY6" fmla="*/ 8569 h 29711"/>
              <a:gd name="connsiteX7" fmla="*/ 11984 w 12504"/>
              <a:gd name="connsiteY7" fmla="*/ 21656 h 29711"/>
              <a:gd name="connsiteX8" fmla="*/ 9484 w 12504"/>
              <a:gd name="connsiteY8" fmla="*/ 29522 h 29711"/>
              <a:gd name="connsiteX9" fmla="*/ 4796 w 12504"/>
              <a:gd name="connsiteY9" fmla="*/ 27444 h 29711"/>
              <a:gd name="connsiteX10" fmla="*/ 1046 w 12504"/>
              <a:gd name="connsiteY10" fmla="*/ 16619 h 29711"/>
              <a:gd name="connsiteX11" fmla="*/ 109 w 12504"/>
              <a:gd name="connsiteY11" fmla="*/ 12407 h 29711"/>
              <a:gd name="connsiteX0" fmla="*/ 109 w 20881"/>
              <a:gd name="connsiteY0" fmla="*/ 12407 h 29711"/>
              <a:gd name="connsiteX1" fmla="*/ 5 w 20881"/>
              <a:gd name="connsiteY1" fmla="*/ 11749 h 29711"/>
              <a:gd name="connsiteX2" fmla="*/ 317 w 20881"/>
              <a:gd name="connsiteY2" fmla="*/ 11554 h 29711"/>
              <a:gd name="connsiteX3" fmla="*/ 1880 w 20881"/>
              <a:gd name="connsiteY3" fmla="*/ 3647 h 29711"/>
              <a:gd name="connsiteX4" fmla="*/ 3442 w 20881"/>
              <a:gd name="connsiteY4" fmla="*/ 517 h 29711"/>
              <a:gd name="connsiteX5" fmla="*/ 10734 w 20881"/>
              <a:gd name="connsiteY5" fmla="*/ 333 h 29711"/>
              <a:gd name="connsiteX6" fmla="*/ 20109 w 20881"/>
              <a:gd name="connsiteY6" fmla="*/ 2769 h 29711"/>
              <a:gd name="connsiteX7" fmla="*/ 11984 w 20881"/>
              <a:gd name="connsiteY7" fmla="*/ 21656 h 29711"/>
              <a:gd name="connsiteX8" fmla="*/ 9484 w 20881"/>
              <a:gd name="connsiteY8" fmla="*/ 29522 h 29711"/>
              <a:gd name="connsiteX9" fmla="*/ 4796 w 20881"/>
              <a:gd name="connsiteY9" fmla="*/ 27444 h 29711"/>
              <a:gd name="connsiteX10" fmla="*/ 1046 w 20881"/>
              <a:gd name="connsiteY10" fmla="*/ 16619 h 29711"/>
              <a:gd name="connsiteX11" fmla="*/ 109 w 20881"/>
              <a:gd name="connsiteY11" fmla="*/ 12407 h 29711"/>
              <a:gd name="connsiteX0" fmla="*/ 109 w 12035"/>
              <a:gd name="connsiteY0" fmla="*/ 12407 h 29711"/>
              <a:gd name="connsiteX1" fmla="*/ 5 w 12035"/>
              <a:gd name="connsiteY1" fmla="*/ 11749 h 29711"/>
              <a:gd name="connsiteX2" fmla="*/ 317 w 12035"/>
              <a:gd name="connsiteY2" fmla="*/ 11554 h 29711"/>
              <a:gd name="connsiteX3" fmla="*/ 1880 w 12035"/>
              <a:gd name="connsiteY3" fmla="*/ 3647 h 29711"/>
              <a:gd name="connsiteX4" fmla="*/ 3442 w 12035"/>
              <a:gd name="connsiteY4" fmla="*/ 517 h 29711"/>
              <a:gd name="connsiteX5" fmla="*/ 10734 w 12035"/>
              <a:gd name="connsiteY5" fmla="*/ 333 h 29711"/>
              <a:gd name="connsiteX6" fmla="*/ 7296 w 12035"/>
              <a:gd name="connsiteY6" fmla="*/ 8332 h 29711"/>
              <a:gd name="connsiteX7" fmla="*/ 11984 w 12035"/>
              <a:gd name="connsiteY7" fmla="*/ 21656 h 29711"/>
              <a:gd name="connsiteX8" fmla="*/ 9484 w 12035"/>
              <a:gd name="connsiteY8" fmla="*/ 29522 h 29711"/>
              <a:gd name="connsiteX9" fmla="*/ 4796 w 12035"/>
              <a:gd name="connsiteY9" fmla="*/ 27444 h 29711"/>
              <a:gd name="connsiteX10" fmla="*/ 1046 w 12035"/>
              <a:gd name="connsiteY10" fmla="*/ 16619 h 29711"/>
              <a:gd name="connsiteX11" fmla="*/ 109 w 12035"/>
              <a:gd name="connsiteY11" fmla="*/ 12407 h 29711"/>
              <a:gd name="connsiteX0" fmla="*/ 109 w 17635"/>
              <a:gd name="connsiteY0" fmla="*/ 11996 h 29300"/>
              <a:gd name="connsiteX1" fmla="*/ 5 w 17635"/>
              <a:gd name="connsiteY1" fmla="*/ 11338 h 29300"/>
              <a:gd name="connsiteX2" fmla="*/ 317 w 17635"/>
              <a:gd name="connsiteY2" fmla="*/ 11143 h 29300"/>
              <a:gd name="connsiteX3" fmla="*/ 1880 w 17635"/>
              <a:gd name="connsiteY3" fmla="*/ 3236 h 29300"/>
              <a:gd name="connsiteX4" fmla="*/ 3442 w 17635"/>
              <a:gd name="connsiteY4" fmla="*/ 106 h 29300"/>
              <a:gd name="connsiteX5" fmla="*/ 17401 w 17635"/>
              <a:gd name="connsiteY5" fmla="*/ 987 h 29300"/>
              <a:gd name="connsiteX6" fmla="*/ 7296 w 17635"/>
              <a:gd name="connsiteY6" fmla="*/ 7921 h 29300"/>
              <a:gd name="connsiteX7" fmla="*/ 11984 w 17635"/>
              <a:gd name="connsiteY7" fmla="*/ 21245 h 29300"/>
              <a:gd name="connsiteX8" fmla="*/ 9484 w 17635"/>
              <a:gd name="connsiteY8" fmla="*/ 29111 h 29300"/>
              <a:gd name="connsiteX9" fmla="*/ 4796 w 17635"/>
              <a:gd name="connsiteY9" fmla="*/ 27033 h 29300"/>
              <a:gd name="connsiteX10" fmla="*/ 1046 w 17635"/>
              <a:gd name="connsiteY10" fmla="*/ 16208 h 29300"/>
              <a:gd name="connsiteX11" fmla="*/ 109 w 17635"/>
              <a:gd name="connsiteY11" fmla="*/ 11996 h 29300"/>
              <a:gd name="connsiteX0" fmla="*/ 229 w 17755"/>
              <a:gd name="connsiteY0" fmla="*/ 11920 h 29224"/>
              <a:gd name="connsiteX1" fmla="*/ 125 w 17755"/>
              <a:gd name="connsiteY1" fmla="*/ 11262 h 29224"/>
              <a:gd name="connsiteX2" fmla="*/ 437 w 17755"/>
              <a:gd name="connsiteY2" fmla="*/ 11067 h 29224"/>
              <a:gd name="connsiteX3" fmla="*/ 2000 w 17755"/>
              <a:gd name="connsiteY3" fmla="*/ 3160 h 29224"/>
              <a:gd name="connsiteX4" fmla="*/ 21 w 17755"/>
              <a:gd name="connsiteY4" fmla="*/ 1834 h 29224"/>
              <a:gd name="connsiteX5" fmla="*/ 3562 w 17755"/>
              <a:gd name="connsiteY5" fmla="*/ 30 h 29224"/>
              <a:gd name="connsiteX6" fmla="*/ 17521 w 17755"/>
              <a:gd name="connsiteY6" fmla="*/ 911 h 29224"/>
              <a:gd name="connsiteX7" fmla="*/ 7416 w 17755"/>
              <a:gd name="connsiteY7" fmla="*/ 7845 h 29224"/>
              <a:gd name="connsiteX8" fmla="*/ 12104 w 17755"/>
              <a:gd name="connsiteY8" fmla="*/ 21169 h 29224"/>
              <a:gd name="connsiteX9" fmla="*/ 9604 w 17755"/>
              <a:gd name="connsiteY9" fmla="*/ 29035 h 29224"/>
              <a:gd name="connsiteX10" fmla="*/ 4916 w 17755"/>
              <a:gd name="connsiteY10" fmla="*/ 26957 h 29224"/>
              <a:gd name="connsiteX11" fmla="*/ 1166 w 17755"/>
              <a:gd name="connsiteY11" fmla="*/ 16132 h 29224"/>
              <a:gd name="connsiteX12" fmla="*/ 229 w 17755"/>
              <a:gd name="connsiteY12" fmla="*/ 11920 h 29224"/>
              <a:gd name="connsiteX0" fmla="*/ 1461 w 18987"/>
              <a:gd name="connsiteY0" fmla="*/ 11920 h 29224"/>
              <a:gd name="connsiteX1" fmla="*/ 1357 w 18987"/>
              <a:gd name="connsiteY1" fmla="*/ 11262 h 29224"/>
              <a:gd name="connsiteX2" fmla="*/ 1669 w 18987"/>
              <a:gd name="connsiteY2" fmla="*/ 11067 h 29224"/>
              <a:gd name="connsiteX3" fmla="*/ 3 w 18987"/>
              <a:gd name="connsiteY3" fmla="*/ 4107 h 29224"/>
              <a:gd name="connsiteX4" fmla="*/ 1253 w 18987"/>
              <a:gd name="connsiteY4" fmla="*/ 1834 h 29224"/>
              <a:gd name="connsiteX5" fmla="*/ 4794 w 18987"/>
              <a:gd name="connsiteY5" fmla="*/ 30 h 29224"/>
              <a:gd name="connsiteX6" fmla="*/ 18753 w 18987"/>
              <a:gd name="connsiteY6" fmla="*/ 911 h 29224"/>
              <a:gd name="connsiteX7" fmla="*/ 8648 w 18987"/>
              <a:gd name="connsiteY7" fmla="*/ 7845 h 29224"/>
              <a:gd name="connsiteX8" fmla="*/ 13336 w 18987"/>
              <a:gd name="connsiteY8" fmla="*/ 21169 h 29224"/>
              <a:gd name="connsiteX9" fmla="*/ 10836 w 18987"/>
              <a:gd name="connsiteY9" fmla="*/ 29035 h 29224"/>
              <a:gd name="connsiteX10" fmla="*/ 6148 w 18987"/>
              <a:gd name="connsiteY10" fmla="*/ 26957 h 29224"/>
              <a:gd name="connsiteX11" fmla="*/ 2398 w 18987"/>
              <a:gd name="connsiteY11" fmla="*/ 16132 h 29224"/>
              <a:gd name="connsiteX12" fmla="*/ 1461 w 18987"/>
              <a:gd name="connsiteY12" fmla="*/ 11920 h 29224"/>
              <a:gd name="connsiteX0" fmla="*/ 1461 w 18987"/>
              <a:gd name="connsiteY0" fmla="*/ 11920 h 29205"/>
              <a:gd name="connsiteX1" fmla="*/ 1357 w 18987"/>
              <a:gd name="connsiteY1" fmla="*/ 11262 h 29205"/>
              <a:gd name="connsiteX2" fmla="*/ 1669 w 18987"/>
              <a:gd name="connsiteY2" fmla="*/ 11067 h 29205"/>
              <a:gd name="connsiteX3" fmla="*/ 3 w 18987"/>
              <a:gd name="connsiteY3" fmla="*/ 4107 h 29205"/>
              <a:gd name="connsiteX4" fmla="*/ 1253 w 18987"/>
              <a:gd name="connsiteY4" fmla="*/ 1834 h 29205"/>
              <a:gd name="connsiteX5" fmla="*/ 4794 w 18987"/>
              <a:gd name="connsiteY5" fmla="*/ 30 h 29205"/>
              <a:gd name="connsiteX6" fmla="*/ 18753 w 18987"/>
              <a:gd name="connsiteY6" fmla="*/ 911 h 29205"/>
              <a:gd name="connsiteX7" fmla="*/ 8648 w 18987"/>
              <a:gd name="connsiteY7" fmla="*/ 7845 h 29205"/>
              <a:gd name="connsiteX8" fmla="*/ 11669 w 18987"/>
              <a:gd name="connsiteY8" fmla="*/ 21524 h 29205"/>
              <a:gd name="connsiteX9" fmla="*/ 10836 w 18987"/>
              <a:gd name="connsiteY9" fmla="*/ 29035 h 29205"/>
              <a:gd name="connsiteX10" fmla="*/ 6148 w 18987"/>
              <a:gd name="connsiteY10" fmla="*/ 26957 h 29205"/>
              <a:gd name="connsiteX11" fmla="*/ 2398 w 18987"/>
              <a:gd name="connsiteY11" fmla="*/ 16132 h 29205"/>
              <a:gd name="connsiteX12" fmla="*/ 1461 w 18987"/>
              <a:gd name="connsiteY12" fmla="*/ 11920 h 29205"/>
              <a:gd name="connsiteX0" fmla="*/ 1461 w 18987"/>
              <a:gd name="connsiteY0" fmla="*/ 11920 h 29659"/>
              <a:gd name="connsiteX1" fmla="*/ 1357 w 18987"/>
              <a:gd name="connsiteY1" fmla="*/ 11262 h 29659"/>
              <a:gd name="connsiteX2" fmla="*/ 1669 w 18987"/>
              <a:gd name="connsiteY2" fmla="*/ 11067 h 29659"/>
              <a:gd name="connsiteX3" fmla="*/ 3 w 18987"/>
              <a:gd name="connsiteY3" fmla="*/ 4107 h 29659"/>
              <a:gd name="connsiteX4" fmla="*/ 1253 w 18987"/>
              <a:gd name="connsiteY4" fmla="*/ 1834 h 29659"/>
              <a:gd name="connsiteX5" fmla="*/ 4794 w 18987"/>
              <a:gd name="connsiteY5" fmla="*/ 30 h 29659"/>
              <a:gd name="connsiteX6" fmla="*/ 18753 w 18987"/>
              <a:gd name="connsiteY6" fmla="*/ 911 h 29659"/>
              <a:gd name="connsiteX7" fmla="*/ 8648 w 18987"/>
              <a:gd name="connsiteY7" fmla="*/ 7845 h 29659"/>
              <a:gd name="connsiteX8" fmla="*/ 11669 w 18987"/>
              <a:gd name="connsiteY8" fmla="*/ 21524 h 29659"/>
              <a:gd name="connsiteX9" fmla="*/ 7398 w 18987"/>
              <a:gd name="connsiteY9" fmla="*/ 29508 h 29659"/>
              <a:gd name="connsiteX10" fmla="*/ 6148 w 18987"/>
              <a:gd name="connsiteY10" fmla="*/ 26957 h 29659"/>
              <a:gd name="connsiteX11" fmla="*/ 2398 w 18987"/>
              <a:gd name="connsiteY11" fmla="*/ 16132 h 29659"/>
              <a:gd name="connsiteX12" fmla="*/ 1461 w 18987"/>
              <a:gd name="connsiteY12" fmla="*/ 11920 h 29659"/>
              <a:gd name="connsiteX0" fmla="*/ 1461 w 18987"/>
              <a:gd name="connsiteY0" fmla="*/ 11920 h 29649"/>
              <a:gd name="connsiteX1" fmla="*/ 1357 w 18987"/>
              <a:gd name="connsiteY1" fmla="*/ 11262 h 29649"/>
              <a:gd name="connsiteX2" fmla="*/ 1669 w 18987"/>
              <a:gd name="connsiteY2" fmla="*/ 11067 h 29649"/>
              <a:gd name="connsiteX3" fmla="*/ 3 w 18987"/>
              <a:gd name="connsiteY3" fmla="*/ 4107 h 29649"/>
              <a:gd name="connsiteX4" fmla="*/ 1253 w 18987"/>
              <a:gd name="connsiteY4" fmla="*/ 1834 h 29649"/>
              <a:gd name="connsiteX5" fmla="*/ 4794 w 18987"/>
              <a:gd name="connsiteY5" fmla="*/ 30 h 29649"/>
              <a:gd name="connsiteX6" fmla="*/ 18753 w 18987"/>
              <a:gd name="connsiteY6" fmla="*/ 911 h 29649"/>
              <a:gd name="connsiteX7" fmla="*/ 8648 w 18987"/>
              <a:gd name="connsiteY7" fmla="*/ 7845 h 29649"/>
              <a:gd name="connsiteX8" fmla="*/ 11669 w 18987"/>
              <a:gd name="connsiteY8" fmla="*/ 21524 h 29649"/>
              <a:gd name="connsiteX9" fmla="*/ 7398 w 18987"/>
              <a:gd name="connsiteY9" fmla="*/ 29508 h 29649"/>
              <a:gd name="connsiteX10" fmla="*/ 3544 w 18987"/>
              <a:gd name="connsiteY10" fmla="*/ 26839 h 29649"/>
              <a:gd name="connsiteX11" fmla="*/ 2398 w 18987"/>
              <a:gd name="connsiteY11" fmla="*/ 16132 h 29649"/>
              <a:gd name="connsiteX12" fmla="*/ 1461 w 18987"/>
              <a:gd name="connsiteY12" fmla="*/ 11920 h 29649"/>
              <a:gd name="connsiteX0" fmla="*/ 1462 w 18988"/>
              <a:gd name="connsiteY0" fmla="*/ 11920 h 29649"/>
              <a:gd name="connsiteX1" fmla="*/ 1358 w 18988"/>
              <a:gd name="connsiteY1" fmla="*/ 11262 h 29649"/>
              <a:gd name="connsiteX2" fmla="*/ 732 w 18988"/>
              <a:gd name="connsiteY2" fmla="*/ 7516 h 29649"/>
              <a:gd name="connsiteX3" fmla="*/ 4 w 18988"/>
              <a:gd name="connsiteY3" fmla="*/ 4107 h 29649"/>
              <a:gd name="connsiteX4" fmla="*/ 1254 w 18988"/>
              <a:gd name="connsiteY4" fmla="*/ 1834 h 29649"/>
              <a:gd name="connsiteX5" fmla="*/ 4795 w 18988"/>
              <a:gd name="connsiteY5" fmla="*/ 30 h 29649"/>
              <a:gd name="connsiteX6" fmla="*/ 18754 w 18988"/>
              <a:gd name="connsiteY6" fmla="*/ 911 h 29649"/>
              <a:gd name="connsiteX7" fmla="*/ 8649 w 18988"/>
              <a:gd name="connsiteY7" fmla="*/ 7845 h 29649"/>
              <a:gd name="connsiteX8" fmla="*/ 11670 w 18988"/>
              <a:gd name="connsiteY8" fmla="*/ 21524 h 29649"/>
              <a:gd name="connsiteX9" fmla="*/ 7399 w 18988"/>
              <a:gd name="connsiteY9" fmla="*/ 29508 h 29649"/>
              <a:gd name="connsiteX10" fmla="*/ 3545 w 18988"/>
              <a:gd name="connsiteY10" fmla="*/ 26839 h 29649"/>
              <a:gd name="connsiteX11" fmla="*/ 2399 w 18988"/>
              <a:gd name="connsiteY11" fmla="*/ 16132 h 29649"/>
              <a:gd name="connsiteX12" fmla="*/ 1462 w 18988"/>
              <a:gd name="connsiteY12" fmla="*/ 11920 h 29649"/>
              <a:gd name="connsiteX0" fmla="*/ 1498 w 19024"/>
              <a:gd name="connsiteY0" fmla="*/ 11920 h 29649"/>
              <a:gd name="connsiteX1" fmla="*/ 1394 w 19024"/>
              <a:gd name="connsiteY1" fmla="*/ 11262 h 29649"/>
              <a:gd name="connsiteX2" fmla="*/ 768 w 19024"/>
              <a:gd name="connsiteY2" fmla="*/ 7516 h 29649"/>
              <a:gd name="connsiteX3" fmla="*/ 40 w 19024"/>
              <a:gd name="connsiteY3" fmla="*/ 4107 h 29649"/>
              <a:gd name="connsiteX4" fmla="*/ 1290 w 19024"/>
              <a:gd name="connsiteY4" fmla="*/ 1834 h 29649"/>
              <a:gd name="connsiteX5" fmla="*/ 4831 w 19024"/>
              <a:gd name="connsiteY5" fmla="*/ 30 h 29649"/>
              <a:gd name="connsiteX6" fmla="*/ 18790 w 19024"/>
              <a:gd name="connsiteY6" fmla="*/ 911 h 29649"/>
              <a:gd name="connsiteX7" fmla="*/ 8685 w 19024"/>
              <a:gd name="connsiteY7" fmla="*/ 7845 h 29649"/>
              <a:gd name="connsiteX8" fmla="*/ 11706 w 19024"/>
              <a:gd name="connsiteY8" fmla="*/ 21524 h 29649"/>
              <a:gd name="connsiteX9" fmla="*/ 7435 w 19024"/>
              <a:gd name="connsiteY9" fmla="*/ 29508 h 29649"/>
              <a:gd name="connsiteX10" fmla="*/ 3581 w 19024"/>
              <a:gd name="connsiteY10" fmla="*/ 26839 h 29649"/>
              <a:gd name="connsiteX11" fmla="*/ 2435 w 19024"/>
              <a:gd name="connsiteY11" fmla="*/ 16132 h 29649"/>
              <a:gd name="connsiteX12" fmla="*/ 1498 w 19024"/>
              <a:gd name="connsiteY12" fmla="*/ 11920 h 29649"/>
              <a:gd name="connsiteX0" fmla="*/ 1498 w 19024"/>
              <a:gd name="connsiteY0" fmla="*/ 11920 h 29649"/>
              <a:gd name="connsiteX1" fmla="*/ 561 w 19024"/>
              <a:gd name="connsiteY1" fmla="*/ 10552 h 29649"/>
              <a:gd name="connsiteX2" fmla="*/ 768 w 19024"/>
              <a:gd name="connsiteY2" fmla="*/ 7516 h 29649"/>
              <a:gd name="connsiteX3" fmla="*/ 40 w 19024"/>
              <a:gd name="connsiteY3" fmla="*/ 4107 h 29649"/>
              <a:gd name="connsiteX4" fmla="*/ 1290 w 19024"/>
              <a:gd name="connsiteY4" fmla="*/ 1834 h 29649"/>
              <a:gd name="connsiteX5" fmla="*/ 4831 w 19024"/>
              <a:gd name="connsiteY5" fmla="*/ 30 h 29649"/>
              <a:gd name="connsiteX6" fmla="*/ 18790 w 19024"/>
              <a:gd name="connsiteY6" fmla="*/ 911 h 29649"/>
              <a:gd name="connsiteX7" fmla="*/ 8685 w 19024"/>
              <a:gd name="connsiteY7" fmla="*/ 7845 h 29649"/>
              <a:gd name="connsiteX8" fmla="*/ 11706 w 19024"/>
              <a:gd name="connsiteY8" fmla="*/ 21524 h 29649"/>
              <a:gd name="connsiteX9" fmla="*/ 7435 w 19024"/>
              <a:gd name="connsiteY9" fmla="*/ 29508 h 29649"/>
              <a:gd name="connsiteX10" fmla="*/ 3581 w 19024"/>
              <a:gd name="connsiteY10" fmla="*/ 26839 h 29649"/>
              <a:gd name="connsiteX11" fmla="*/ 2435 w 19024"/>
              <a:gd name="connsiteY11" fmla="*/ 16132 h 29649"/>
              <a:gd name="connsiteX12" fmla="*/ 1498 w 19024"/>
              <a:gd name="connsiteY12" fmla="*/ 11920 h 29649"/>
              <a:gd name="connsiteX0" fmla="*/ 665 w 19024"/>
              <a:gd name="connsiteY0" fmla="*/ 12157 h 29649"/>
              <a:gd name="connsiteX1" fmla="*/ 561 w 19024"/>
              <a:gd name="connsiteY1" fmla="*/ 10552 h 29649"/>
              <a:gd name="connsiteX2" fmla="*/ 768 w 19024"/>
              <a:gd name="connsiteY2" fmla="*/ 7516 h 29649"/>
              <a:gd name="connsiteX3" fmla="*/ 40 w 19024"/>
              <a:gd name="connsiteY3" fmla="*/ 4107 h 29649"/>
              <a:gd name="connsiteX4" fmla="*/ 1290 w 19024"/>
              <a:gd name="connsiteY4" fmla="*/ 1834 h 29649"/>
              <a:gd name="connsiteX5" fmla="*/ 4831 w 19024"/>
              <a:gd name="connsiteY5" fmla="*/ 30 h 29649"/>
              <a:gd name="connsiteX6" fmla="*/ 18790 w 19024"/>
              <a:gd name="connsiteY6" fmla="*/ 911 h 29649"/>
              <a:gd name="connsiteX7" fmla="*/ 8685 w 19024"/>
              <a:gd name="connsiteY7" fmla="*/ 7845 h 29649"/>
              <a:gd name="connsiteX8" fmla="*/ 11706 w 19024"/>
              <a:gd name="connsiteY8" fmla="*/ 21524 h 29649"/>
              <a:gd name="connsiteX9" fmla="*/ 7435 w 19024"/>
              <a:gd name="connsiteY9" fmla="*/ 29508 h 29649"/>
              <a:gd name="connsiteX10" fmla="*/ 3581 w 19024"/>
              <a:gd name="connsiteY10" fmla="*/ 26839 h 29649"/>
              <a:gd name="connsiteX11" fmla="*/ 2435 w 19024"/>
              <a:gd name="connsiteY11" fmla="*/ 16132 h 29649"/>
              <a:gd name="connsiteX12" fmla="*/ 665 w 19024"/>
              <a:gd name="connsiteY12" fmla="*/ 12157 h 29649"/>
              <a:gd name="connsiteX0" fmla="*/ 665 w 19024"/>
              <a:gd name="connsiteY0" fmla="*/ 12157 h 29649"/>
              <a:gd name="connsiteX1" fmla="*/ 561 w 19024"/>
              <a:gd name="connsiteY1" fmla="*/ 10552 h 29649"/>
              <a:gd name="connsiteX2" fmla="*/ 768 w 19024"/>
              <a:gd name="connsiteY2" fmla="*/ 7516 h 29649"/>
              <a:gd name="connsiteX3" fmla="*/ 40 w 19024"/>
              <a:gd name="connsiteY3" fmla="*/ 4107 h 29649"/>
              <a:gd name="connsiteX4" fmla="*/ 1290 w 19024"/>
              <a:gd name="connsiteY4" fmla="*/ 1834 h 29649"/>
              <a:gd name="connsiteX5" fmla="*/ 4831 w 19024"/>
              <a:gd name="connsiteY5" fmla="*/ 30 h 29649"/>
              <a:gd name="connsiteX6" fmla="*/ 18790 w 19024"/>
              <a:gd name="connsiteY6" fmla="*/ 911 h 29649"/>
              <a:gd name="connsiteX7" fmla="*/ 8685 w 19024"/>
              <a:gd name="connsiteY7" fmla="*/ 7845 h 29649"/>
              <a:gd name="connsiteX8" fmla="*/ 11706 w 19024"/>
              <a:gd name="connsiteY8" fmla="*/ 21524 h 29649"/>
              <a:gd name="connsiteX9" fmla="*/ 7435 w 19024"/>
              <a:gd name="connsiteY9" fmla="*/ 29508 h 29649"/>
              <a:gd name="connsiteX10" fmla="*/ 3581 w 19024"/>
              <a:gd name="connsiteY10" fmla="*/ 26839 h 29649"/>
              <a:gd name="connsiteX11" fmla="*/ 977 w 19024"/>
              <a:gd name="connsiteY11" fmla="*/ 16724 h 29649"/>
              <a:gd name="connsiteX12" fmla="*/ 665 w 19024"/>
              <a:gd name="connsiteY12" fmla="*/ 12157 h 29649"/>
              <a:gd name="connsiteX0" fmla="*/ 665 w 19024"/>
              <a:gd name="connsiteY0" fmla="*/ 12157 h 29729"/>
              <a:gd name="connsiteX1" fmla="*/ 561 w 19024"/>
              <a:gd name="connsiteY1" fmla="*/ 10552 h 29729"/>
              <a:gd name="connsiteX2" fmla="*/ 768 w 19024"/>
              <a:gd name="connsiteY2" fmla="*/ 7516 h 29729"/>
              <a:gd name="connsiteX3" fmla="*/ 40 w 19024"/>
              <a:gd name="connsiteY3" fmla="*/ 4107 h 29729"/>
              <a:gd name="connsiteX4" fmla="*/ 1290 w 19024"/>
              <a:gd name="connsiteY4" fmla="*/ 1834 h 29729"/>
              <a:gd name="connsiteX5" fmla="*/ 4831 w 19024"/>
              <a:gd name="connsiteY5" fmla="*/ 30 h 29729"/>
              <a:gd name="connsiteX6" fmla="*/ 18790 w 19024"/>
              <a:gd name="connsiteY6" fmla="*/ 911 h 29729"/>
              <a:gd name="connsiteX7" fmla="*/ 8685 w 19024"/>
              <a:gd name="connsiteY7" fmla="*/ 7845 h 29729"/>
              <a:gd name="connsiteX8" fmla="*/ 11706 w 19024"/>
              <a:gd name="connsiteY8" fmla="*/ 21524 h 29729"/>
              <a:gd name="connsiteX9" fmla="*/ 7435 w 19024"/>
              <a:gd name="connsiteY9" fmla="*/ 29508 h 29729"/>
              <a:gd name="connsiteX10" fmla="*/ 2956 w 19024"/>
              <a:gd name="connsiteY10" fmla="*/ 27668 h 29729"/>
              <a:gd name="connsiteX11" fmla="*/ 977 w 19024"/>
              <a:gd name="connsiteY11" fmla="*/ 16724 h 29729"/>
              <a:gd name="connsiteX12" fmla="*/ 665 w 19024"/>
              <a:gd name="connsiteY12" fmla="*/ 12157 h 29729"/>
              <a:gd name="connsiteX0" fmla="*/ 665 w 19024"/>
              <a:gd name="connsiteY0" fmla="*/ 12157 h 29825"/>
              <a:gd name="connsiteX1" fmla="*/ 561 w 19024"/>
              <a:gd name="connsiteY1" fmla="*/ 10552 h 29825"/>
              <a:gd name="connsiteX2" fmla="*/ 768 w 19024"/>
              <a:gd name="connsiteY2" fmla="*/ 7516 h 29825"/>
              <a:gd name="connsiteX3" fmla="*/ 40 w 19024"/>
              <a:gd name="connsiteY3" fmla="*/ 4107 h 29825"/>
              <a:gd name="connsiteX4" fmla="*/ 1290 w 19024"/>
              <a:gd name="connsiteY4" fmla="*/ 1834 h 29825"/>
              <a:gd name="connsiteX5" fmla="*/ 4831 w 19024"/>
              <a:gd name="connsiteY5" fmla="*/ 30 h 29825"/>
              <a:gd name="connsiteX6" fmla="*/ 18790 w 19024"/>
              <a:gd name="connsiteY6" fmla="*/ 911 h 29825"/>
              <a:gd name="connsiteX7" fmla="*/ 8685 w 19024"/>
              <a:gd name="connsiteY7" fmla="*/ 7845 h 29825"/>
              <a:gd name="connsiteX8" fmla="*/ 11706 w 19024"/>
              <a:gd name="connsiteY8" fmla="*/ 21524 h 29825"/>
              <a:gd name="connsiteX9" fmla="*/ 7435 w 19024"/>
              <a:gd name="connsiteY9" fmla="*/ 29508 h 29825"/>
              <a:gd name="connsiteX10" fmla="*/ 2956 w 19024"/>
              <a:gd name="connsiteY10" fmla="*/ 27668 h 29825"/>
              <a:gd name="connsiteX11" fmla="*/ 977 w 19024"/>
              <a:gd name="connsiteY11" fmla="*/ 16724 h 29825"/>
              <a:gd name="connsiteX12" fmla="*/ 665 w 19024"/>
              <a:gd name="connsiteY12" fmla="*/ 12157 h 29825"/>
              <a:gd name="connsiteX0" fmla="*/ 665 w 19024"/>
              <a:gd name="connsiteY0" fmla="*/ 12157 h 29833"/>
              <a:gd name="connsiteX1" fmla="*/ 561 w 19024"/>
              <a:gd name="connsiteY1" fmla="*/ 10552 h 29833"/>
              <a:gd name="connsiteX2" fmla="*/ 768 w 19024"/>
              <a:gd name="connsiteY2" fmla="*/ 7516 h 29833"/>
              <a:gd name="connsiteX3" fmla="*/ 40 w 19024"/>
              <a:gd name="connsiteY3" fmla="*/ 4107 h 29833"/>
              <a:gd name="connsiteX4" fmla="*/ 1290 w 19024"/>
              <a:gd name="connsiteY4" fmla="*/ 1834 h 29833"/>
              <a:gd name="connsiteX5" fmla="*/ 4831 w 19024"/>
              <a:gd name="connsiteY5" fmla="*/ 30 h 29833"/>
              <a:gd name="connsiteX6" fmla="*/ 18790 w 19024"/>
              <a:gd name="connsiteY6" fmla="*/ 911 h 29833"/>
              <a:gd name="connsiteX7" fmla="*/ 8685 w 19024"/>
              <a:gd name="connsiteY7" fmla="*/ 7845 h 29833"/>
              <a:gd name="connsiteX8" fmla="*/ 9727 w 19024"/>
              <a:gd name="connsiteY8" fmla="*/ 21406 h 29833"/>
              <a:gd name="connsiteX9" fmla="*/ 7435 w 19024"/>
              <a:gd name="connsiteY9" fmla="*/ 29508 h 29833"/>
              <a:gd name="connsiteX10" fmla="*/ 2956 w 19024"/>
              <a:gd name="connsiteY10" fmla="*/ 27668 h 29833"/>
              <a:gd name="connsiteX11" fmla="*/ 977 w 19024"/>
              <a:gd name="connsiteY11" fmla="*/ 16724 h 29833"/>
              <a:gd name="connsiteX12" fmla="*/ 665 w 19024"/>
              <a:gd name="connsiteY12" fmla="*/ 12157 h 29833"/>
              <a:gd name="connsiteX0" fmla="*/ 319 w 18678"/>
              <a:gd name="connsiteY0" fmla="*/ 12157 h 29833"/>
              <a:gd name="connsiteX1" fmla="*/ 215 w 18678"/>
              <a:gd name="connsiteY1" fmla="*/ 10552 h 29833"/>
              <a:gd name="connsiteX2" fmla="*/ 422 w 18678"/>
              <a:gd name="connsiteY2" fmla="*/ 7516 h 29833"/>
              <a:gd name="connsiteX3" fmla="*/ 319 w 18678"/>
              <a:gd name="connsiteY3" fmla="*/ 4107 h 29833"/>
              <a:gd name="connsiteX4" fmla="*/ 944 w 18678"/>
              <a:gd name="connsiteY4" fmla="*/ 1834 h 29833"/>
              <a:gd name="connsiteX5" fmla="*/ 4485 w 18678"/>
              <a:gd name="connsiteY5" fmla="*/ 30 h 29833"/>
              <a:gd name="connsiteX6" fmla="*/ 18444 w 18678"/>
              <a:gd name="connsiteY6" fmla="*/ 911 h 29833"/>
              <a:gd name="connsiteX7" fmla="*/ 8339 w 18678"/>
              <a:gd name="connsiteY7" fmla="*/ 7845 h 29833"/>
              <a:gd name="connsiteX8" fmla="*/ 9381 w 18678"/>
              <a:gd name="connsiteY8" fmla="*/ 21406 h 29833"/>
              <a:gd name="connsiteX9" fmla="*/ 7089 w 18678"/>
              <a:gd name="connsiteY9" fmla="*/ 29508 h 29833"/>
              <a:gd name="connsiteX10" fmla="*/ 2610 w 18678"/>
              <a:gd name="connsiteY10" fmla="*/ 27668 h 29833"/>
              <a:gd name="connsiteX11" fmla="*/ 631 w 18678"/>
              <a:gd name="connsiteY11" fmla="*/ 16724 h 29833"/>
              <a:gd name="connsiteX12" fmla="*/ 319 w 18678"/>
              <a:gd name="connsiteY12" fmla="*/ 12157 h 29833"/>
              <a:gd name="connsiteX0" fmla="*/ 319 w 18657"/>
              <a:gd name="connsiteY0" fmla="*/ 12157 h 29833"/>
              <a:gd name="connsiteX1" fmla="*/ 215 w 18657"/>
              <a:gd name="connsiteY1" fmla="*/ 10552 h 29833"/>
              <a:gd name="connsiteX2" fmla="*/ 422 w 18657"/>
              <a:gd name="connsiteY2" fmla="*/ 7516 h 29833"/>
              <a:gd name="connsiteX3" fmla="*/ 319 w 18657"/>
              <a:gd name="connsiteY3" fmla="*/ 4107 h 29833"/>
              <a:gd name="connsiteX4" fmla="*/ 944 w 18657"/>
              <a:gd name="connsiteY4" fmla="*/ 1834 h 29833"/>
              <a:gd name="connsiteX5" fmla="*/ 4485 w 18657"/>
              <a:gd name="connsiteY5" fmla="*/ 30 h 29833"/>
              <a:gd name="connsiteX6" fmla="*/ 18444 w 18657"/>
              <a:gd name="connsiteY6" fmla="*/ 911 h 29833"/>
              <a:gd name="connsiteX7" fmla="*/ 7401 w 18657"/>
              <a:gd name="connsiteY7" fmla="*/ 6780 h 29833"/>
              <a:gd name="connsiteX8" fmla="*/ 9381 w 18657"/>
              <a:gd name="connsiteY8" fmla="*/ 21406 h 29833"/>
              <a:gd name="connsiteX9" fmla="*/ 7089 w 18657"/>
              <a:gd name="connsiteY9" fmla="*/ 29508 h 29833"/>
              <a:gd name="connsiteX10" fmla="*/ 2610 w 18657"/>
              <a:gd name="connsiteY10" fmla="*/ 27668 h 29833"/>
              <a:gd name="connsiteX11" fmla="*/ 631 w 18657"/>
              <a:gd name="connsiteY11" fmla="*/ 16724 h 29833"/>
              <a:gd name="connsiteX12" fmla="*/ 319 w 18657"/>
              <a:gd name="connsiteY12" fmla="*/ 12157 h 29833"/>
              <a:gd name="connsiteX0" fmla="*/ 319 w 18690"/>
              <a:gd name="connsiteY0" fmla="*/ 12157 h 29833"/>
              <a:gd name="connsiteX1" fmla="*/ 215 w 18690"/>
              <a:gd name="connsiteY1" fmla="*/ 10552 h 29833"/>
              <a:gd name="connsiteX2" fmla="*/ 422 w 18690"/>
              <a:gd name="connsiteY2" fmla="*/ 7516 h 29833"/>
              <a:gd name="connsiteX3" fmla="*/ 319 w 18690"/>
              <a:gd name="connsiteY3" fmla="*/ 4107 h 29833"/>
              <a:gd name="connsiteX4" fmla="*/ 944 w 18690"/>
              <a:gd name="connsiteY4" fmla="*/ 1834 h 29833"/>
              <a:gd name="connsiteX5" fmla="*/ 4485 w 18690"/>
              <a:gd name="connsiteY5" fmla="*/ 30 h 29833"/>
              <a:gd name="connsiteX6" fmla="*/ 18444 w 18690"/>
              <a:gd name="connsiteY6" fmla="*/ 911 h 29833"/>
              <a:gd name="connsiteX7" fmla="*/ 7401 w 18690"/>
              <a:gd name="connsiteY7" fmla="*/ 6780 h 29833"/>
              <a:gd name="connsiteX8" fmla="*/ 9381 w 18690"/>
              <a:gd name="connsiteY8" fmla="*/ 21406 h 29833"/>
              <a:gd name="connsiteX9" fmla="*/ 7089 w 18690"/>
              <a:gd name="connsiteY9" fmla="*/ 29508 h 29833"/>
              <a:gd name="connsiteX10" fmla="*/ 2610 w 18690"/>
              <a:gd name="connsiteY10" fmla="*/ 27668 h 29833"/>
              <a:gd name="connsiteX11" fmla="*/ 631 w 18690"/>
              <a:gd name="connsiteY11" fmla="*/ 16724 h 29833"/>
              <a:gd name="connsiteX12" fmla="*/ 319 w 18690"/>
              <a:gd name="connsiteY12" fmla="*/ 12157 h 29833"/>
              <a:gd name="connsiteX0" fmla="*/ 319 w 19239"/>
              <a:gd name="connsiteY0" fmla="*/ 12157 h 29833"/>
              <a:gd name="connsiteX1" fmla="*/ 215 w 19239"/>
              <a:gd name="connsiteY1" fmla="*/ 10552 h 29833"/>
              <a:gd name="connsiteX2" fmla="*/ 422 w 19239"/>
              <a:gd name="connsiteY2" fmla="*/ 7516 h 29833"/>
              <a:gd name="connsiteX3" fmla="*/ 319 w 19239"/>
              <a:gd name="connsiteY3" fmla="*/ 4107 h 29833"/>
              <a:gd name="connsiteX4" fmla="*/ 944 w 19239"/>
              <a:gd name="connsiteY4" fmla="*/ 1834 h 29833"/>
              <a:gd name="connsiteX5" fmla="*/ 4485 w 19239"/>
              <a:gd name="connsiteY5" fmla="*/ 30 h 29833"/>
              <a:gd name="connsiteX6" fmla="*/ 18444 w 19239"/>
              <a:gd name="connsiteY6" fmla="*/ 911 h 29833"/>
              <a:gd name="connsiteX7" fmla="*/ 7401 w 19239"/>
              <a:gd name="connsiteY7" fmla="*/ 6780 h 29833"/>
              <a:gd name="connsiteX8" fmla="*/ 9381 w 19239"/>
              <a:gd name="connsiteY8" fmla="*/ 21406 h 29833"/>
              <a:gd name="connsiteX9" fmla="*/ 7089 w 19239"/>
              <a:gd name="connsiteY9" fmla="*/ 29508 h 29833"/>
              <a:gd name="connsiteX10" fmla="*/ 2610 w 19239"/>
              <a:gd name="connsiteY10" fmla="*/ 27668 h 29833"/>
              <a:gd name="connsiteX11" fmla="*/ 631 w 19239"/>
              <a:gd name="connsiteY11" fmla="*/ 16724 h 29833"/>
              <a:gd name="connsiteX12" fmla="*/ 319 w 19239"/>
              <a:gd name="connsiteY12" fmla="*/ 12157 h 29833"/>
              <a:gd name="connsiteX0" fmla="*/ 319 w 19239"/>
              <a:gd name="connsiteY0" fmla="*/ 12157 h 28008"/>
              <a:gd name="connsiteX1" fmla="*/ 215 w 19239"/>
              <a:gd name="connsiteY1" fmla="*/ 10552 h 28008"/>
              <a:gd name="connsiteX2" fmla="*/ 422 w 19239"/>
              <a:gd name="connsiteY2" fmla="*/ 7516 h 28008"/>
              <a:gd name="connsiteX3" fmla="*/ 319 w 19239"/>
              <a:gd name="connsiteY3" fmla="*/ 4107 h 28008"/>
              <a:gd name="connsiteX4" fmla="*/ 944 w 19239"/>
              <a:gd name="connsiteY4" fmla="*/ 1834 h 28008"/>
              <a:gd name="connsiteX5" fmla="*/ 4485 w 19239"/>
              <a:gd name="connsiteY5" fmla="*/ 30 h 28008"/>
              <a:gd name="connsiteX6" fmla="*/ 18444 w 19239"/>
              <a:gd name="connsiteY6" fmla="*/ 911 h 28008"/>
              <a:gd name="connsiteX7" fmla="*/ 7401 w 19239"/>
              <a:gd name="connsiteY7" fmla="*/ 6780 h 28008"/>
              <a:gd name="connsiteX8" fmla="*/ 9381 w 19239"/>
              <a:gd name="connsiteY8" fmla="*/ 21406 h 28008"/>
              <a:gd name="connsiteX9" fmla="*/ 2922 w 19239"/>
              <a:gd name="connsiteY9" fmla="*/ 25602 h 28008"/>
              <a:gd name="connsiteX10" fmla="*/ 2610 w 19239"/>
              <a:gd name="connsiteY10" fmla="*/ 27668 h 28008"/>
              <a:gd name="connsiteX11" fmla="*/ 631 w 19239"/>
              <a:gd name="connsiteY11" fmla="*/ 16724 h 28008"/>
              <a:gd name="connsiteX12" fmla="*/ 319 w 19239"/>
              <a:gd name="connsiteY12" fmla="*/ 12157 h 28008"/>
              <a:gd name="connsiteX0" fmla="*/ 460 w 19380"/>
              <a:gd name="connsiteY0" fmla="*/ 12157 h 25602"/>
              <a:gd name="connsiteX1" fmla="*/ 356 w 19380"/>
              <a:gd name="connsiteY1" fmla="*/ 10552 h 25602"/>
              <a:gd name="connsiteX2" fmla="*/ 563 w 19380"/>
              <a:gd name="connsiteY2" fmla="*/ 7516 h 25602"/>
              <a:gd name="connsiteX3" fmla="*/ 460 w 19380"/>
              <a:gd name="connsiteY3" fmla="*/ 4107 h 25602"/>
              <a:gd name="connsiteX4" fmla="*/ 1085 w 19380"/>
              <a:gd name="connsiteY4" fmla="*/ 1834 h 25602"/>
              <a:gd name="connsiteX5" fmla="*/ 4626 w 19380"/>
              <a:gd name="connsiteY5" fmla="*/ 30 h 25602"/>
              <a:gd name="connsiteX6" fmla="*/ 18585 w 19380"/>
              <a:gd name="connsiteY6" fmla="*/ 911 h 25602"/>
              <a:gd name="connsiteX7" fmla="*/ 7542 w 19380"/>
              <a:gd name="connsiteY7" fmla="*/ 6780 h 25602"/>
              <a:gd name="connsiteX8" fmla="*/ 9522 w 19380"/>
              <a:gd name="connsiteY8" fmla="*/ 21406 h 25602"/>
              <a:gd name="connsiteX9" fmla="*/ 3063 w 19380"/>
              <a:gd name="connsiteY9" fmla="*/ 25602 h 25602"/>
              <a:gd name="connsiteX10" fmla="*/ 564 w 19380"/>
              <a:gd name="connsiteY10" fmla="*/ 21631 h 25602"/>
              <a:gd name="connsiteX11" fmla="*/ 772 w 19380"/>
              <a:gd name="connsiteY11" fmla="*/ 16724 h 25602"/>
              <a:gd name="connsiteX12" fmla="*/ 460 w 19380"/>
              <a:gd name="connsiteY12" fmla="*/ 12157 h 25602"/>
              <a:gd name="connsiteX0" fmla="*/ 460 w 19380"/>
              <a:gd name="connsiteY0" fmla="*/ 12157 h 25602"/>
              <a:gd name="connsiteX1" fmla="*/ 356 w 19380"/>
              <a:gd name="connsiteY1" fmla="*/ 10552 h 25602"/>
              <a:gd name="connsiteX2" fmla="*/ 563 w 19380"/>
              <a:gd name="connsiteY2" fmla="*/ 7516 h 25602"/>
              <a:gd name="connsiteX3" fmla="*/ 460 w 19380"/>
              <a:gd name="connsiteY3" fmla="*/ 4107 h 25602"/>
              <a:gd name="connsiteX4" fmla="*/ 1085 w 19380"/>
              <a:gd name="connsiteY4" fmla="*/ 1834 h 25602"/>
              <a:gd name="connsiteX5" fmla="*/ 4626 w 19380"/>
              <a:gd name="connsiteY5" fmla="*/ 30 h 25602"/>
              <a:gd name="connsiteX6" fmla="*/ 18585 w 19380"/>
              <a:gd name="connsiteY6" fmla="*/ 911 h 25602"/>
              <a:gd name="connsiteX7" fmla="*/ 7542 w 19380"/>
              <a:gd name="connsiteY7" fmla="*/ 6780 h 25602"/>
              <a:gd name="connsiteX8" fmla="*/ 9522 w 19380"/>
              <a:gd name="connsiteY8" fmla="*/ 21406 h 25602"/>
              <a:gd name="connsiteX9" fmla="*/ 3063 w 19380"/>
              <a:gd name="connsiteY9" fmla="*/ 25602 h 25602"/>
              <a:gd name="connsiteX10" fmla="*/ 564 w 19380"/>
              <a:gd name="connsiteY10" fmla="*/ 21631 h 25602"/>
              <a:gd name="connsiteX11" fmla="*/ 772 w 19380"/>
              <a:gd name="connsiteY11" fmla="*/ 16724 h 25602"/>
              <a:gd name="connsiteX12" fmla="*/ 460 w 19380"/>
              <a:gd name="connsiteY12" fmla="*/ 12157 h 25602"/>
              <a:gd name="connsiteX0" fmla="*/ 319 w 19239"/>
              <a:gd name="connsiteY0" fmla="*/ 12157 h 25602"/>
              <a:gd name="connsiteX1" fmla="*/ 215 w 19239"/>
              <a:gd name="connsiteY1" fmla="*/ 10552 h 25602"/>
              <a:gd name="connsiteX2" fmla="*/ 422 w 19239"/>
              <a:gd name="connsiteY2" fmla="*/ 7516 h 25602"/>
              <a:gd name="connsiteX3" fmla="*/ 319 w 19239"/>
              <a:gd name="connsiteY3" fmla="*/ 4107 h 25602"/>
              <a:gd name="connsiteX4" fmla="*/ 944 w 19239"/>
              <a:gd name="connsiteY4" fmla="*/ 1834 h 25602"/>
              <a:gd name="connsiteX5" fmla="*/ 4485 w 19239"/>
              <a:gd name="connsiteY5" fmla="*/ 30 h 25602"/>
              <a:gd name="connsiteX6" fmla="*/ 18444 w 19239"/>
              <a:gd name="connsiteY6" fmla="*/ 911 h 25602"/>
              <a:gd name="connsiteX7" fmla="*/ 7401 w 19239"/>
              <a:gd name="connsiteY7" fmla="*/ 6780 h 25602"/>
              <a:gd name="connsiteX8" fmla="*/ 9381 w 19239"/>
              <a:gd name="connsiteY8" fmla="*/ 21406 h 25602"/>
              <a:gd name="connsiteX9" fmla="*/ 2922 w 19239"/>
              <a:gd name="connsiteY9" fmla="*/ 25602 h 25602"/>
              <a:gd name="connsiteX10" fmla="*/ 423 w 19239"/>
              <a:gd name="connsiteY10" fmla="*/ 21631 h 25602"/>
              <a:gd name="connsiteX11" fmla="*/ 631 w 19239"/>
              <a:gd name="connsiteY11" fmla="*/ 16724 h 25602"/>
              <a:gd name="connsiteX12" fmla="*/ 319 w 19239"/>
              <a:gd name="connsiteY12" fmla="*/ 12157 h 25602"/>
              <a:gd name="connsiteX0" fmla="*/ 319 w 19239"/>
              <a:gd name="connsiteY0" fmla="*/ 12157 h 25617"/>
              <a:gd name="connsiteX1" fmla="*/ 215 w 19239"/>
              <a:gd name="connsiteY1" fmla="*/ 10552 h 25617"/>
              <a:gd name="connsiteX2" fmla="*/ 422 w 19239"/>
              <a:gd name="connsiteY2" fmla="*/ 7516 h 25617"/>
              <a:gd name="connsiteX3" fmla="*/ 319 w 19239"/>
              <a:gd name="connsiteY3" fmla="*/ 4107 h 25617"/>
              <a:gd name="connsiteX4" fmla="*/ 944 w 19239"/>
              <a:gd name="connsiteY4" fmla="*/ 1834 h 25617"/>
              <a:gd name="connsiteX5" fmla="*/ 4485 w 19239"/>
              <a:gd name="connsiteY5" fmla="*/ 30 h 25617"/>
              <a:gd name="connsiteX6" fmla="*/ 18444 w 19239"/>
              <a:gd name="connsiteY6" fmla="*/ 911 h 25617"/>
              <a:gd name="connsiteX7" fmla="*/ 7401 w 19239"/>
              <a:gd name="connsiteY7" fmla="*/ 6780 h 25617"/>
              <a:gd name="connsiteX8" fmla="*/ 6360 w 19239"/>
              <a:gd name="connsiteY8" fmla="*/ 20459 h 25617"/>
              <a:gd name="connsiteX9" fmla="*/ 2922 w 19239"/>
              <a:gd name="connsiteY9" fmla="*/ 25602 h 25617"/>
              <a:gd name="connsiteX10" fmla="*/ 423 w 19239"/>
              <a:gd name="connsiteY10" fmla="*/ 21631 h 25617"/>
              <a:gd name="connsiteX11" fmla="*/ 631 w 19239"/>
              <a:gd name="connsiteY11" fmla="*/ 16724 h 25617"/>
              <a:gd name="connsiteX12" fmla="*/ 319 w 19239"/>
              <a:gd name="connsiteY12" fmla="*/ 12157 h 25617"/>
              <a:gd name="connsiteX0" fmla="*/ 319 w 19239"/>
              <a:gd name="connsiteY0" fmla="*/ 12157 h 25617"/>
              <a:gd name="connsiteX1" fmla="*/ 215 w 19239"/>
              <a:gd name="connsiteY1" fmla="*/ 10552 h 25617"/>
              <a:gd name="connsiteX2" fmla="*/ 422 w 19239"/>
              <a:gd name="connsiteY2" fmla="*/ 7516 h 25617"/>
              <a:gd name="connsiteX3" fmla="*/ 319 w 19239"/>
              <a:gd name="connsiteY3" fmla="*/ 4107 h 25617"/>
              <a:gd name="connsiteX4" fmla="*/ 944 w 19239"/>
              <a:gd name="connsiteY4" fmla="*/ 1834 h 25617"/>
              <a:gd name="connsiteX5" fmla="*/ 4485 w 19239"/>
              <a:gd name="connsiteY5" fmla="*/ 30 h 25617"/>
              <a:gd name="connsiteX6" fmla="*/ 18444 w 19239"/>
              <a:gd name="connsiteY6" fmla="*/ 911 h 25617"/>
              <a:gd name="connsiteX7" fmla="*/ 7401 w 19239"/>
              <a:gd name="connsiteY7" fmla="*/ 6780 h 25617"/>
              <a:gd name="connsiteX8" fmla="*/ 6360 w 19239"/>
              <a:gd name="connsiteY8" fmla="*/ 20459 h 25617"/>
              <a:gd name="connsiteX9" fmla="*/ 2922 w 19239"/>
              <a:gd name="connsiteY9" fmla="*/ 25602 h 25617"/>
              <a:gd name="connsiteX10" fmla="*/ 423 w 19239"/>
              <a:gd name="connsiteY10" fmla="*/ 21631 h 25617"/>
              <a:gd name="connsiteX11" fmla="*/ 110 w 19239"/>
              <a:gd name="connsiteY11" fmla="*/ 16724 h 25617"/>
              <a:gd name="connsiteX12" fmla="*/ 319 w 19239"/>
              <a:gd name="connsiteY12" fmla="*/ 12157 h 25617"/>
              <a:gd name="connsiteX0" fmla="*/ 319 w 19239"/>
              <a:gd name="connsiteY0" fmla="*/ 12157 h 26795"/>
              <a:gd name="connsiteX1" fmla="*/ 215 w 19239"/>
              <a:gd name="connsiteY1" fmla="*/ 10552 h 26795"/>
              <a:gd name="connsiteX2" fmla="*/ 422 w 19239"/>
              <a:gd name="connsiteY2" fmla="*/ 7516 h 26795"/>
              <a:gd name="connsiteX3" fmla="*/ 319 w 19239"/>
              <a:gd name="connsiteY3" fmla="*/ 4107 h 26795"/>
              <a:gd name="connsiteX4" fmla="*/ 944 w 19239"/>
              <a:gd name="connsiteY4" fmla="*/ 1834 h 26795"/>
              <a:gd name="connsiteX5" fmla="*/ 4485 w 19239"/>
              <a:gd name="connsiteY5" fmla="*/ 30 h 26795"/>
              <a:gd name="connsiteX6" fmla="*/ 18444 w 19239"/>
              <a:gd name="connsiteY6" fmla="*/ 911 h 26795"/>
              <a:gd name="connsiteX7" fmla="*/ 7401 w 19239"/>
              <a:gd name="connsiteY7" fmla="*/ 6780 h 26795"/>
              <a:gd name="connsiteX8" fmla="*/ 6360 w 19239"/>
              <a:gd name="connsiteY8" fmla="*/ 20459 h 26795"/>
              <a:gd name="connsiteX9" fmla="*/ 2401 w 19239"/>
              <a:gd name="connsiteY9" fmla="*/ 26786 h 26795"/>
              <a:gd name="connsiteX10" fmla="*/ 423 w 19239"/>
              <a:gd name="connsiteY10" fmla="*/ 21631 h 26795"/>
              <a:gd name="connsiteX11" fmla="*/ 110 w 19239"/>
              <a:gd name="connsiteY11" fmla="*/ 16724 h 26795"/>
              <a:gd name="connsiteX12" fmla="*/ 319 w 19239"/>
              <a:gd name="connsiteY12" fmla="*/ 12157 h 26795"/>
              <a:gd name="connsiteX0" fmla="*/ 319 w 19239"/>
              <a:gd name="connsiteY0" fmla="*/ 12157 h 26810"/>
              <a:gd name="connsiteX1" fmla="*/ 215 w 19239"/>
              <a:gd name="connsiteY1" fmla="*/ 10552 h 26810"/>
              <a:gd name="connsiteX2" fmla="*/ 422 w 19239"/>
              <a:gd name="connsiteY2" fmla="*/ 7516 h 26810"/>
              <a:gd name="connsiteX3" fmla="*/ 319 w 19239"/>
              <a:gd name="connsiteY3" fmla="*/ 4107 h 26810"/>
              <a:gd name="connsiteX4" fmla="*/ 944 w 19239"/>
              <a:gd name="connsiteY4" fmla="*/ 1834 h 26810"/>
              <a:gd name="connsiteX5" fmla="*/ 4485 w 19239"/>
              <a:gd name="connsiteY5" fmla="*/ 30 h 26810"/>
              <a:gd name="connsiteX6" fmla="*/ 18444 w 19239"/>
              <a:gd name="connsiteY6" fmla="*/ 911 h 26810"/>
              <a:gd name="connsiteX7" fmla="*/ 7401 w 19239"/>
              <a:gd name="connsiteY7" fmla="*/ 6780 h 26810"/>
              <a:gd name="connsiteX8" fmla="*/ 6360 w 19239"/>
              <a:gd name="connsiteY8" fmla="*/ 20459 h 26810"/>
              <a:gd name="connsiteX9" fmla="*/ 2401 w 19239"/>
              <a:gd name="connsiteY9" fmla="*/ 26786 h 26810"/>
              <a:gd name="connsiteX10" fmla="*/ 319 w 19239"/>
              <a:gd name="connsiteY10" fmla="*/ 22223 h 26810"/>
              <a:gd name="connsiteX11" fmla="*/ 110 w 19239"/>
              <a:gd name="connsiteY11" fmla="*/ 16724 h 26810"/>
              <a:gd name="connsiteX12" fmla="*/ 319 w 19239"/>
              <a:gd name="connsiteY12" fmla="*/ 12157 h 26810"/>
              <a:gd name="connsiteX0" fmla="*/ 319 w 19239"/>
              <a:gd name="connsiteY0" fmla="*/ 12157 h 26800"/>
              <a:gd name="connsiteX1" fmla="*/ 215 w 19239"/>
              <a:gd name="connsiteY1" fmla="*/ 10552 h 26800"/>
              <a:gd name="connsiteX2" fmla="*/ 422 w 19239"/>
              <a:gd name="connsiteY2" fmla="*/ 7516 h 26800"/>
              <a:gd name="connsiteX3" fmla="*/ 319 w 19239"/>
              <a:gd name="connsiteY3" fmla="*/ 4107 h 26800"/>
              <a:gd name="connsiteX4" fmla="*/ 944 w 19239"/>
              <a:gd name="connsiteY4" fmla="*/ 1834 h 26800"/>
              <a:gd name="connsiteX5" fmla="*/ 4485 w 19239"/>
              <a:gd name="connsiteY5" fmla="*/ 30 h 26800"/>
              <a:gd name="connsiteX6" fmla="*/ 18444 w 19239"/>
              <a:gd name="connsiteY6" fmla="*/ 911 h 26800"/>
              <a:gd name="connsiteX7" fmla="*/ 7401 w 19239"/>
              <a:gd name="connsiteY7" fmla="*/ 6780 h 26800"/>
              <a:gd name="connsiteX8" fmla="*/ 6777 w 19239"/>
              <a:gd name="connsiteY8" fmla="*/ 20932 h 26800"/>
              <a:gd name="connsiteX9" fmla="*/ 2401 w 19239"/>
              <a:gd name="connsiteY9" fmla="*/ 26786 h 26800"/>
              <a:gd name="connsiteX10" fmla="*/ 319 w 19239"/>
              <a:gd name="connsiteY10" fmla="*/ 22223 h 26800"/>
              <a:gd name="connsiteX11" fmla="*/ 110 w 19239"/>
              <a:gd name="connsiteY11" fmla="*/ 16724 h 26800"/>
              <a:gd name="connsiteX12" fmla="*/ 319 w 19239"/>
              <a:gd name="connsiteY12" fmla="*/ 12157 h 26800"/>
              <a:gd name="connsiteX0" fmla="*/ 319 w 19183"/>
              <a:gd name="connsiteY0" fmla="*/ 12157 h 26800"/>
              <a:gd name="connsiteX1" fmla="*/ 215 w 19183"/>
              <a:gd name="connsiteY1" fmla="*/ 10552 h 26800"/>
              <a:gd name="connsiteX2" fmla="*/ 422 w 19183"/>
              <a:gd name="connsiteY2" fmla="*/ 7516 h 26800"/>
              <a:gd name="connsiteX3" fmla="*/ 319 w 19183"/>
              <a:gd name="connsiteY3" fmla="*/ 4107 h 26800"/>
              <a:gd name="connsiteX4" fmla="*/ 944 w 19183"/>
              <a:gd name="connsiteY4" fmla="*/ 1834 h 26800"/>
              <a:gd name="connsiteX5" fmla="*/ 4485 w 19183"/>
              <a:gd name="connsiteY5" fmla="*/ 30 h 26800"/>
              <a:gd name="connsiteX6" fmla="*/ 18444 w 19183"/>
              <a:gd name="connsiteY6" fmla="*/ 911 h 26800"/>
              <a:gd name="connsiteX7" fmla="*/ 6463 w 19183"/>
              <a:gd name="connsiteY7" fmla="*/ 6307 h 26800"/>
              <a:gd name="connsiteX8" fmla="*/ 6777 w 19183"/>
              <a:gd name="connsiteY8" fmla="*/ 20932 h 26800"/>
              <a:gd name="connsiteX9" fmla="*/ 2401 w 19183"/>
              <a:gd name="connsiteY9" fmla="*/ 26786 h 26800"/>
              <a:gd name="connsiteX10" fmla="*/ 319 w 19183"/>
              <a:gd name="connsiteY10" fmla="*/ 22223 h 26800"/>
              <a:gd name="connsiteX11" fmla="*/ 110 w 19183"/>
              <a:gd name="connsiteY11" fmla="*/ 16724 h 26800"/>
              <a:gd name="connsiteX12" fmla="*/ 319 w 19183"/>
              <a:gd name="connsiteY12" fmla="*/ 12157 h 2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3" h="26800">
                <a:moveTo>
                  <a:pt x="319" y="12157"/>
                </a:moveTo>
                <a:cubicBezTo>
                  <a:pt x="319" y="12709"/>
                  <a:pt x="198" y="11325"/>
                  <a:pt x="215" y="10552"/>
                </a:cubicBezTo>
                <a:cubicBezTo>
                  <a:pt x="232" y="9779"/>
                  <a:pt x="5" y="7683"/>
                  <a:pt x="422" y="7516"/>
                </a:cubicBezTo>
                <a:cubicBezTo>
                  <a:pt x="-411" y="6047"/>
                  <a:pt x="232" y="5054"/>
                  <a:pt x="319" y="4107"/>
                </a:cubicBezTo>
                <a:cubicBezTo>
                  <a:pt x="406" y="3160"/>
                  <a:pt x="684" y="2356"/>
                  <a:pt x="944" y="1834"/>
                </a:cubicBezTo>
                <a:cubicBezTo>
                  <a:pt x="1204" y="1312"/>
                  <a:pt x="1568" y="184"/>
                  <a:pt x="4485" y="30"/>
                </a:cubicBezTo>
                <a:cubicBezTo>
                  <a:pt x="7402" y="-124"/>
                  <a:pt x="18444" y="359"/>
                  <a:pt x="18444" y="911"/>
                </a:cubicBezTo>
                <a:cubicBezTo>
                  <a:pt x="22021" y="5510"/>
                  <a:pt x="11740" y="5614"/>
                  <a:pt x="6463" y="6307"/>
                </a:cubicBezTo>
                <a:cubicBezTo>
                  <a:pt x="6463" y="5755"/>
                  <a:pt x="7454" y="17519"/>
                  <a:pt x="6777" y="20932"/>
                </a:cubicBezTo>
                <a:cubicBezTo>
                  <a:pt x="6100" y="24345"/>
                  <a:pt x="3477" y="26571"/>
                  <a:pt x="2401" y="26786"/>
                </a:cubicBezTo>
                <a:cubicBezTo>
                  <a:pt x="1325" y="27001"/>
                  <a:pt x="1596" y="24709"/>
                  <a:pt x="319" y="22223"/>
                </a:cubicBezTo>
                <a:cubicBezTo>
                  <a:pt x="188" y="20092"/>
                  <a:pt x="110" y="17276"/>
                  <a:pt x="110" y="16724"/>
                </a:cubicBezTo>
                <a:cubicBezTo>
                  <a:pt x="180" y="15202"/>
                  <a:pt x="249" y="13679"/>
                  <a:pt x="319" y="12157"/>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404676" y="0"/>
            <a:ext cx="1895071" cy="584775"/>
          </a:xfrm>
          <a:prstGeom prst="rect">
            <a:avLst/>
          </a:prstGeom>
        </p:spPr>
        <p:txBody>
          <a:bodyPr wrap="none">
            <a:spAutoFit/>
          </a:bodyPr>
          <a:lstStyle/>
          <a:p>
            <a:r>
              <a:rPr lang="en-US" sz="3200" dirty="0">
                <a:solidFill>
                  <a:schemeClr val="bg2">
                    <a:lumMod val="75000"/>
                  </a:schemeClr>
                </a:solidFill>
              </a:rPr>
              <a:t>Example</a:t>
            </a:r>
            <a:endParaRPr lang="en-US" sz="3200" dirty="0"/>
          </a:p>
        </p:txBody>
      </p:sp>
      <p:pic>
        <p:nvPicPr>
          <p:cNvPr id="19" name="Picture 18"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41444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1000"/>
                                        <p:tgtEl>
                                          <p:spTgt spid="1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1000"/>
                                        <p:tgtEl>
                                          <p:spTgt spid="62"/>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1000"/>
                                        <p:tgtEl>
                                          <p:spTgt spid="36"/>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10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
            <a:ext cx="2156910" cy="722864"/>
          </a:xfrm>
        </p:spPr>
        <p:txBody>
          <a:bodyPr/>
          <a:lstStyle/>
          <a:p>
            <a:r>
              <a:rPr lang="en-US" dirty="0" smtClean="0"/>
              <a:t>Budget</a:t>
            </a:r>
            <a:endParaRPr lang="en-US" dirty="0"/>
          </a:p>
        </p:txBody>
      </p:sp>
      <p:sp>
        <p:nvSpPr>
          <p:cNvPr id="28676" name="Rectangle 4"/>
          <p:cNvSpPr>
            <a:spLocks noChangeArrowheads="1"/>
          </p:cNvSpPr>
          <p:nvPr/>
        </p:nvSpPr>
        <p:spPr bwMode="auto">
          <a:xfrm>
            <a:off x="1371600" y="304800"/>
            <a:ext cx="82296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5850" algn="l"/>
                <a:tab pos="4914900" algn="r"/>
                <a:tab pos="5657850" algn="r"/>
              </a:tabLst>
            </a:pPr>
            <a:endPar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85850" algn="l"/>
                <a:tab pos="4914900" algn="r"/>
                <a:tab pos="5657850" algn="r"/>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Data Collection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Hours (10 hours/week * 5 weeks * 2 consultants +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hours/week*5 weeks * 1 consultant + 5 hours/week *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weeks *1 consultant) 	170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Hourly Pay	$30.00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$5,100.00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Data Analysis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Hours (10 hours/week * 5 weeks * 2 consultants +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hours/week*5 weeks * 1 consultant + 5 hours/week *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weeks *1 consultant)	170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Hourly Pay	$45.00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$7,650.00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System Management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Project Manager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Hours	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Hourly Pay	$80.00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Pay	$4,000.00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Assistant Manager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Hours	30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Hourly Pay	$60.00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Pay	$1,800.00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Management 		$5,800.00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Equipment Costs (for 10 weeks)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Supplies ($150/workstation * 4 workstations)	$600.00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Maintenance ($200/workstation * 4 workstations)	$800.00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Depreciation ($100,000 [total value of equipment]/36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[equip life in month] * 2.5 [months equipment will be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exclusive use for project)	$6,944.44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Equipment Costs		$8,344.44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Purchased Data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Software License for 10 weeks	$5,000.00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Data Costs		$5,000.00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Travel Expenses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120 miles @ $0.40/mile	$48.00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Total		$48.00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 pos="4914900" algn="r"/>
                <a:tab pos="5657850" algn="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TOTAL COSTS			$31,942.44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0"/>
            <a:ext cx="2335755" cy="646664"/>
          </a:xfrm>
        </p:spPr>
        <p:txBody>
          <a:bodyPr>
            <a:noAutofit/>
          </a:bodyPr>
          <a:lstStyle/>
          <a:p>
            <a:r>
              <a:rPr lang="en-US" dirty="0" smtClean="0"/>
              <a:t>Timeline</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42682844"/>
              </p:ext>
            </p:extLst>
          </p:nvPr>
        </p:nvGraphicFramePr>
        <p:xfrm>
          <a:off x="1143000" y="1524000"/>
          <a:ext cx="990600" cy="381000"/>
        </p:xfrm>
        <a:graphic>
          <a:graphicData uri="http://schemas.openxmlformats.org/drawingml/2006/table">
            <a:tbl>
              <a:tblPr firstRow="1" firstCol="1" bandRow="1">
                <a:tableStyleId>{5C22544A-7EE6-4342-B048-85BDC9FD1C3A}</a:tableStyleId>
              </a:tblPr>
              <a:tblGrid>
                <a:gridCol w="990600"/>
              </a:tblGrid>
              <a:tr h="381000">
                <a:tc>
                  <a:txBody>
                    <a:bodyPr/>
                    <a:lstStyle/>
                    <a:p>
                      <a:pPr marL="0" marR="0">
                        <a:spcBef>
                          <a:spcPts val="0"/>
                        </a:spcBef>
                        <a:spcAft>
                          <a:spcPts val="0"/>
                        </a:spcAft>
                      </a:pPr>
                      <a:r>
                        <a:rPr lang="en-US" sz="1200" dirty="0">
                          <a:effectLst/>
                        </a:rPr>
                        <a:t>Weeks 1-4 </a:t>
                      </a:r>
                      <a:endParaRPr lang="en-US" sz="1200" dirty="0">
                        <a:effectLst/>
                        <a:latin typeface="Cambria"/>
                        <a:ea typeface="MS Mincho"/>
                        <a:cs typeface="Times New Roman"/>
                      </a:endParaRPr>
                    </a:p>
                  </a:txBody>
                  <a:tcPr marL="68580" marR="68580" marT="0" marB="0">
                    <a:solidFill>
                      <a:srgbClr val="69759B"/>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470113876"/>
              </p:ext>
            </p:extLst>
          </p:nvPr>
        </p:nvGraphicFramePr>
        <p:xfrm>
          <a:off x="1143000" y="2133600"/>
          <a:ext cx="990600" cy="381000"/>
        </p:xfrm>
        <a:graphic>
          <a:graphicData uri="http://schemas.openxmlformats.org/drawingml/2006/table">
            <a:tbl>
              <a:tblPr firstRow="1" firstCol="1" bandRow="1">
                <a:tableStyleId>{5C22544A-7EE6-4342-B048-85BDC9FD1C3A}</a:tableStyleId>
              </a:tblPr>
              <a:tblGrid>
                <a:gridCol w="990600"/>
              </a:tblGrid>
              <a:tr h="381000">
                <a:tc>
                  <a:txBody>
                    <a:bodyPr/>
                    <a:lstStyle/>
                    <a:p>
                      <a:pPr marL="0" marR="0">
                        <a:spcBef>
                          <a:spcPts val="0"/>
                        </a:spcBef>
                        <a:spcAft>
                          <a:spcPts val="0"/>
                        </a:spcAft>
                      </a:pPr>
                      <a:r>
                        <a:rPr lang="en-US" sz="1200" dirty="0">
                          <a:effectLst/>
                        </a:rPr>
                        <a:t>Weeks 4-5</a:t>
                      </a:r>
                      <a:endParaRPr lang="en-US" sz="1200" dirty="0">
                        <a:effectLst/>
                        <a:latin typeface="Cambria"/>
                        <a:ea typeface="MS Mincho"/>
                        <a:cs typeface="Times New Roman"/>
                      </a:endParaRPr>
                    </a:p>
                  </a:txBody>
                  <a:tcPr marL="68580" marR="68580" marT="0" marB="0">
                    <a:solidFill>
                      <a:srgbClr val="88A779"/>
                    </a:solidFill>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732464076"/>
              </p:ext>
            </p:extLst>
          </p:nvPr>
        </p:nvGraphicFramePr>
        <p:xfrm>
          <a:off x="1143000" y="2819400"/>
          <a:ext cx="990600" cy="381000"/>
        </p:xfrm>
        <a:graphic>
          <a:graphicData uri="http://schemas.openxmlformats.org/drawingml/2006/table">
            <a:tbl>
              <a:tblPr firstRow="1" firstCol="1" bandRow="1">
                <a:tableStyleId>{5C22544A-7EE6-4342-B048-85BDC9FD1C3A}</a:tableStyleId>
              </a:tblPr>
              <a:tblGrid>
                <a:gridCol w="990600"/>
              </a:tblGrid>
              <a:tr h="381000">
                <a:tc>
                  <a:txBody>
                    <a:bodyPr/>
                    <a:lstStyle/>
                    <a:p>
                      <a:pPr marL="0" marR="0">
                        <a:spcBef>
                          <a:spcPts val="0"/>
                        </a:spcBef>
                        <a:spcAft>
                          <a:spcPts val="0"/>
                        </a:spcAft>
                      </a:pPr>
                      <a:r>
                        <a:rPr lang="en-US" sz="1200" dirty="0">
                          <a:effectLst/>
                        </a:rPr>
                        <a:t>Weeks 6-8</a:t>
                      </a:r>
                      <a:endParaRPr lang="en-US" sz="1200" dirty="0">
                        <a:effectLst/>
                        <a:latin typeface="Cambria"/>
                        <a:ea typeface="MS Mincho"/>
                        <a:cs typeface="Times New Roman"/>
                      </a:endParaRPr>
                    </a:p>
                  </a:txBody>
                  <a:tcPr marL="68580" marR="68580" marT="0" marB="0">
                    <a:solidFill>
                      <a:srgbClr val="F19A65"/>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79717176"/>
              </p:ext>
            </p:extLst>
          </p:nvPr>
        </p:nvGraphicFramePr>
        <p:xfrm>
          <a:off x="1143000" y="3505200"/>
          <a:ext cx="990600" cy="381000"/>
        </p:xfrm>
        <a:graphic>
          <a:graphicData uri="http://schemas.openxmlformats.org/drawingml/2006/table">
            <a:tbl>
              <a:tblPr firstRow="1" firstCol="1" bandRow="1">
                <a:tableStyleId>{5C22544A-7EE6-4342-B048-85BDC9FD1C3A}</a:tableStyleId>
              </a:tblPr>
              <a:tblGrid>
                <a:gridCol w="990600"/>
              </a:tblGrid>
              <a:tr h="381000">
                <a:tc>
                  <a:txBody>
                    <a:bodyPr/>
                    <a:lstStyle/>
                    <a:p>
                      <a:pPr marL="0" marR="0">
                        <a:spcBef>
                          <a:spcPts val="0"/>
                        </a:spcBef>
                        <a:spcAft>
                          <a:spcPts val="0"/>
                        </a:spcAft>
                      </a:pPr>
                      <a:r>
                        <a:rPr lang="en-US" sz="1200" dirty="0">
                          <a:effectLst/>
                        </a:rPr>
                        <a:t>Weeks 9-11</a:t>
                      </a:r>
                      <a:endParaRPr lang="en-US" sz="1200" dirty="0">
                        <a:effectLst/>
                        <a:latin typeface="Cambria"/>
                        <a:ea typeface="MS Mincho"/>
                        <a:cs typeface="Times New Roman"/>
                      </a:endParaRPr>
                    </a:p>
                  </a:txBody>
                  <a:tcPr marL="68580" marR="68580" marT="0" marB="0">
                    <a:solidFill>
                      <a:srgbClr val="B688BA"/>
                    </a:solid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265138499"/>
              </p:ext>
            </p:extLst>
          </p:nvPr>
        </p:nvGraphicFramePr>
        <p:xfrm>
          <a:off x="5257800" y="1066800"/>
          <a:ext cx="2981325" cy="1109980"/>
        </p:xfrm>
        <a:graphic>
          <a:graphicData uri="http://schemas.openxmlformats.org/drawingml/2006/table">
            <a:tbl>
              <a:tblPr firstRow="1" firstCol="1" bandRow="1">
                <a:tableStyleId>{5C22544A-7EE6-4342-B048-85BDC9FD1C3A}</a:tableStyleId>
              </a:tblPr>
              <a:tblGrid>
                <a:gridCol w="533400"/>
                <a:gridCol w="334725"/>
                <a:gridCol w="342681"/>
                <a:gridCol w="399795"/>
                <a:gridCol w="342681"/>
                <a:gridCol w="342681"/>
                <a:gridCol w="342681"/>
                <a:gridCol w="342681"/>
              </a:tblGrid>
              <a:tr h="184785">
                <a:tc>
                  <a:txBody>
                    <a:bodyPr/>
                    <a:lstStyle/>
                    <a:p>
                      <a:pPr marL="0" marR="0">
                        <a:spcBef>
                          <a:spcPts val="0"/>
                        </a:spcBef>
                        <a:spcAft>
                          <a:spcPts val="0"/>
                        </a:spcAft>
                      </a:pPr>
                      <a:r>
                        <a:rPr lang="en-US" sz="1100" dirty="0">
                          <a:effectLst/>
                        </a:rPr>
                        <a:t>Week</a:t>
                      </a:r>
                      <a:endParaRPr lang="en-US" sz="1100" dirty="0">
                        <a:effectLst/>
                        <a:latin typeface="Cambria"/>
                        <a:ea typeface="MS Mincho"/>
                        <a:cs typeface="Times New Roman"/>
                      </a:endParaRPr>
                    </a:p>
                  </a:txBody>
                  <a:tcPr marL="68580" marR="68580" marT="0" marB="0"/>
                </a:tc>
                <a:tc gridSpan="7">
                  <a:txBody>
                    <a:bodyPr/>
                    <a:lstStyle/>
                    <a:p>
                      <a:pPr marL="0" marR="0">
                        <a:spcBef>
                          <a:spcPts val="0"/>
                        </a:spcBef>
                        <a:spcAft>
                          <a:spcPts val="0"/>
                        </a:spcAft>
                      </a:pPr>
                      <a:r>
                        <a:rPr lang="en-US" sz="1200" dirty="0">
                          <a:effectLst/>
                        </a:rPr>
                        <a:t>February</a:t>
                      </a:r>
                      <a:endParaRPr lang="en-US" sz="12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960">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3</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5</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6</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7</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8</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9</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10</a:t>
                      </a:r>
                      <a:endParaRPr lang="en-US" sz="1200" dirty="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11</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12</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13</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14</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15</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16</a:t>
                      </a:r>
                      <a:endParaRPr lang="en-US" sz="120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17</a:t>
                      </a:r>
                      <a:endParaRPr lang="en-US" sz="1200" dirty="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1</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18</a:t>
                      </a:r>
                      <a:endParaRPr lang="en-US" sz="1200" dirty="0">
                        <a:effectLst/>
                        <a:latin typeface="Cambria"/>
                        <a:ea typeface="MS Mincho"/>
                        <a:cs typeface="Times New Roman"/>
                      </a:endParaRPr>
                    </a:p>
                  </a:txBody>
                  <a:tcPr marL="68580" marR="68580" marT="0" marB="0">
                    <a:solidFill>
                      <a:schemeClr val="bg2">
                        <a:lumMod val="20000"/>
                        <a:lumOff val="80000"/>
                      </a:schemeClr>
                    </a:solidFill>
                  </a:tcPr>
                </a:tc>
                <a:tc>
                  <a:txBody>
                    <a:bodyPr/>
                    <a:lstStyle/>
                    <a:p>
                      <a:pPr marL="0" marR="0">
                        <a:spcBef>
                          <a:spcPts val="0"/>
                        </a:spcBef>
                        <a:spcAft>
                          <a:spcPts val="0"/>
                        </a:spcAft>
                      </a:pPr>
                      <a:r>
                        <a:rPr lang="en-US" sz="1200" dirty="0">
                          <a:effectLst/>
                        </a:rPr>
                        <a:t>19</a:t>
                      </a:r>
                      <a:endParaRPr lang="en-US" sz="1200" dirty="0">
                        <a:effectLst/>
                        <a:latin typeface="Cambria"/>
                        <a:ea typeface="MS Mincho"/>
                        <a:cs typeface="Times New Roman"/>
                      </a:endParaRPr>
                    </a:p>
                  </a:txBody>
                  <a:tcPr marL="68580" marR="68580" marT="0" marB="0">
                    <a:solidFill>
                      <a:schemeClr val="bg2">
                        <a:lumMod val="20000"/>
                        <a:lumOff val="80000"/>
                      </a:schemeClr>
                    </a:solidFill>
                  </a:tcPr>
                </a:tc>
                <a:tc>
                  <a:txBody>
                    <a:bodyPr/>
                    <a:lstStyle/>
                    <a:p>
                      <a:pPr marL="0" marR="0">
                        <a:spcBef>
                          <a:spcPts val="0"/>
                        </a:spcBef>
                        <a:spcAft>
                          <a:spcPts val="0"/>
                        </a:spcAft>
                      </a:pPr>
                      <a:r>
                        <a:rPr lang="en-US" sz="1200" dirty="0">
                          <a:effectLst/>
                        </a:rPr>
                        <a:t>20*</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21</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22</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23</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24</a:t>
                      </a:r>
                      <a:endParaRPr lang="en-US" sz="1200" dirty="0">
                        <a:effectLst/>
                        <a:latin typeface="Cambria"/>
                        <a:ea typeface="MS Mincho"/>
                        <a:cs typeface="Times New Roman"/>
                      </a:endParaRPr>
                    </a:p>
                  </a:txBody>
                  <a:tcPr marL="68580" marR="68580" marT="0" marB="0">
                    <a:solidFill>
                      <a:schemeClr val="bg1">
                        <a:lumMod val="75000"/>
                      </a:schemeClr>
                    </a:solidFill>
                  </a:tcPr>
                </a:tc>
              </a:tr>
              <a:tr h="170815">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25</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26</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27</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28</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solidFill>
                      <a:schemeClr val="bg1">
                        <a:lumMod val="75000"/>
                      </a:schemeClr>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3627117612"/>
              </p:ext>
            </p:extLst>
          </p:nvPr>
        </p:nvGraphicFramePr>
        <p:xfrm>
          <a:off x="5257800" y="2438400"/>
          <a:ext cx="2981325" cy="1108710"/>
        </p:xfrm>
        <a:graphic>
          <a:graphicData uri="http://schemas.openxmlformats.org/drawingml/2006/table">
            <a:tbl>
              <a:tblPr firstRow="1" firstCol="1" bandRow="1">
                <a:tableStyleId>{5C22544A-7EE6-4342-B048-85BDC9FD1C3A}</a:tableStyleId>
              </a:tblPr>
              <a:tblGrid>
                <a:gridCol w="525444"/>
                <a:gridCol w="399795"/>
                <a:gridCol w="342681"/>
                <a:gridCol w="342681"/>
                <a:gridCol w="342681"/>
                <a:gridCol w="342681"/>
                <a:gridCol w="342681"/>
                <a:gridCol w="342681"/>
              </a:tblGrid>
              <a:tr h="184785">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tc>
                <a:tc gridSpan="7">
                  <a:txBody>
                    <a:bodyPr/>
                    <a:lstStyle/>
                    <a:p>
                      <a:pPr marL="0" marR="0">
                        <a:spcBef>
                          <a:spcPts val="0"/>
                        </a:spcBef>
                        <a:spcAft>
                          <a:spcPts val="0"/>
                        </a:spcAft>
                      </a:pPr>
                      <a:r>
                        <a:rPr lang="en-US" sz="1200" dirty="0">
                          <a:effectLst/>
                        </a:rPr>
                        <a:t>March</a:t>
                      </a:r>
                      <a:endParaRPr lang="en-US" sz="12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3</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3</a:t>
                      </a:r>
                      <a:endParaRPr lang="en-US" sz="120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4</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a:effectLst/>
                        </a:rPr>
                        <a:t>5</a:t>
                      </a:r>
                      <a:endParaRPr lang="en-US" sz="120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a:effectLst/>
                        </a:rPr>
                        <a:t>6</a:t>
                      </a:r>
                      <a:endParaRPr lang="en-US" sz="120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7</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8</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9</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10</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dirty="0">
                          <a:effectLst/>
                        </a:rPr>
                        <a:t>4</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11</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12</a:t>
                      </a:r>
                      <a:endParaRPr lang="en-US" sz="1200" dirty="0">
                        <a:effectLst/>
                        <a:latin typeface="Cambria"/>
                        <a:ea typeface="MS Mincho"/>
                        <a:cs typeface="Times New Roman"/>
                      </a:endParaRPr>
                    </a:p>
                  </a:txBody>
                  <a:tcPr marL="68580" marR="68580" marT="0" marB="0">
                    <a:solidFill>
                      <a:srgbClr val="69759B"/>
                    </a:solidFill>
                  </a:tcPr>
                </a:tc>
                <a:tc>
                  <a:txBody>
                    <a:bodyPr/>
                    <a:lstStyle/>
                    <a:p>
                      <a:pPr marL="0" marR="0">
                        <a:spcBef>
                          <a:spcPts val="0"/>
                        </a:spcBef>
                        <a:spcAft>
                          <a:spcPts val="0"/>
                        </a:spcAft>
                      </a:pPr>
                      <a:r>
                        <a:rPr lang="en-US" sz="1200" dirty="0">
                          <a:effectLst/>
                        </a:rPr>
                        <a:t>13</a:t>
                      </a:r>
                      <a:endParaRPr lang="en-US" sz="1200" dirty="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dirty="0">
                          <a:effectLst/>
                        </a:rPr>
                        <a:t>14</a:t>
                      </a:r>
                      <a:endParaRPr lang="en-US" sz="1200" dirty="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a:effectLst/>
                        </a:rPr>
                        <a:t>15</a:t>
                      </a:r>
                      <a:endParaRPr lang="en-US" sz="120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dirty="0">
                          <a:effectLst/>
                        </a:rPr>
                        <a:t>16</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17</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5</a:t>
                      </a:r>
                      <a:endParaRPr lang="en-US" sz="120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a:effectLst/>
                        </a:rPr>
                        <a:t>18</a:t>
                      </a:r>
                      <a:endParaRPr lang="en-US" sz="120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dirty="0">
                          <a:effectLst/>
                        </a:rPr>
                        <a:t>19</a:t>
                      </a:r>
                      <a:endParaRPr lang="en-US" sz="1200" dirty="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a:effectLst/>
                        </a:rPr>
                        <a:t>20</a:t>
                      </a:r>
                      <a:endParaRPr lang="en-US" sz="120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dirty="0">
                          <a:effectLst/>
                        </a:rPr>
                        <a:t>21</a:t>
                      </a:r>
                      <a:endParaRPr lang="en-US" sz="1200" dirty="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dirty="0">
                          <a:effectLst/>
                        </a:rPr>
                        <a:t>22</a:t>
                      </a:r>
                      <a:endParaRPr lang="en-US" sz="1200" dirty="0">
                        <a:effectLst/>
                        <a:latin typeface="Cambria"/>
                        <a:ea typeface="MS Mincho"/>
                        <a:cs typeface="Times New Roman"/>
                      </a:endParaRPr>
                    </a:p>
                  </a:txBody>
                  <a:tcPr marL="68580" marR="68580" marT="0" marB="0">
                    <a:solidFill>
                      <a:srgbClr val="88A779"/>
                    </a:solidFill>
                  </a:tcPr>
                </a:tc>
                <a:tc>
                  <a:txBody>
                    <a:bodyPr/>
                    <a:lstStyle/>
                    <a:p>
                      <a:pPr marL="0" marR="0">
                        <a:spcBef>
                          <a:spcPts val="0"/>
                        </a:spcBef>
                        <a:spcAft>
                          <a:spcPts val="0"/>
                        </a:spcAft>
                      </a:pPr>
                      <a:r>
                        <a:rPr lang="en-US" sz="1200" dirty="0">
                          <a:effectLst/>
                        </a:rPr>
                        <a:t>23</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24</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dirty="0">
                          <a:effectLst/>
                        </a:rPr>
                        <a:t>6</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25*</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26</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27</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28</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29</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30</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31</a:t>
                      </a:r>
                      <a:endParaRPr lang="en-US" sz="1200" dirty="0">
                        <a:effectLst/>
                        <a:latin typeface="Cambria"/>
                        <a:ea typeface="MS Mincho"/>
                        <a:cs typeface="Times New Roman"/>
                      </a:endParaRPr>
                    </a:p>
                  </a:txBody>
                  <a:tcPr marL="68580" marR="68580" marT="0" marB="0">
                    <a:solidFill>
                      <a:schemeClr val="bg1">
                        <a:lumMod val="75000"/>
                      </a:schemeClr>
                    </a:solidFill>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771813137"/>
              </p:ext>
            </p:extLst>
          </p:nvPr>
        </p:nvGraphicFramePr>
        <p:xfrm>
          <a:off x="5257800" y="3768090"/>
          <a:ext cx="2981325" cy="1108710"/>
        </p:xfrm>
        <a:graphic>
          <a:graphicData uri="http://schemas.openxmlformats.org/drawingml/2006/table">
            <a:tbl>
              <a:tblPr firstRow="1" firstCol="1" bandRow="1">
                <a:tableStyleId>{5C22544A-7EE6-4342-B048-85BDC9FD1C3A}</a:tableStyleId>
              </a:tblPr>
              <a:tblGrid>
                <a:gridCol w="525444"/>
                <a:gridCol w="342681"/>
                <a:gridCol w="342681"/>
                <a:gridCol w="399795"/>
                <a:gridCol w="342681"/>
                <a:gridCol w="342681"/>
                <a:gridCol w="342681"/>
                <a:gridCol w="342681"/>
              </a:tblGrid>
              <a:tr h="184785">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tc>
                <a:tc gridSpan="7">
                  <a:txBody>
                    <a:bodyPr/>
                    <a:lstStyle/>
                    <a:p>
                      <a:pPr marL="0" marR="0">
                        <a:spcBef>
                          <a:spcPts val="0"/>
                        </a:spcBef>
                        <a:spcAft>
                          <a:spcPts val="0"/>
                        </a:spcAft>
                      </a:pPr>
                      <a:r>
                        <a:rPr lang="en-US" sz="1200" dirty="0">
                          <a:effectLst/>
                        </a:rPr>
                        <a:t>April</a:t>
                      </a:r>
                      <a:endParaRPr lang="en-US" sz="12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785">
                <a:tc>
                  <a:txBody>
                    <a:bodyPr/>
                    <a:lstStyle/>
                    <a:p>
                      <a:pPr marL="0" marR="0">
                        <a:spcBef>
                          <a:spcPts val="0"/>
                        </a:spcBef>
                        <a:spcAft>
                          <a:spcPts val="0"/>
                        </a:spcAft>
                      </a:pPr>
                      <a:r>
                        <a:rPr lang="en-US" sz="1200" dirty="0">
                          <a:effectLst/>
                        </a:rPr>
                        <a:t>7</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1</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3</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4</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5</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6</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7</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dirty="0">
                          <a:effectLst/>
                        </a:rPr>
                        <a:t>8</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a:effectLst/>
                        </a:rPr>
                        <a:t>8</a:t>
                      </a:r>
                      <a:endParaRPr lang="en-US" sz="120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a:effectLst/>
                        </a:rPr>
                        <a:t>9</a:t>
                      </a:r>
                      <a:endParaRPr lang="en-US" sz="120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a:effectLst/>
                        </a:rPr>
                        <a:t>10</a:t>
                      </a:r>
                      <a:endParaRPr lang="en-US" sz="120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a:effectLst/>
                        </a:rPr>
                        <a:t>11</a:t>
                      </a:r>
                      <a:endParaRPr lang="en-US" sz="120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12</a:t>
                      </a:r>
                      <a:endParaRPr lang="en-US" sz="1200" dirty="0">
                        <a:effectLst/>
                        <a:latin typeface="Cambria"/>
                        <a:ea typeface="MS Mincho"/>
                        <a:cs typeface="Times New Roman"/>
                      </a:endParaRPr>
                    </a:p>
                  </a:txBody>
                  <a:tcPr marL="68580" marR="68580" marT="0" marB="0">
                    <a:solidFill>
                      <a:srgbClr val="F19A65"/>
                    </a:solidFill>
                  </a:tcPr>
                </a:tc>
                <a:tc>
                  <a:txBody>
                    <a:bodyPr/>
                    <a:lstStyle/>
                    <a:p>
                      <a:pPr marL="0" marR="0">
                        <a:spcBef>
                          <a:spcPts val="0"/>
                        </a:spcBef>
                        <a:spcAft>
                          <a:spcPts val="0"/>
                        </a:spcAft>
                      </a:pPr>
                      <a:r>
                        <a:rPr lang="en-US" sz="1200" dirty="0">
                          <a:effectLst/>
                        </a:rPr>
                        <a:t>13</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14</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dirty="0">
                          <a:effectLst/>
                        </a:rPr>
                        <a:t>9</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15</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16</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17</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18</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19</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20</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21</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10</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22</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23</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24</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25</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26</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27</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28</a:t>
                      </a:r>
                      <a:endParaRPr lang="en-US" sz="1200" dirty="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11</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29</a:t>
                      </a:r>
                      <a:endParaRPr lang="en-US" sz="120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30</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solidFill>
                      <a:schemeClr val="bg1">
                        <a:lumMod val="75000"/>
                      </a:schemeClr>
                    </a:solidFill>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1819821160"/>
              </p:ext>
            </p:extLst>
          </p:nvPr>
        </p:nvGraphicFramePr>
        <p:xfrm>
          <a:off x="5257800" y="5105400"/>
          <a:ext cx="2981325" cy="1108710"/>
        </p:xfrm>
        <a:graphic>
          <a:graphicData uri="http://schemas.openxmlformats.org/drawingml/2006/table">
            <a:tbl>
              <a:tblPr firstRow="1" firstCol="1" bandRow="1">
                <a:tableStyleId>{5C22544A-7EE6-4342-B048-85BDC9FD1C3A}</a:tableStyleId>
              </a:tblPr>
              <a:tblGrid>
                <a:gridCol w="525444"/>
                <a:gridCol w="342681"/>
                <a:gridCol w="342681"/>
                <a:gridCol w="399795"/>
                <a:gridCol w="342681"/>
                <a:gridCol w="342681"/>
                <a:gridCol w="342681"/>
                <a:gridCol w="342681"/>
              </a:tblGrid>
              <a:tr h="184785">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tc>
                <a:tc gridSpan="7">
                  <a:txBody>
                    <a:bodyPr/>
                    <a:lstStyle/>
                    <a:p>
                      <a:pPr marL="0" marR="0">
                        <a:spcBef>
                          <a:spcPts val="0"/>
                        </a:spcBef>
                        <a:spcAft>
                          <a:spcPts val="0"/>
                        </a:spcAft>
                      </a:pPr>
                      <a:r>
                        <a:rPr lang="en-US" sz="1200" dirty="0">
                          <a:effectLst/>
                        </a:rPr>
                        <a:t>May</a:t>
                      </a:r>
                      <a:endParaRPr lang="en-US" sz="12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785">
                <a:tc>
                  <a:txBody>
                    <a:bodyPr/>
                    <a:lstStyle/>
                    <a:p>
                      <a:pPr marL="0" marR="0">
                        <a:spcBef>
                          <a:spcPts val="0"/>
                        </a:spcBef>
                        <a:spcAft>
                          <a:spcPts val="0"/>
                        </a:spcAft>
                      </a:pPr>
                      <a:r>
                        <a:rPr lang="en-US" sz="1200" dirty="0">
                          <a:effectLst/>
                        </a:rPr>
                        <a:t>11</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dirty="0">
                          <a:effectLst/>
                        </a:rPr>
                        <a:t>2</a:t>
                      </a:r>
                      <a:endParaRPr lang="en-US" sz="1200" dirty="0">
                        <a:effectLst/>
                        <a:latin typeface="Cambria"/>
                        <a:ea typeface="MS Mincho"/>
                        <a:cs typeface="Times New Roman"/>
                      </a:endParaRPr>
                    </a:p>
                  </a:txBody>
                  <a:tcPr marL="68580" marR="68580" marT="0" marB="0">
                    <a:solidFill>
                      <a:srgbClr val="B688BA"/>
                    </a:solidFill>
                  </a:tcPr>
                </a:tc>
                <a:tc>
                  <a:txBody>
                    <a:bodyPr/>
                    <a:lstStyle/>
                    <a:p>
                      <a:pPr marL="0" marR="0">
                        <a:spcBef>
                          <a:spcPts val="0"/>
                        </a:spcBef>
                        <a:spcAft>
                          <a:spcPts val="0"/>
                        </a:spcAft>
                      </a:pPr>
                      <a:r>
                        <a:rPr lang="en-US" sz="1200">
                          <a:effectLst/>
                        </a:rPr>
                        <a:t>3*</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4</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5</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6</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7</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8</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9</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10</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11</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a:effectLst/>
                        </a:rPr>
                        <a:t>12</a:t>
                      </a:r>
                      <a:endParaRPr lang="en-US" sz="120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13</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14</a:t>
                      </a:r>
                      <a:endParaRPr lang="en-US" sz="1200" dirty="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15</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16</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17</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18</a:t>
                      </a:r>
                      <a:endParaRPr lang="en-US" sz="1200" dirty="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19</a:t>
                      </a:r>
                      <a:endParaRPr lang="en-US" sz="1200" dirty="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20</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21</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22</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23</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24</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25</a:t>
                      </a:r>
                      <a:endParaRPr lang="en-US" sz="120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26</a:t>
                      </a:r>
                      <a:endParaRPr lang="en-US" sz="1200" dirty="0">
                        <a:effectLst/>
                        <a:latin typeface="Cambria"/>
                        <a:ea typeface="MS Mincho"/>
                        <a:cs typeface="Times New Roman"/>
                      </a:endParaRPr>
                    </a:p>
                  </a:txBody>
                  <a:tcPr marL="68580" marR="68580" marT="0" marB="0">
                    <a:solidFill>
                      <a:schemeClr val="bg1">
                        <a:lumMod val="75000"/>
                      </a:schemeClr>
                    </a:solidFill>
                  </a:tcPr>
                </a:tc>
              </a:tr>
              <a:tr h="184785">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27</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28</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29</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30</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31</a:t>
                      </a:r>
                      <a:endParaRPr lang="en-US" sz="1200">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solidFill>
                      <a:schemeClr val="bg1">
                        <a:lumMod val="75000"/>
                      </a:schemeClr>
                    </a:solidFill>
                  </a:tcPr>
                </a:tc>
                <a:tc>
                  <a:txBody>
                    <a:bodyPr/>
                    <a:lstStyle/>
                    <a:p>
                      <a:pPr marL="0" marR="0">
                        <a:spcBef>
                          <a:spcPts val="0"/>
                        </a:spcBef>
                        <a:spcAft>
                          <a:spcPts val="0"/>
                        </a:spcAft>
                      </a:pPr>
                      <a:r>
                        <a:rPr lang="en-US" sz="1200" dirty="0">
                          <a:effectLst/>
                        </a:rPr>
                        <a:t> </a:t>
                      </a:r>
                      <a:endParaRPr lang="en-US" sz="1200" dirty="0">
                        <a:effectLst/>
                        <a:latin typeface="Cambria"/>
                        <a:ea typeface="MS Mincho"/>
                        <a:cs typeface="Times New Roman"/>
                      </a:endParaRPr>
                    </a:p>
                  </a:txBody>
                  <a:tcPr marL="68580" marR="68580" marT="0" marB="0">
                    <a:solidFill>
                      <a:schemeClr val="bg1">
                        <a:lumMod val="75000"/>
                      </a:schemeClr>
                    </a:solidFill>
                  </a:tcPr>
                </a:tc>
              </a:tr>
            </a:tbl>
          </a:graphicData>
        </a:graphic>
      </p:graphicFrame>
      <p:sp>
        <p:nvSpPr>
          <p:cNvPr id="13" name="TextBox 12"/>
          <p:cNvSpPr txBox="1"/>
          <p:nvPr/>
        </p:nvSpPr>
        <p:spPr>
          <a:xfrm>
            <a:off x="990123" y="914400"/>
            <a:ext cx="3124677" cy="5909310"/>
          </a:xfrm>
          <a:prstGeom prst="rect">
            <a:avLst/>
          </a:prstGeom>
          <a:noFill/>
        </p:spPr>
        <p:txBody>
          <a:bodyPr wrap="square" rtlCol="0">
            <a:spAutoFit/>
          </a:bodyPr>
          <a:lstStyle/>
          <a:p>
            <a:pPr lvl="0" eaLnBrk="0" fontAlgn="base" hangingPunct="0">
              <a:spcBef>
                <a:spcPct val="0"/>
              </a:spcBef>
              <a:spcAft>
                <a:spcPct val="0"/>
              </a:spcAft>
            </a:pPr>
            <a:endParaRPr lang="en-US" dirty="0" smtClean="0">
              <a:ea typeface="MS Mincho" pitchFamily="49" charset="-128"/>
              <a:cs typeface="Times New Roman" pitchFamily="18" charset="0"/>
            </a:endParaRPr>
          </a:p>
          <a:p>
            <a:pPr lvl="0" eaLnBrk="0" fontAlgn="base" hangingPunct="0">
              <a:spcBef>
                <a:spcPct val="0"/>
              </a:spcBef>
              <a:spcAft>
                <a:spcPct val="0"/>
              </a:spcAft>
            </a:pPr>
            <a:r>
              <a:rPr lang="en-US" dirty="0" smtClean="0">
                <a:ea typeface="MS Mincho" pitchFamily="49" charset="-128"/>
                <a:cs typeface="Times New Roman" pitchFamily="18" charset="0"/>
              </a:rPr>
              <a:t>Data Collection</a:t>
            </a:r>
          </a:p>
          <a:p>
            <a:pPr lvl="0" eaLnBrk="0" fontAlgn="base" hangingPunct="0">
              <a:spcBef>
                <a:spcPct val="0"/>
              </a:spcBef>
              <a:spcAft>
                <a:spcPct val="0"/>
              </a:spcAft>
            </a:pPr>
            <a:endParaRPr lang="en-US" sz="800" dirty="0">
              <a:ea typeface="MS Mincho" pitchFamily="49" charset="-128"/>
              <a:cs typeface="Times New Roman" pitchFamily="18" charset="0"/>
            </a:endParaRPr>
          </a:p>
          <a:p>
            <a:pPr lvl="0" eaLnBrk="0" fontAlgn="base" hangingPunct="0">
              <a:spcBef>
                <a:spcPct val="0"/>
              </a:spcBef>
              <a:spcAft>
                <a:spcPct val="0"/>
              </a:spcAft>
            </a:pPr>
            <a:endParaRPr lang="en-US" sz="800" dirty="0" smtClean="0">
              <a:ea typeface="MS Mincho" pitchFamily="49" charset="-128"/>
              <a:cs typeface="Times New Roman" pitchFamily="18" charset="0"/>
            </a:endParaRPr>
          </a:p>
          <a:p>
            <a:pPr lvl="0" eaLnBrk="0" fontAlgn="base" hangingPunct="0">
              <a:spcBef>
                <a:spcPct val="0"/>
              </a:spcBef>
              <a:spcAft>
                <a:spcPct val="0"/>
              </a:spcAft>
            </a:pPr>
            <a:endParaRPr lang="en-US" sz="800" dirty="0">
              <a:cs typeface="Arial" pitchFamily="34" charset="0"/>
            </a:endParaRPr>
          </a:p>
          <a:p>
            <a:pPr lvl="0" eaLnBrk="0" fontAlgn="base" hangingPunct="0">
              <a:spcBef>
                <a:spcPct val="0"/>
              </a:spcBef>
              <a:spcAft>
                <a:spcPct val="0"/>
              </a:spcAft>
            </a:pPr>
            <a:r>
              <a:rPr lang="en-US" dirty="0">
                <a:ea typeface="MS Mincho" pitchFamily="49" charset="-128"/>
                <a:cs typeface="Times New Roman" pitchFamily="18" charset="0"/>
              </a:rPr>
              <a:t>Pre-Processing of </a:t>
            </a:r>
            <a:r>
              <a:rPr lang="en-US" dirty="0" smtClean="0">
                <a:ea typeface="MS Mincho" pitchFamily="49" charset="-128"/>
                <a:cs typeface="Times New Roman" pitchFamily="18" charset="0"/>
              </a:rPr>
              <a:t>Data</a:t>
            </a:r>
          </a:p>
          <a:p>
            <a:pPr lvl="0" eaLnBrk="0" fontAlgn="base" hangingPunct="0">
              <a:spcBef>
                <a:spcPct val="0"/>
              </a:spcBef>
              <a:spcAft>
                <a:spcPct val="0"/>
              </a:spcAft>
            </a:pPr>
            <a:endParaRPr lang="en-US" dirty="0">
              <a:ea typeface="MS Mincho" pitchFamily="49" charset="-128"/>
              <a:cs typeface="Times New Roman" pitchFamily="18" charset="0"/>
            </a:endParaRPr>
          </a:p>
          <a:p>
            <a:pPr lvl="0" eaLnBrk="0" fontAlgn="base" hangingPunct="0">
              <a:spcBef>
                <a:spcPct val="0"/>
              </a:spcBef>
              <a:spcAft>
                <a:spcPct val="0"/>
              </a:spcAft>
            </a:pPr>
            <a:endParaRPr lang="en-US" sz="800" dirty="0">
              <a:cs typeface="Arial" pitchFamily="34" charset="0"/>
            </a:endParaRPr>
          </a:p>
          <a:p>
            <a:pPr lvl="0" eaLnBrk="0" fontAlgn="base" hangingPunct="0">
              <a:spcBef>
                <a:spcPct val="0"/>
              </a:spcBef>
              <a:spcAft>
                <a:spcPct val="0"/>
              </a:spcAft>
            </a:pPr>
            <a:r>
              <a:rPr lang="en-US" dirty="0">
                <a:ea typeface="MS Mincho" pitchFamily="49" charset="-128"/>
                <a:cs typeface="Times New Roman" pitchFamily="18" charset="0"/>
              </a:rPr>
              <a:t>Data </a:t>
            </a:r>
            <a:r>
              <a:rPr lang="en-US" dirty="0" smtClean="0">
                <a:ea typeface="MS Mincho" pitchFamily="49" charset="-128"/>
                <a:cs typeface="Times New Roman" pitchFamily="18" charset="0"/>
              </a:rPr>
              <a:t>Analysis</a:t>
            </a:r>
          </a:p>
          <a:p>
            <a:pPr lvl="0" eaLnBrk="0" fontAlgn="base" hangingPunct="0">
              <a:spcBef>
                <a:spcPct val="0"/>
              </a:spcBef>
              <a:spcAft>
                <a:spcPct val="0"/>
              </a:spcAft>
            </a:pPr>
            <a:endParaRPr lang="en-US" dirty="0">
              <a:ea typeface="MS Mincho" pitchFamily="49" charset="-128"/>
              <a:cs typeface="Times New Roman" pitchFamily="18" charset="0"/>
            </a:endParaRPr>
          </a:p>
          <a:p>
            <a:pPr lvl="0" eaLnBrk="0" fontAlgn="base" hangingPunct="0">
              <a:spcBef>
                <a:spcPct val="0"/>
              </a:spcBef>
              <a:spcAft>
                <a:spcPct val="0"/>
              </a:spcAft>
            </a:pPr>
            <a:endParaRPr lang="en-US" sz="800" dirty="0">
              <a:cs typeface="Arial" pitchFamily="34" charset="0"/>
            </a:endParaRPr>
          </a:p>
          <a:p>
            <a:pPr lvl="0" eaLnBrk="0" fontAlgn="base" hangingPunct="0">
              <a:spcBef>
                <a:spcPct val="0"/>
              </a:spcBef>
              <a:spcAft>
                <a:spcPct val="0"/>
              </a:spcAft>
            </a:pPr>
            <a:r>
              <a:rPr lang="en-US" dirty="0">
                <a:ea typeface="MS Mincho" pitchFamily="49" charset="-128"/>
                <a:cs typeface="Times New Roman" pitchFamily="18" charset="0"/>
              </a:rPr>
              <a:t>Data </a:t>
            </a:r>
            <a:r>
              <a:rPr lang="en-US" dirty="0" smtClean="0">
                <a:ea typeface="MS Mincho" pitchFamily="49" charset="-128"/>
                <a:cs typeface="Times New Roman" pitchFamily="18" charset="0"/>
              </a:rPr>
              <a:t>Interpretation</a:t>
            </a:r>
          </a:p>
          <a:p>
            <a:pPr lvl="0" eaLnBrk="0" fontAlgn="base" hangingPunct="0">
              <a:spcBef>
                <a:spcPct val="0"/>
              </a:spcBef>
              <a:spcAft>
                <a:spcPct val="0"/>
              </a:spcAft>
            </a:pPr>
            <a:endParaRPr lang="en-US" sz="800" dirty="0">
              <a:ea typeface="MS Mincho" pitchFamily="49" charset="-128"/>
              <a:cs typeface="Times New Roman" pitchFamily="18" charset="0"/>
            </a:endParaRPr>
          </a:p>
          <a:p>
            <a:pPr lvl="0" eaLnBrk="0" fontAlgn="base" hangingPunct="0">
              <a:spcBef>
                <a:spcPct val="0"/>
              </a:spcBef>
              <a:spcAft>
                <a:spcPct val="0"/>
              </a:spcAft>
            </a:pPr>
            <a:endParaRPr lang="en-US" sz="800" dirty="0" smtClean="0">
              <a:ea typeface="MS Mincho" pitchFamily="49" charset="-128"/>
              <a:cs typeface="Times New Roman" pitchFamily="18" charset="0"/>
            </a:endParaRPr>
          </a:p>
          <a:p>
            <a:pPr lvl="0" eaLnBrk="0" fontAlgn="base" hangingPunct="0">
              <a:spcBef>
                <a:spcPct val="0"/>
              </a:spcBef>
              <a:spcAft>
                <a:spcPct val="0"/>
              </a:spcAft>
            </a:pPr>
            <a:endParaRPr lang="en-US" sz="800" dirty="0">
              <a:ea typeface="MS Mincho" pitchFamily="49" charset="-128"/>
              <a:cs typeface="Times New Roman" pitchFamily="18" charset="0"/>
            </a:endParaRPr>
          </a:p>
          <a:p>
            <a:pPr lvl="0" eaLnBrk="0" fontAlgn="base" hangingPunct="0">
              <a:spcBef>
                <a:spcPct val="0"/>
              </a:spcBef>
              <a:spcAft>
                <a:spcPct val="0"/>
              </a:spcAft>
            </a:pPr>
            <a:endParaRPr lang="en-US" sz="800" dirty="0" smtClean="0">
              <a:ea typeface="MS Mincho" pitchFamily="49" charset="-128"/>
              <a:cs typeface="Times New Roman" pitchFamily="18" charset="0"/>
            </a:endParaRPr>
          </a:p>
          <a:p>
            <a:pPr lvl="0" eaLnBrk="0" fontAlgn="base" hangingPunct="0">
              <a:spcBef>
                <a:spcPct val="0"/>
              </a:spcBef>
              <a:spcAft>
                <a:spcPct val="0"/>
              </a:spcAft>
            </a:pPr>
            <a:endParaRPr lang="en-US" sz="800" dirty="0">
              <a:cs typeface="Arial" pitchFamily="34" charset="0"/>
            </a:endParaRPr>
          </a:p>
          <a:p>
            <a:pPr lvl="0" eaLnBrk="0" fontAlgn="base" hangingPunct="0">
              <a:spcBef>
                <a:spcPct val="0"/>
              </a:spcBef>
              <a:spcAft>
                <a:spcPct val="0"/>
              </a:spcAft>
            </a:pPr>
            <a:r>
              <a:rPr lang="en-US" sz="1400" dirty="0">
                <a:ea typeface="MS Mincho" pitchFamily="49" charset="-128"/>
                <a:cs typeface="Times New Roman" pitchFamily="18" charset="0"/>
              </a:rPr>
              <a:t>Important Dates</a:t>
            </a:r>
            <a:r>
              <a:rPr lang="en-US" sz="1400" dirty="0" smtClean="0">
                <a:ea typeface="MS Mincho" pitchFamily="49" charset="-128"/>
                <a:cs typeface="Times New Roman" pitchFamily="18" charset="0"/>
              </a:rPr>
              <a:t>:</a:t>
            </a:r>
          </a:p>
          <a:p>
            <a:pPr lvl="0" eaLnBrk="0" fontAlgn="base" hangingPunct="0">
              <a:spcBef>
                <a:spcPct val="0"/>
              </a:spcBef>
              <a:spcAft>
                <a:spcPct val="0"/>
              </a:spcAft>
            </a:pPr>
            <a:endParaRPr lang="en-US" sz="1400" dirty="0">
              <a:cs typeface="Arial" pitchFamily="34" charset="0"/>
            </a:endParaRPr>
          </a:p>
          <a:p>
            <a:pPr lvl="0" eaLnBrk="0" fontAlgn="base" hangingPunct="0">
              <a:spcBef>
                <a:spcPct val="0"/>
              </a:spcBef>
              <a:spcAft>
                <a:spcPct val="0"/>
              </a:spcAft>
            </a:pPr>
            <a:r>
              <a:rPr lang="en-US" sz="1400" b="1" i="1" dirty="0">
                <a:ea typeface="MS Mincho" pitchFamily="49" charset="-128"/>
                <a:cs typeface="Times New Roman" pitchFamily="18" charset="0"/>
              </a:rPr>
              <a:t>February 20</a:t>
            </a:r>
            <a:r>
              <a:rPr lang="en-US" sz="1400" b="1" i="1" baseline="30000" dirty="0">
                <a:ea typeface="MS Mincho" pitchFamily="49" charset="-128"/>
                <a:cs typeface="Times New Roman" pitchFamily="18" charset="0"/>
              </a:rPr>
              <a:t>th</a:t>
            </a:r>
            <a:r>
              <a:rPr lang="en-US" sz="1400" i="1" dirty="0">
                <a:ea typeface="MS Mincho" pitchFamily="49" charset="-128"/>
                <a:cs typeface="Times New Roman" pitchFamily="18" charset="0"/>
              </a:rPr>
              <a:t>: </a:t>
            </a:r>
            <a:endParaRPr lang="en-US" sz="1400" dirty="0">
              <a:cs typeface="Arial" pitchFamily="34" charset="0"/>
            </a:endParaRPr>
          </a:p>
          <a:p>
            <a:pPr lvl="0" eaLnBrk="0" fontAlgn="base" hangingPunct="0">
              <a:spcBef>
                <a:spcPct val="0"/>
              </a:spcBef>
              <a:spcAft>
                <a:spcPct val="0"/>
              </a:spcAft>
            </a:pPr>
            <a:r>
              <a:rPr lang="en-US" sz="1400" dirty="0">
                <a:ea typeface="MS Mincho" pitchFamily="49" charset="-128"/>
                <a:cs typeface="Times New Roman" pitchFamily="18" charset="0"/>
              </a:rPr>
              <a:t>Presentation of Project Proposal to </a:t>
            </a:r>
            <a:r>
              <a:rPr lang="en-US" sz="1400" dirty="0" smtClean="0">
                <a:ea typeface="MS Mincho" pitchFamily="49" charset="-128"/>
                <a:cs typeface="Times New Roman" pitchFamily="18" charset="0"/>
              </a:rPr>
              <a:t>Client</a:t>
            </a:r>
          </a:p>
          <a:p>
            <a:pPr lvl="0" eaLnBrk="0" fontAlgn="base" hangingPunct="0">
              <a:spcBef>
                <a:spcPct val="0"/>
              </a:spcBef>
              <a:spcAft>
                <a:spcPct val="0"/>
              </a:spcAft>
            </a:pPr>
            <a:endParaRPr lang="en-US" sz="1400" dirty="0">
              <a:cs typeface="Arial" pitchFamily="34" charset="0"/>
            </a:endParaRPr>
          </a:p>
          <a:p>
            <a:pPr lvl="0" eaLnBrk="0" fontAlgn="base" hangingPunct="0">
              <a:spcBef>
                <a:spcPct val="0"/>
              </a:spcBef>
              <a:spcAft>
                <a:spcPct val="0"/>
              </a:spcAft>
            </a:pPr>
            <a:r>
              <a:rPr lang="en-US" sz="1400" b="1" i="1" dirty="0">
                <a:ea typeface="MS Mincho" pitchFamily="49" charset="-128"/>
                <a:cs typeface="Times New Roman" pitchFamily="18" charset="0"/>
              </a:rPr>
              <a:t>March 25</a:t>
            </a:r>
            <a:r>
              <a:rPr lang="en-US" sz="1400" b="1" i="1" baseline="30000" dirty="0">
                <a:ea typeface="MS Mincho" pitchFamily="49" charset="-128"/>
                <a:cs typeface="Times New Roman" pitchFamily="18" charset="0"/>
              </a:rPr>
              <a:t>th</a:t>
            </a:r>
            <a:r>
              <a:rPr lang="en-US" sz="1400" i="1" dirty="0">
                <a:ea typeface="MS Mincho" pitchFamily="49" charset="-128"/>
                <a:cs typeface="Times New Roman" pitchFamily="18" charset="0"/>
              </a:rPr>
              <a:t>: </a:t>
            </a:r>
            <a:endParaRPr lang="en-US" sz="1400" dirty="0">
              <a:cs typeface="Arial" pitchFamily="34" charset="0"/>
            </a:endParaRPr>
          </a:p>
          <a:p>
            <a:pPr lvl="0" eaLnBrk="0" fontAlgn="base" hangingPunct="0">
              <a:spcBef>
                <a:spcPct val="0"/>
              </a:spcBef>
              <a:spcAft>
                <a:spcPct val="0"/>
              </a:spcAft>
            </a:pPr>
            <a:r>
              <a:rPr lang="en-US" sz="1400" dirty="0">
                <a:ea typeface="MS Mincho" pitchFamily="49" charset="-128"/>
                <a:cs typeface="Times New Roman" pitchFamily="18" charset="0"/>
              </a:rPr>
              <a:t>Progress Report and </a:t>
            </a:r>
            <a:r>
              <a:rPr lang="en-US" sz="1400" dirty="0" smtClean="0">
                <a:ea typeface="MS Mincho" pitchFamily="49" charset="-128"/>
                <a:cs typeface="Times New Roman" pitchFamily="18" charset="0"/>
              </a:rPr>
              <a:t>Presentation</a:t>
            </a:r>
          </a:p>
          <a:p>
            <a:pPr lvl="0" eaLnBrk="0" fontAlgn="base" hangingPunct="0">
              <a:spcBef>
                <a:spcPct val="0"/>
              </a:spcBef>
              <a:spcAft>
                <a:spcPct val="0"/>
              </a:spcAft>
            </a:pPr>
            <a:endParaRPr lang="en-US" sz="1400" dirty="0">
              <a:cs typeface="Arial" pitchFamily="34" charset="0"/>
            </a:endParaRPr>
          </a:p>
          <a:p>
            <a:pPr lvl="0" eaLnBrk="0" fontAlgn="base" hangingPunct="0">
              <a:spcBef>
                <a:spcPct val="0"/>
              </a:spcBef>
              <a:spcAft>
                <a:spcPct val="0"/>
              </a:spcAft>
            </a:pPr>
            <a:r>
              <a:rPr lang="en-US" sz="1400" b="1" i="1" dirty="0">
                <a:ea typeface="MS Mincho" pitchFamily="49" charset="-128"/>
                <a:cs typeface="Times New Roman" pitchFamily="18" charset="0"/>
              </a:rPr>
              <a:t>May 3</a:t>
            </a:r>
            <a:r>
              <a:rPr lang="en-US" sz="1400" b="1" i="1" baseline="30000" dirty="0">
                <a:ea typeface="MS Mincho" pitchFamily="49" charset="-128"/>
                <a:cs typeface="Times New Roman" pitchFamily="18" charset="0"/>
              </a:rPr>
              <a:t>rd</a:t>
            </a:r>
            <a:r>
              <a:rPr lang="en-US" sz="1400" i="1" dirty="0">
                <a:ea typeface="MS Mincho" pitchFamily="49" charset="-128"/>
                <a:cs typeface="Times New Roman" pitchFamily="18" charset="0"/>
              </a:rPr>
              <a:t>: </a:t>
            </a:r>
            <a:endParaRPr lang="en-US" sz="1400" dirty="0">
              <a:cs typeface="Arial" pitchFamily="34" charset="0"/>
            </a:endParaRPr>
          </a:p>
          <a:p>
            <a:pPr lvl="0" eaLnBrk="0" fontAlgn="base" hangingPunct="0">
              <a:spcBef>
                <a:spcPct val="0"/>
              </a:spcBef>
              <a:spcAft>
                <a:spcPct val="0"/>
              </a:spcAft>
            </a:pPr>
            <a:r>
              <a:rPr lang="en-US" sz="1400" dirty="0">
                <a:ea typeface="MS Mincho" pitchFamily="49" charset="-128"/>
                <a:cs typeface="Times New Roman" pitchFamily="18" charset="0"/>
              </a:rPr>
              <a:t>Final Project Presentations</a:t>
            </a:r>
          </a:p>
          <a:p>
            <a:endParaRPr lang="en-US" dirty="0"/>
          </a:p>
        </p:txBody>
      </p:sp>
      <p:pic>
        <p:nvPicPr>
          <p:cNvPr id="14" name="Picture 13"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61014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3048000" cy="646664"/>
          </a:xfrm>
        </p:spPr>
        <p:txBody>
          <a:bodyPr>
            <a:normAutofit fontScale="90000"/>
          </a:bodyPr>
          <a:lstStyle/>
          <a:p>
            <a:r>
              <a:rPr lang="en-US" dirty="0" smtClean="0"/>
              <a:t>Implications</a:t>
            </a:r>
            <a:endParaRPr lang="en-US" dirty="0"/>
          </a:p>
        </p:txBody>
      </p:sp>
      <p:sp>
        <p:nvSpPr>
          <p:cNvPr id="3" name="Content Placeholder 2"/>
          <p:cNvSpPr>
            <a:spLocks noGrp="1"/>
          </p:cNvSpPr>
          <p:nvPr>
            <p:ph idx="1"/>
          </p:nvPr>
        </p:nvSpPr>
        <p:spPr>
          <a:xfrm>
            <a:off x="1043492" y="1066800"/>
            <a:ext cx="6777317" cy="4765829"/>
          </a:xfrm>
        </p:spPr>
        <p:txBody>
          <a:bodyPr/>
          <a:lstStyle/>
          <a:p>
            <a:pPr lvl="0"/>
            <a:r>
              <a:rPr lang="en-US" dirty="0" smtClean="0"/>
              <a:t>A comprehensive ranking system for Tree maintenance on Austin city streets</a:t>
            </a:r>
          </a:p>
          <a:p>
            <a:pPr lvl="1"/>
            <a:r>
              <a:rPr lang="en-US" dirty="0" smtClean="0"/>
              <a:t>Proactive Maintenance</a:t>
            </a:r>
          </a:p>
          <a:p>
            <a:pPr lvl="1"/>
            <a:r>
              <a:rPr lang="en-US" dirty="0" smtClean="0"/>
              <a:t>Reactive Clearing</a:t>
            </a:r>
          </a:p>
          <a:p>
            <a:pPr lvl="1"/>
            <a:r>
              <a:rPr lang="en-US" dirty="0" smtClean="0"/>
              <a:t>Maintenance Schedules</a:t>
            </a:r>
          </a:p>
          <a:p>
            <a:endParaRPr lang="en-US" dirty="0" smtClean="0"/>
          </a:p>
          <a:p>
            <a:r>
              <a:rPr lang="en-US" dirty="0" smtClean="0"/>
              <a:t>A map of which streets are most heavily utilized by  emergency services</a:t>
            </a:r>
          </a:p>
          <a:p>
            <a:pPr lvl="1"/>
            <a:r>
              <a:rPr lang="en-US" dirty="0" smtClean="0"/>
              <a:t>Rerouting during emergency situations</a:t>
            </a:r>
          </a:p>
          <a:p>
            <a:pPr lvl="1"/>
            <a:r>
              <a:rPr lang="en-US" dirty="0" smtClean="0"/>
              <a:t>Road maintenance, etc.</a:t>
            </a:r>
          </a:p>
          <a:p>
            <a:pPr lvl="1"/>
            <a:endParaRPr lang="en-US" dirty="0"/>
          </a:p>
        </p:txBody>
      </p:sp>
      <p:pic>
        <p:nvPicPr>
          <p:cNvPr id="4" name="Picture 3"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3657600" cy="646664"/>
          </a:xfrm>
        </p:spPr>
        <p:txBody>
          <a:bodyPr>
            <a:normAutofit fontScale="90000"/>
          </a:bodyPr>
          <a:lstStyle/>
          <a:p>
            <a:r>
              <a:rPr lang="en-US" sz="3200" dirty="0" smtClean="0"/>
              <a:t>Expected Findings</a:t>
            </a:r>
            <a:endParaRPr lang="en-US" sz="3200" dirty="0"/>
          </a:p>
        </p:txBody>
      </p:sp>
      <p:sp>
        <p:nvSpPr>
          <p:cNvPr id="3" name="Content Placeholder 2"/>
          <p:cNvSpPr>
            <a:spLocks noGrp="1"/>
          </p:cNvSpPr>
          <p:nvPr>
            <p:ph idx="1"/>
          </p:nvPr>
        </p:nvSpPr>
        <p:spPr>
          <a:xfrm>
            <a:off x="1371600" y="838200"/>
            <a:ext cx="6777317" cy="4994429"/>
          </a:xfrm>
        </p:spPr>
        <p:txBody>
          <a:bodyPr>
            <a:normAutofit/>
          </a:bodyPr>
          <a:lstStyle/>
          <a:p>
            <a:pPr marL="0" lvl="0" indent="0" algn="ctr">
              <a:buNone/>
            </a:pPr>
            <a:endParaRPr lang="en-US" dirty="0" smtClean="0"/>
          </a:p>
          <a:p>
            <a:pPr marL="0" lvl="0" indent="0" algn="ctr">
              <a:buNone/>
            </a:pPr>
            <a:r>
              <a:rPr lang="en-US" dirty="0" smtClean="0"/>
              <a:t>Deliverables</a:t>
            </a:r>
          </a:p>
          <a:p>
            <a:pPr lvl="0"/>
            <a:r>
              <a:rPr lang="en-US" dirty="0" smtClean="0"/>
              <a:t>Table containing Block Ranking for Tree Maintenance</a:t>
            </a:r>
          </a:p>
          <a:p>
            <a:pPr lvl="0"/>
            <a:r>
              <a:rPr lang="en-US" dirty="0" smtClean="0"/>
              <a:t>Map of top 10% most important blocks for Proactive Tree Maintenance</a:t>
            </a:r>
          </a:p>
          <a:p>
            <a:pPr lvl="0"/>
            <a:r>
              <a:rPr lang="en-US" dirty="0" smtClean="0"/>
              <a:t>Map of High to Low Priority areas for the City of Austin</a:t>
            </a:r>
          </a:p>
          <a:p>
            <a:pPr lvl="0"/>
            <a:r>
              <a:rPr lang="en-US" dirty="0" smtClean="0"/>
              <a:t>Map of streets more highly utilized by emergency services</a:t>
            </a:r>
          </a:p>
          <a:p>
            <a:endParaRPr lang="en-US" dirty="0"/>
          </a:p>
        </p:txBody>
      </p:sp>
      <p:pic>
        <p:nvPicPr>
          <p:cNvPr id="4" name="Picture 3" descr="C:\Users\ms58394\Desktop\index.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0"/>
            <a:ext cx="1981200" cy="685800"/>
          </a:xfrm>
        </p:spPr>
        <p:txBody>
          <a:bodyPr>
            <a:normAutofit fontScale="90000"/>
          </a:bodyPr>
          <a:lstStyle/>
          <a:p>
            <a:r>
              <a:rPr lang="en-US" dirty="0" smtClean="0"/>
              <a:t>Results</a:t>
            </a:r>
            <a:endParaRPr lang="en-US" dirty="0"/>
          </a:p>
        </p:txBody>
      </p:sp>
      <p:sp>
        <p:nvSpPr>
          <p:cNvPr id="3" name="Content Placeholder 2"/>
          <p:cNvSpPr>
            <a:spLocks noGrp="1"/>
          </p:cNvSpPr>
          <p:nvPr>
            <p:ph idx="1"/>
          </p:nvPr>
        </p:nvSpPr>
        <p:spPr>
          <a:xfrm>
            <a:off x="5181600" y="1828800"/>
            <a:ext cx="3505200" cy="4297363"/>
          </a:xfrm>
        </p:spPr>
        <p:txBody>
          <a:bodyPr>
            <a:normAutofit lnSpcReduction="10000"/>
          </a:bodyPr>
          <a:lstStyle/>
          <a:p>
            <a:r>
              <a:rPr lang="en-US" dirty="0" smtClean="0"/>
              <a:t>Example:</a:t>
            </a:r>
          </a:p>
          <a:p>
            <a:pPr lvl="0"/>
            <a:r>
              <a:rPr lang="en-US" dirty="0" smtClean="0"/>
              <a:t>Map of High to Low Priority areas for the City of Austin</a:t>
            </a:r>
          </a:p>
          <a:p>
            <a:r>
              <a:rPr lang="en-US" dirty="0" smtClean="0"/>
              <a:t>Areas with high priority tree removal will be shown in red </a:t>
            </a:r>
          </a:p>
          <a:p>
            <a:r>
              <a:rPr lang="en-US" dirty="0" smtClean="0"/>
              <a:t>Areas with lower priorities will be shown in yellow and green </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55" t="2026" r="33399" b="4474"/>
          <a:stretch/>
        </p:blipFill>
        <p:spPr bwMode="auto">
          <a:xfrm>
            <a:off x="685800" y="1905000"/>
            <a:ext cx="4389604" cy="399631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pic>
        <p:nvPicPr>
          <p:cNvPr id="5" name="Picture 4" descr="C:\Users\ms58394\Desktop\index.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
        <p:nvSpPr>
          <p:cNvPr id="6" name="TextBox 5"/>
          <p:cNvSpPr txBox="1"/>
          <p:nvPr/>
        </p:nvSpPr>
        <p:spPr>
          <a:xfrm>
            <a:off x="685800" y="5562600"/>
            <a:ext cx="2284600" cy="369332"/>
          </a:xfrm>
          <a:prstGeom prst="rect">
            <a:avLst/>
          </a:prstGeom>
          <a:noFill/>
        </p:spPr>
        <p:txBody>
          <a:bodyPr wrap="none" rtlCol="0">
            <a:spAutoFit/>
          </a:bodyPr>
          <a:lstStyle/>
          <a:p>
            <a:r>
              <a:rPr lang="en-US" b="1" dirty="0" smtClean="0"/>
              <a:t>Santa Barbara, CA</a:t>
            </a:r>
            <a:endParaRPr lang="en-US" b="1" dirty="0"/>
          </a:p>
        </p:txBody>
      </p:sp>
    </p:spTree>
    <p:extLst>
      <p:ext uri="{BB962C8B-B14F-4D97-AF65-F5344CB8AC3E}">
        <p14:creationId xmlns="" xmlns:p14="http://schemas.microsoft.com/office/powerpoint/2010/main" val="981667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76200"/>
            <a:ext cx="2842710" cy="533400"/>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685800" y="1447800"/>
            <a:ext cx="7772400" cy="4384829"/>
          </a:xfrm>
        </p:spPr>
        <p:txBody>
          <a:bodyPr>
            <a:normAutofit/>
          </a:bodyPr>
          <a:lstStyle/>
          <a:p>
            <a:r>
              <a:rPr lang="en-US" dirty="0"/>
              <a:t>Structurally </a:t>
            </a:r>
            <a:r>
              <a:rPr lang="en-US" dirty="0" smtClean="0"/>
              <a:t>weakened </a:t>
            </a:r>
            <a:r>
              <a:rPr lang="en-US" dirty="0"/>
              <a:t>and damaged trees falling onto and around city roadways presents an unnecessary obstacle to the City of Austin’s emergency response services.  T.E.E.G.S. possesses the Geographic Information Systems (GIS) experience and expertise necessary to help the City of Austin Parks and Recreation Department successfully manage and mitigate potential tree hazards in the future. </a:t>
            </a:r>
          </a:p>
        </p:txBody>
      </p:sp>
      <p:pic>
        <p:nvPicPr>
          <p:cNvPr id="4" name="Picture 3"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56757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2690310" cy="646664"/>
          </a:xfrm>
        </p:spPr>
        <p:txBody>
          <a:bodyPr>
            <a:noAutofit/>
          </a:bodyPr>
          <a:lstStyle/>
          <a:p>
            <a:r>
              <a:rPr lang="en-US" dirty="0" smtClean="0"/>
              <a:t>Summary</a:t>
            </a:r>
            <a:endParaRPr lang="en-US" dirty="0"/>
          </a:p>
        </p:txBody>
      </p:sp>
      <p:sp>
        <p:nvSpPr>
          <p:cNvPr id="3" name="Content Placeholder 2"/>
          <p:cNvSpPr>
            <a:spLocks noGrp="1"/>
          </p:cNvSpPr>
          <p:nvPr>
            <p:ph idx="1"/>
          </p:nvPr>
        </p:nvSpPr>
        <p:spPr>
          <a:xfrm>
            <a:off x="1043492" y="1143000"/>
            <a:ext cx="6777317" cy="4689629"/>
          </a:xfrm>
        </p:spPr>
        <p:txBody>
          <a:bodyPr/>
          <a:lstStyle/>
          <a:p>
            <a:r>
              <a:rPr lang="en-US" sz="2600" b="1" u="sng" dirty="0" smtClean="0">
                <a:solidFill>
                  <a:schemeClr val="bg2">
                    <a:lumMod val="75000"/>
                  </a:schemeClr>
                </a:solidFill>
              </a:rPr>
              <a:t>The Back Story…….. </a:t>
            </a:r>
            <a:r>
              <a:rPr lang="en-US" sz="2600" dirty="0" smtClean="0"/>
              <a:t>The record drought of 2011 severely weakened the structural integrity of an unknown number of trees in and around the city of Austin. Structurally weekend trees pose a potential and unnecessary hazard to both emergency and municipal response services. </a:t>
            </a:r>
          </a:p>
          <a:p>
            <a:endParaRPr lang="en-US" dirty="0"/>
          </a:p>
        </p:txBody>
      </p:sp>
      <p:pic>
        <p:nvPicPr>
          <p:cNvPr id="8" name="Picture 7"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grpSp>
        <p:nvGrpSpPr>
          <p:cNvPr id="9" name="Group 8"/>
          <p:cNvGrpSpPr/>
          <p:nvPr/>
        </p:nvGrpSpPr>
        <p:grpSpPr>
          <a:xfrm>
            <a:off x="1" y="4953000"/>
            <a:ext cx="9144000" cy="1905001"/>
            <a:chOff x="1" y="5105400"/>
            <a:chExt cx="9144000" cy="1752601"/>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5105400"/>
              <a:ext cx="2286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0" y="5105401"/>
              <a:ext cx="2286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00349" y="5105401"/>
              <a:ext cx="2343652"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41623" y="5105400"/>
              <a:ext cx="2316377"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2918910" cy="570464"/>
          </a:xfrm>
        </p:spPr>
        <p:txBody>
          <a:bodyPr>
            <a:normAutofit fontScale="90000"/>
          </a:bodyPr>
          <a:lstStyle/>
          <a:p>
            <a:r>
              <a:rPr lang="en-US" dirty="0" smtClean="0"/>
              <a:t>References</a:t>
            </a:r>
            <a:endParaRPr lang="en-US" dirty="0"/>
          </a:p>
        </p:txBody>
      </p:sp>
      <p:pic>
        <p:nvPicPr>
          <p:cNvPr id="5" name="Picture 4"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
        <p:nvSpPr>
          <p:cNvPr id="3" name="Content Placeholder 2"/>
          <p:cNvSpPr>
            <a:spLocks noGrp="1"/>
          </p:cNvSpPr>
          <p:nvPr>
            <p:ph idx="1"/>
          </p:nvPr>
        </p:nvSpPr>
        <p:spPr>
          <a:xfrm>
            <a:off x="1043492" y="1676400"/>
            <a:ext cx="6777317" cy="4156229"/>
          </a:xfrm>
        </p:spPr>
        <p:txBody>
          <a:bodyPr>
            <a:normAutofit fontScale="70000" lnSpcReduction="20000"/>
          </a:bodyPr>
          <a:lstStyle/>
          <a:p>
            <a:pPr marL="914400" indent="-857250">
              <a:buNone/>
              <a:tabLst>
                <a:tab pos="457200" algn="l"/>
              </a:tabLst>
            </a:pPr>
            <a:r>
              <a:rPr lang="en-US" dirty="0" smtClean="0"/>
              <a:t>•	Horner</a:t>
            </a:r>
            <a:r>
              <a:rPr lang="en-US" dirty="0"/>
              <a:t>, Mark, and Michael Widener. "The effects of </a:t>
            </a:r>
            <a:r>
              <a:rPr lang="en-US" dirty="0" smtClean="0"/>
              <a:t>transportation </a:t>
            </a:r>
            <a:r>
              <a:rPr lang="en-US" dirty="0"/>
              <a:t>network failure on people’s accessibility </a:t>
            </a:r>
            <a:r>
              <a:rPr lang="en-US" dirty="0" smtClean="0"/>
              <a:t>to </a:t>
            </a:r>
            <a:r>
              <a:rPr lang="en-US" dirty="0"/>
              <a:t>hurricane disaster relief goods: a modeling </a:t>
            </a:r>
            <a:r>
              <a:rPr lang="en-US" dirty="0" smtClean="0"/>
              <a:t>approach </a:t>
            </a:r>
            <a:r>
              <a:rPr lang="en-US" dirty="0"/>
              <a:t>and application to a Florida case study." </a:t>
            </a:r>
            <a:r>
              <a:rPr lang="en-US" dirty="0" smtClean="0"/>
              <a:t>59.3 </a:t>
            </a:r>
            <a:r>
              <a:rPr lang="en-US" dirty="0"/>
              <a:t>(2011): 1619-1634. Web. 10 Feb. 2013</a:t>
            </a:r>
            <a:r>
              <a:rPr lang="en-US" dirty="0" smtClean="0"/>
              <a:t>.</a:t>
            </a:r>
          </a:p>
          <a:p>
            <a:pPr marL="914400" indent="-857250">
              <a:buNone/>
              <a:tabLst>
                <a:tab pos="457200" algn="l"/>
              </a:tabLst>
            </a:pPr>
            <a:endParaRPr lang="en-US" dirty="0"/>
          </a:p>
          <a:p>
            <a:pPr marL="914400" indent="-857250">
              <a:buNone/>
              <a:tabLst>
                <a:tab pos="457200" algn="l"/>
              </a:tabLst>
            </a:pPr>
            <a:r>
              <a:rPr lang="en-US" dirty="0" smtClean="0"/>
              <a:t>•	</a:t>
            </a:r>
            <a:r>
              <a:rPr lang="en-US" dirty="0" err="1" smtClean="0"/>
              <a:t>Cova</a:t>
            </a:r>
            <a:r>
              <a:rPr lang="en-US" dirty="0"/>
              <a:t>, T.J. (1999) GIS in emergency management. In: </a:t>
            </a:r>
            <a:r>
              <a:rPr lang="en-US" i="1" dirty="0" smtClean="0"/>
              <a:t>Geographical Information Systems</a:t>
            </a:r>
            <a:r>
              <a:rPr lang="en-US" i="1" dirty="0"/>
              <a:t>: </a:t>
            </a:r>
            <a:r>
              <a:rPr lang="en-US" i="1" dirty="0" smtClean="0"/>
              <a:t>Principles, Techniques</a:t>
            </a:r>
            <a:r>
              <a:rPr lang="en-US" i="1" dirty="0"/>
              <a:t>, Applications, and Management</a:t>
            </a:r>
            <a:r>
              <a:rPr lang="en-US" dirty="0"/>
              <a:t>, P.A. </a:t>
            </a:r>
            <a:r>
              <a:rPr lang="en-US" dirty="0" smtClean="0"/>
              <a:t>Longley, M.F</a:t>
            </a:r>
            <a:r>
              <a:rPr lang="en-US" dirty="0"/>
              <a:t>. </a:t>
            </a:r>
            <a:r>
              <a:rPr lang="en-US" dirty="0" err="1"/>
              <a:t>Goodchild</a:t>
            </a:r>
            <a:r>
              <a:rPr lang="en-US" dirty="0"/>
              <a:t>, D.J. Maguire, D.W. </a:t>
            </a:r>
            <a:r>
              <a:rPr lang="en-US" dirty="0" err="1"/>
              <a:t>Rhind</a:t>
            </a:r>
            <a:r>
              <a:rPr lang="en-US" dirty="0"/>
              <a:t> </a:t>
            </a:r>
            <a:r>
              <a:rPr lang="en-US" dirty="0" smtClean="0"/>
              <a:t>(</a:t>
            </a:r>
            <a:r>
              <a:rPr lang="en-US" dirty="0"/>
              <a:t>eds.), John Wiley &amp; Sons, New </a:t>
            </a:r>
            <a:r>
              <a:rPr lang="en-US" dirty="0" smtClean="0"/>
              <a:t>York, 845-858.</a:t>
            </a:r>
          </a:p>
          <a:p>
            <a:pPr marL="914400" indent="-857250">
              <a:buNone/>
              <a:tabLst>
                <a:tab pos="457200" algn="l"/>
              </a:tabLst>
            </a:pPr>
            <a:endParaRPr lang="en-US" dirty="0"/>
          </a:p>
          <a:p>
            <a:pPr marL="914400" indent="-857250">
              <a:buNone/>
              <a:tabLst>
                <a:tab pos="457200" algn="l"/>
              </a:tabLst>
            </a:pPr>
            <a:r>
              <a:rPr lang="en-US" dirty="0" smtClean="0"/>
              <a:t>•	Philippines</a:t>
            </a:r>
            <a:r>
              <a:rPr lang="en-US" dirty="0"/>
              <a:t>. Philippine Information Agency. </a:t>
            </a:r>
            <a:r>
              <a:rPr lang="en-US" i="1" dirty="0"/>
              <a:t>Confab </a:t>
            </a:r>
            <a:r>
              <a:rPr lang="en-US" i="1" dirty="0" smtClean="0"/>
              <a:t>highlights </a:t>
            </a:r>
            <a:r>
              <a:rPr lang="en-US" i="1" dirty="0"/>
              <a:t>GIS use for disaster risk reduction</a:t>
            </a:r>
            <a:r>
              <a:rPr lang="en-US" dirty="0"/>
              <a:t>. 2012. </a:t>
            </a:r>
            <a:r>
              <a:rPr lang="en-US" dirty="0" smtClean="0"/>
              <a:t>Web</a:t>
            </a:r>
            <a:r>
              <a:rPr lang="en-US" dirty="0"/>
              <a:t>. 10 Feb. 2013.  </a:t>
            </a:r>
            <a:r>
              <a:rPr lang="en-US" dirty="0" smtClean="0"/>
              <a:t>&lt;http</a:t>
            </a:r>
            <a:r>
              <a:rPr lang="en-US" dirty="0"/>
              <a:t>://</a:t>
            </a:r>
            <a:r>
              <a:rPr lang="en-US" dirty="0" smtClean="0"/>
              <a:t>www.pia.gov.ph/news/index.php?article=1141353427298</a:t>
            </a:r>
            <a:endParaRPr lang="en-US" dirty="0"/>
          </a:p>
          <a:p>
            <a:pPr marL="68580" indent="0">
              <a:buNone/>
            </a:pPr>
            <a:endParaRPr lang="en-US" dirty="0"/>
          </a:p>
        </p:txBody>
      </p:sp>
    </p:spTree>
    <p:extLst>
      <p:ext uri="{BB962C8B-B14F-4D97-AF65-F5344CB8AC3E}">
        <p14:creationId xmlns="" xmlns:p14="http://schemas.microsoft.com/office/powerpoint/2010/main" val="2413375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662" y="-76200"/>
            <a:ext cx="3860034" cy="685800"/>
          </a:xfrm>
        </p:spPr>
        <p:txBody>
          <a:bodyPr>
            <a:normAutofit fontScale="90000"/>
          </a:bodyPr>
          <a:lstStyle/>
          <a:p>
            <a:pPr algn="ctr"/>
            <a:r>
              <a:rPr lang="en-US" dirty="0" smtClean="0"/>
              <a:t>Questions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990600"/>
            <a:ext cx="4822938" cy="506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C:\Users\ms58394\Desktop\index.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1192439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dirty="0" smtClean="0"/>
              <a:t>Austin Parks and Recreation Department</a:t>
            </a:r>
            <a:endParaRPr lang="en-US" dirty="0"/>
          </a:p>
        </p:txBody>
      </p:sp>
      <p:sp>
        <p:nvSpPr>
          <p:cNvPr id="3" name="Content Placeholder 2"/>
          <p:cNvSpPr>
            <a:spLocks noGrp="1"/>
          </p:cNvSpPr>
          <p:nvPr>
            <p:ph idx="1"/>
          </p:nvPr>
        </p:nvSpPr>
        <p:spPr>
          <a:xfrm>
            <a:off x="990600" y="1981200"/>
            <a:ext cx="6777317" cy="4038600"/>
          </a:xfrm>
        </p:spPr>
        <p:txBody>
          <a:bodyPr>
            <a:normAutofit lnSpcReduction="10000"/>
          </a:bodyPr>
          <a:lstStyle/>
          <a:p>
            <a:r>
              <a:rPr lang="en-US" sz="2600" dirty="0" smtClean="0"/>
              <a:t>The City of Austin Parks and Recreation Department wishes to be proactive and not reactive  in the identification and subsequent removal of potential tree hazards from the city of Austin’s roadways. The identification and removal of potential tree hazards will help optimize the cities tree removal services and clear potential hazards for emergency service vehicles.</a:t>
            </a:r>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60571" y="5715000"/>
            <a:ext cx="3483429" cy="1143000"/>
          </a:xfrm>
          <a:prstGeom prst="rect">
            <a:avLst/>
          </a:prstGeom>
          <a:ln>
            <a:noFill/>
          </a:ln>
          <a:effectLst>
            <a:outerShdw blurRad="190500" algn="tl" rotWithShape="0">
              <a:srgbClr val="000000">
                <a:alpha val="70000"/>
              </a:srgbClr>
            </a:outerShdw>
          </a:effectLst>
        </p:spPr>
      </p:pic>
      <p:pic>
        <p:nvPicPr>
          <p:cNvPr id="6" name="Picture 5" descr="C:\Users\ms58394\Desktop\index.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2461710" cy="838200"/>
          </a:xfrm>
        </p:spPr>
        <p:txBody>
          <a:bodyPr>
            <a:normAutofit/>
          </a:bodyPr>
          <a:lstStyle/>
          <a:p>
            <a:r>
              <a:rPr lang="en-US" dirty="0" smtClean="0"/>
              <a:t>Purpose</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The purpose of this project is to generate a comprehensive tree hazard inventory for the city of Austin Parks and Recreation department.</a:t>
            </a:r>
          </a:p>
          <a:p>
            <a:pPr>
              <a:buNone/>
            </a:pPr>
            <a:endParaRPr lang="en-US" dirty="0" smtClean="0"/>
          </a:p>
          <a:p>
            <a:r>
              <a:rPr lang="en-US" dirty="0" smtClean="0"/>
              <a:t>A ranking system will be used to highlight areas with the greatest threat potential in order to prioritize preventative tree maintenance.  </a:t>
            </a:r>
          </a:p>
          <a:p>
            <a:endParaRPr lang="en-US" dirty="0" smtClean="0"/>
          </a:p>
          <a:p>
            <a:r>
              <a:rPr lang="en-US" dirty="0" smtClean="0"/>
              <a:t>T.E.E.G.S. will accomplish this by utilizing a GIS to analyze the existing tree shade index and identifying areas of high tree density which intersect or overlay with emergency service routes. </a:t>
            </a:r>
          </a:p>
          <a:p>
            <a:endParaRPr lang="en-US" dirty="0"/>
          </a:p>
        </p:txBody>
      </p:sp>
      <p:pic>
        <p:nvPicPr>
          <p:cNvPr id="5" name="Picture 4"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0"/>
            <a:ext cx="2590800" cy="685800"/>
          </a:xfrm>
        </p:spPr>
        <p:txBody>
          <a:bodyPr>
            <a:noAutofit/>
          </a:bodyPr>
          <a:lstStyle/>
          <a:p>
            <a:r>
              <a:rPr lang="en-US" sz="4800" dirty="0" smtClean="0"/>
              <a:t>Scope</a:t>
            </a:r>
            <a:endParaRPr lang="en-US" sz="4800" dirty="0"/>
          </a:p>
        </p:txBody>
      </p:sp>
      <p:sp>
        <p:nvSpPr>
          <p:cNvPr id="3" name="Content Placeholder 2"/>
          <p:cNvSpPr>
            <a:spLocks noGrp="1"/>
          </p:cNvSpPr>
          <p:nvPr>
            <p:ph idx="1"/>
          </p:nvPr>
        </p:nvSpPr>
        <p:spPr>
          <a:xfrm>
            <a:off x="381000" y="2438400"/>
            <a:ext cx="3429000" cy="3733800"/>
          </a:xfrm>
        </p:spPr>
        <p:txBody>
          <a:bodyPr>
            <a:normAutofit/>
          </a:bodyPr>
          <a:lstStyle/>
          <a:p>
            <a:r>
              <a:rPr lang="en-US" sz="3200" dirty="0" smtClean="0"/>
              <a:t>City of Austin</a:t>
            </a:r>
          </a:p>
          <a:p>
            <a:endParaRPr lang="en-US" sz="3200" dirty="0" smtClean="0"/>
          </a:p>
          <a:p>
            <a:r>
              <a:rPr lang="en-US" sz="3200" dirty="0" smtClean="0"/>
              <a:t>City limits</a:t>
            </a:r>
            <a:endParaRPr lang="en-US" sz="3200"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8748" t="18127" r="16692" b="6231"/>
          <a:stretch/>
        </p:blipFill>
        <p:spPr bwMode="auto">
          <a:xfrm>
            <a:off x="3657600" y="1295400"/>
            <a:ext cx="4758431" cy="4856086"/>
          </a:xfrm>
          <a:prstGeom prst="rect">
            <a:avLst/>
          </a:prstGeom>
          <a:ln w="76200">
            <a:solidFill>
              <a:schemeClr val="tx1">
                <a:lumMod val="65000"/>
                <a:lumOff val="35000"/>
              </a:schemeClr>
            </a:solidFill>
            <a:miter lim="800000"/>
            <a:headEnd/>
            <a:tailEnd/>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pic>
        <p:nvPicPr>
          <p:cNvPr id="5" name="Picture 4" descr="C:\Users\ms58394\Desktop\index.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94323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19600" cy="685800"/>
          </a:xfrm>
        </p:spPr>
        <p:txBody>
          <a:bodyPr>
            <a:normAutofit/>
          </a:bodyPr>
          <a:lstStyle/>
          <a:p>
            <a:r>
              <a:rPr lang="en-US" sz="3200" dirty="0" smtClean="0"/>
              <a:t>Literature Review</a:t>
            </a:r>
            <a:endParaRPr lang="en-US" sz="3200" dirty="0"/>
          </a:p>
        </p:txBody>
      </p:sp>
      <p:sp>
        <p:nvSpPr>
          <p:cNvPr id="3" name="Content Placeholder 2"/>
          <p:cNvSpPr>
            <a:spLocks noGrp="1"/>
          </p:cNvSpPr>
          <p:nvPr>
            <p:ph idx="1"/>
          </p:nvPr>
        </p:nvSpPr>
        <p:spPr>
          <a:xfrm>
            <a:off x="533400" y="1371600"/>
            <a:ext cx="8229600" cy="4953000"/>
          </a:xfrm>
        </p:spPr>
        <p:txBody>
          <a:bodyPr>
            <a:normAutofit/>
          </a:bodyPr>
          <a:lstStyle/>
          <a:p>
            <a:r>
              <a:rPr lang="en-US" dirty="0" smtClean="0"/>
              <a:t>Study 1: Leon County, Tallahassee, FL</a:t>
            </a:r>
          </a:p>
          <a:p>
            <a:pPr marL="68580" indent="0">
              <a:buNone/>
            </a:pPr>
            <a:endParaRPr lang="en-US" dirty="0" smtClean="0"/>
          </a:p>
          <a:p>
            <a:pPr lvl="1"/>
            <a:r>
              <a:rPr lang="en-US" b="1" dirty="0" smtClean="0"/>
              <a:t>Objective</a:t>
            </a:r>
            <a:r>
              <a:rPr lang="en-US" dirty="0" smtClean="0"/>
              <a:t>: Determine locations for emergency goods distribution centers in the event of an emergency</a:t>
            </a:r>
          </a:p>
          <a:p>
            <a:pPr marL="457200" lvl="1" indent="0">
              <a:buNone/>
            </a:pPr>
            <a:endParaRPr lang="en-US" dirty="0" smtClean="0"/>
          </a:p>
          <a:p>
            <a:pPr lvl="1"/>
            <a:r>
              <a:rPr lang="en-US" b="1" dirty="0" smtClean="0"/>
              <a:t>Process</a:t>
            </a:r>
            <a:r>
              <a:rPr lang="en-US" dirty="0" smtClean="0"/>
              <a:t>: Traffic Analysis Zones (TAZ)</a:t>
            </a:r>
          </a:p>
          <a:p>
            <a:pPr marL="457200" lvl="1" indent="0">
              <a:buNone/>
            </a:pPr>
            <a:endParaRPr lang="en-US" dirty="0" smtClean="0"/>
          </a:p>
          <a:p>
            <a:pPr lvl="1"/>
            <a:r>
              <a:rPr lang="en-US" b="1" dirty="0" smtClean="0"/>
              <a:t>Results</a:t>
            </a:r>
            <a:r>
              <a:rPr lang="en-US" dirty="0" smtClean="0"/>
              <a:t>: People in certain TAZs were cut off from the rest of a network. Links that were disabled impacted how relief services were provided</a:t>
            </a:r>
            <a:endParaRPr lang="en-US" dirty="0"/>
          </a:p>
        </p:txBody>
      </p:sp>
      <p:pic>
        <p:nvPicPr>
          <p:cNvPr id="4" name="Picture 3" descr="C:\Users\ms58394\Desktop\index.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pic>
        <p:nvPicPr>
          <p:cNvPr id="2052" name="Picture 4" descr="http://upload.wikimedia.org/wikipedia/commons/thumb/a/af/Map_of_Florida_highlighting_Tallahassee.svg/250px-Map_of_Florida_highlighting_Tallahassee.svg.pn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05599" y="914400"/>
            <a:ext cx="1394873" cy="13334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abc.net.au/news/image/4064278-3x2-940x627.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53200" y="5257800"/>
            <a:ext cx="2590800" cy="1600200"/>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pic>
        <p:nvPicPr>
          <p:cNvPr id="2056" name="Picture 8" descr="http://o5.aolcdn.com/dims-shared/dims3/PATCH/resize/273x203/http:/hss-prod.hss.aol.com/hss/storage/patch/785ab0e9105677bd42947f024cede3e8">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 y="5283199"/>
            <a:ext cx="2362200" cy="1574801"/>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1703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3733800" cy="527128"/>
          </a:xfrm>
        </p:spPr>
        <p:txBody>
          <a:bodyPr>
            <a:noAutofit/>
          </a:bodyPr>
          <a:lstStyle/>
          <a:p>
            <a:r>
              <a:rPr lang="en-US" sz="3200" dirty="0" smtClean="0"/>
              <a:t>Literature Review</a:t>
            </a:r>
            <a:endParaRPr lang="en-US" sz="3200" dirty="0"/>
          </a:p>
        </p:txBody>
      </p:sp>
      <p:sp>
        <p:nvSpPr>
          <p:cNvPr id="3" name="Content Placeholder 2"/>
          <p:cNvSpPr>
            <a:spLocks noGrp="1"/>
          </p:cNvSpPr>
          <p:nvPr>
            <p:ph idx="1"/>
          </p:nvPr>
        </p:nvSpPr>
        <p:spPr>
          <a:xfrm>
            <a:off x="457200" y="1181100"/>
            <a:ext cx="5715000" cy="5676900"/>
          </a:xfrm>
        </p:spPr>
        <p:txBody>
          <a:bodyPr>
            <a:normAutofit/>
          </a:bodyPr>
          <a:lstStyle/>
          <a:p>
            <a:r>
              <a:rPr lang="en-US" dirty="0" smtClean="0"/>
              <a:t>Study 2: Application of GIS in regional evacuation analysis</a:t>
            </a:r>
          </a:p>
          <a:p>
            <a:pPr marL="0" indent="0">
              <a:buNone/>
            </a:pPr>
            <a:endParaRPr lang="en-US" dirty="0" smtClean="0"/>
          </a:p>
          <a:p>
            <a:pPr lvl="1"/>
            <a:r>
              <a:rPr lang="en-US" b="1" dirty="0" smtClean="0"/>
              <a:t>Objective:</a:t>
            </a:r>
            <a:r>
              <a:rPr lang="en-US" dirty="0" smtClean="0"/>
              <a:t> Evacuation vulnerability mapping</a:t>
            </a:r>
          </a:p>
          <a:p>
            <a:pPr marL="457200" lvl="1" indent="0">
              <a:buNone/>
            </a:pPr>
            <a:endParaRPr lang="en-US" dirty="0" smtClean="0"/>
          </a:p>
          <a:p>
            <a:pPr lvl="1"/>
            <a:r>
              <a:rPr lang="en-US" b="1" dirty="0" smtClean="0"/>
              <a:t>Process:</a:t>
            </a:r>
            <a:r>
              <a:rPr lang="en-US" dirty="0" smtClean="0"/>
              <a:t> </a:t>
            </a:r>
            <a:r>
              <a:rPr lang="en-US" dirty="0" err="1" smtClean="0"/>
              <a:t>Thiessen</a:t>
            </a:r>
            <a:r>
              <a:rPr lang="en-US" dirty="0" smtClean="0"/>
              <a:t> Polygons</a:t>
            </a:r>
          </a:p>
          <a:p>
            <a:pPr marL="457200" lvl="1" indent="0">
              <a:buNone/>
            </a:pPr>
            <a:endParaRPr lang="en-US" dirty="0" smtClean="0"/>
          </a:p>
          <a:p>
            <a:pPr lvl="1"/>
            <a:r>
              <a:rPr lang="en-US" b="1" dirty="0" smtClean="0"/>
              <a:t>Results:</a:t>
            </a:r>
            <a:r>
              <a:rPr lang="en-US" dirty="0" smtClean="0"/>
              <a:t> </a:t>
            </a:r>
          </a:p>
          <a:p>
            <a:pPr lvl="2"/>
            <a:r>
              <a:rPr lang="en-US" dirty="0"/>
              <a:t>R</a:t>
            </a:r>
            <a:r>
              <a:rPr lang="en-US" dirty="0" smtClean="0"/>
              <a:t>ed = relatively high ratio of residents to exiting lanes</a:t>
            </a:r>
          </a:p>
          <a:p>
            <a:pPr lvl="2"/>
            <a:r>
              <a:rPr lang="en-US" dirty="0" smtClean="0"/>
              <a:t>Green = low ratio of residents to exiting lanes</a:t>
            </a:r>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400" t="4229" r="1116" b="3080"/>
          <a:stretch/>
        </p:blipFill>
        <p:spPr bwMode="auto">
          <a:xfrm>
            <a:off x="6324600" y="902256"/>
            <a:ext cx="2227250" cy="2133600"/>
          </a:xfrm>
          <a:prstGeom prst="rect">
            <a:avLst/>
          </a:prstGeom>
          <a:solidFill>
            <a:srgbClr val="FFFFFF">
              <a:shade val="85000"/>
            </a:srgbClr>
          </a:solidFill>
          <a:ln w="28575">
            <a:solidFill>
              <a:schemeClr val="tx1"/>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75"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070" t="2488" r="33569" b="4093"/>
          <a:stretch/>
        </p:blipFill>
        <p:spPr bwMode="auto">
          <a:xfrm>
            <a:off x="6419876" y="3016100"/>
            <a:ext cx="2036698" cy="1863522"/>
          </a:xfrm>
          <a:prstGeom prst="rect">
            <a:avLst/>
          </a:prstGeom>
          <a:solidFill>
            <a:srgbClr val="FFFFFF">
              <a:shade val="85000"/>
            </a:srgbClr>
          </a:solidFill>
          <a:ln w="28575">
            <a:solidFill>
              <a:schemeClr val="tx1"/>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76"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952" t="2679" r="34221" b="2967"/>
          <a:stretch/>
        </p:blipFill>
        <p:spPr bwMode="auto">
          <a:xfrm>
            <a:off x="6485725" y="4800600"/>
            <a:ext cx="1904999" cy="1742118"/>
          </a:xfrm>
          <a:prstGeom prst="rect">
            <a:avLst/>
          </a:prstGeom>
          <a:solidFill>
            <a:srgbClr val="FFFFFF">
              <a:shade val="85000"/>
            </a:srgbClr>
          </a:solidFill>
          <a:ln w="28575">
            <a:solidFill>
              <a:schemeClr val="tx1"/>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7" name="Picture 6" descr="C:\Users\ms58394\Desktop\index.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586373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600" y="-228600"/>
            <a:ext cx="1752600" cy="838200"/>
          </a:xfrm>
        </p:spPr>
        <p:txBody>
          <a:bodyPr>
            <a:normAutofit/>
          </a:bodyPr>
          <a:lstStyle/>
          <a:p>
            <a:r>
              <a:rPr lang="en-US" dirty="0" smtClean="0"/>
              <a:t>Data</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754374550"/>
              </p:ext>
            </p:extLst>
          </p:nvPr>
        </p:nvGraphicFramePr>
        <p:xfrm>
          <a:off x="990600" y="1447799"/>
          <a:ext cx="7315200" cy="3429001"/>
        </p:xfrm>
        <a:graphic>
          <a:graphicData uri="http://schemas.openxmlformats.org/drawingml/2006/table">
            <a:tbl>
              <a:tblPr firstRow="1" firstCol="1" bandRow="1">
                <a:tableStyleId>{D113A9D2-9D6B-4929-AA2D-F23B5EE8CBE7}</a:tableStyleId>
              </a:tblPr>
              <a:tblGrid>
                <a:gridCol w="3657600"/>
                <a:gridCol w="3657600"/>
              </a:tblGrid>
              <a:tr h="263770">
                <a:tc>
                  <a:txBody>
                    <a:bodyPr/>
                    <a:lstStyle/>
                    <a:p>
                      <a:pPr marL="0" marR="0" algn="ctr">
                        <a:lnSpc>
                          <a:spcPct val="115000"/>
                        </a:lnSpc>
                        <a:spcBef>
                          <a:spcPts val="0"/>
                        </a:spcBef>
                        <a:spcAft>
                          <a:spcPts val="0"/>
                        </a:spcAft>
                      </a:pPr>
                      <a:r>
                        <a:rPr lang="en-US" sz="1400" dirty="0">
                          <a:effectLst/>
                        </a:rPr>
                        <a:t>LAYER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SOURCE</a:t>
                      </a:r>
                      <a:endParaRPr lang="en-US" sz="1100">
                        <a:effectLst/>
                        <a:latin typeface="Calibri"/>
                        <a:ea typeface="Calibri"/>
                        <a:cs typeface="Times New Roman"/>
                      </a:endParaRPr>
                    </a:p>
                  </a:txBody>
                  <a:tcPr marL="68580" marR="68580" marT="0" marB="0"/>
                </a:tc>
              </a:tr>
              <a:tr h="904351">
                <a:tc>
                  <a:txBody>
                    <a:bodyPr/>
                    <a:lstStyle/>
                    <a:p>
                      <a:pPr marL="0" marR="0">
                        <a:lnSpc>
                          <a:spcPct val="115000"/>
                        </a:lnSpc>
                        <a:spcBef>
                          <a:spcPts val="0"/>
                        </a:spcBef>
                        <a:spcAft>
                          <a:spcPts val="0"/>
                        </a:spcAft>
                      </a:pPr>
                      <a:r>
                        <a:rPr lang="en-US" sz="1200" dirty="0">
                          <a:effectLst/>
                        </a:rPr>
                        <a:t>Road Network</a:t>
                      </a:r>
                      <a:endParaRPr lang="en-US" sz="1100" dirty="0">
                        <a:effectLst/>
                      </a:endParaRPr>
                    </a:p>
                    <a:p>
                      <a:pPr marL="0" marR="0">
                        <a:lnSpc>
                          <a:spcPct val="115000"/>
                        </a:lnSpc>
                        <a:spcBef>
                          <a:spcPts val="0"/>
                        </a:spcBef>
                        <a:spcAft>
                          <a:spcPts val="0"/>
                        </a:spcAft>
                      </a:pPr>
                      <a:r>
                        <a:rPr lang="en-US" sz="1200" dirty="0">
                          <a:effectLst/>
                        </a:rPr>
                        <a:t>- Major Arterials</a:t>
                      </a:r>
                      <a:endParaRPr lang="en-US" sz="1100" dirty="0">
                        <a:effectLst/>
                      </a:endParaRPr>
                    </a:p>
                    <a:p>
                      <a:pPr marL="0" marR="0">
                        <a:lnSpc>
                          <a:spcPct val="115000"/>
                        </a:lnSpc>
                        <a:spcBef>
                          <a:spcPts val="0"/>
                        </a:spcBef>
                        <a:spcAft>
                          <a:spcPts val="0"/>
                        </a:spcAft>
                      </a:pPr>
                      <a:r>
                        <a:rPr lang="en-US" sz="1200" dirty="0">
                          <a:effectLst/>
                        </a:rPr>
                        <a:t>- Core Transit Corridors</a:t>
                      </a:r>
                      <a:endParaRPr lang="en-US" sz="1100" dirty="0">
                        <a:effectLst/>
                      </a:endParaRPr>
                    </a:p>
                    <a:p>
                      <a:pPr marL="0" marR="0">
                        <a:lnSpc>
                          <a:spcPct val="115000"/>
                        </a:lnSpc>
                        <a:spcBef>
                          <a:spcPts val="0"/>
                        </a:spcBef>
                        <a:spcAft>
                          <a:spcPts val="0"/>
                        </a:spcAft>
                      </a:pPr>
                      <a:r>
                        <a:rPr lang="en-US" sz="1200" dirty="0">
                          <a:effectLst/>
                        </a:rPr>
                        <a:t>- Neighborhood Streets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City of Austin</a:t>
                      </a:r>
                      <a:endParaRPr lang="en-US" sz="1100" b="1" dirty="0">
                        <a:effectLst/>
                        <a:latin typeface="Calibri"/>
                        <a:ea typeface="Calibri"/>
                        <a:cs typeface="Times New Roman"/>
                      </a:endParaRPr>
                    </a:p>
                  </a:txBody>
                  <a:tcPr marL="68580" marR="68580" marT="0" marB="0"/>
                </a:tc>
              </a:tr>
              <a:tr h="1130440">
                <a:tc>
                  <a:txBody>
                    <a:bodyPr/>
                    <a:lstStyle/>
                    <a:p>
                      <a:pPr marL="0" marR="0">
                        <a:lnSpc>
                          <a:spcPct val="115000"/>
                        </a:lnSpc>
                        <a:spcBef>
                          <a:spcPts val="0"/>
                        </a:spcBef>
                        <a:spcAft>
                          <a:spcPts val="0"/>
                        </a:spcAft>
                      </a:pPr>
                      <a:r>
                        <a:rPr lang="en-US" sz="1200" dirty="0" smtClean="0">
                          <a:effectLst/>
                        </a:rPr>
                        <a:t>Locations of Facilities</a:t>
                      </a:r>
                      <a:endParaRPr lang="en-US" sz="1100" dirty="0">
                        <a:effectLst/>
                      </a:endParaRPr>
                    </a:p>
                    <a:p>
                      <a:pPr marL="0" marR="0">
                        <a:lnSpc>
                          <a:spcPct val="115000"/>
                        </a:lnSpc>
                        <a:spcBef>
                          <a:spcPts val="0"/>
                        </a:spcBef>
                        <a:spcAft>
                          <a:spcPts val="0"/>
                        </a:spcAft>
                      </a:pPr>
                      <a:r>
                        <a:rPr lang="en-US" sz="1200" dirty="0">
                          <a:effectLst/>
                        </a:rPr>
                        <a:t>-Hospitals </a:t>
                      </a:r>
                      <a:r>
                        <a:rPr lang="en-US" sz="1200" dirty="0" smtClean="0">
                          <a:effectLst/>
                        </a:rPr>
                        <a:t>                    - </a:t>
                      </a:r>
                      <a:r>
                        <a:rPr lang="en-US" sz="1200" dirty="0">
                          <a:effectLst/>
                        </a:rPr>
                        <a:t>EMS </a:t>
                      </a:r>
                      <a:r>
                        <a:rPr lang="en-US" sz="1200" dirty="0" smtClean="0">
                          <a:effectLst/>
                        </a:rPr>
                        <a:t>Stations</a:t>
                      </a:r>
                      <a:endParaRPr lang="en-US" sz="1100" dirty="0">
                        <a:effectLst/>
                      </a:endParaRPr>
                    </a:p>
                    <a:p>
                      <a:pPr marL="0" marR="0">
                        <a:lnSpc>
                          <a:spcPct val="115000"/>
                        </a:lnSpc>
                        <a:spcBef>
                          <a:spcPts val="0"/>
                        </a:spcBef>
                        <a:spcAft>
                          <a:spcPts val="0"/>
                        </a:spcAft>
                      </a:pPr>
                      <a:r>
                        <a:rPr lang="en-US" sz="1200" dirty="0">
                          <a:effectLst/>
                        </a:rPr>
                        <a:t>- Police Stations </a:t>
                      </a:r>
                      <a:r>
                        <a:rPr lang="en-US" sz="1200" dirty="0" smtClean="0">
                          <a:effectLst/>
                        </a:rPr>
                        <a:t>         </a:t>
                      </a:r>
                      <a:r>
                        <a:rPr lang="en-US" sz="1200" baseline="0" dirty="0" smtClean="0">
                          <a:effectLst/>
                        </a:rPr>
                        <a:t> </a:t>
                      </a:r>
                      <a:r>
                        <a:rPr lang="en-US" sz="1200" dirty="0" smtClean="0">
                          <a:effectLst/>
                        </a:rPr>
                        <a:t>- </a:t>
                      </a:r>
                      <a:r>
                        <a:rPr lang="en-US" sz="1200" dirty="0">
                          <a:effectLst/>
                        </a:rPr>
                        <a:t>Shelters</a:t>
                      </a:r>
                      <a:endParaRPr lang="en-US" sz="1100" dirty="0">
                        <a:effectLst/>
                      </a:endParaRPr>
                    </a:p>
                    <a:p>
                      <a:pPr marL="0" marR="0">
                        <a:lnSpc>
                          <a:spcPct val="115000"/>
                        </a:lnSpc>
                        <a:spcBef>
                          <a:spcPts val="0"/>
                        </a:spcBef>
                        <a:spcAft>
                          <a:spcPts val="0"/>
                        </a:spcAft>
                      </a:pPr>
                      <a:r>
                        <a:rPr lang="en-US" sz="1200" dirty="0">
                          <a:effectLst/>
                        </a:rPr>
                        <a:t>- Fire Stations              </a:t>
                      </a:r>
                      <a:r>
                        <a:rPr lang="en-US" sz="1200" dirty="0" smtClean="0">
                          <a:effectLst/>
                        </a:rPr>
                        <a:t> - </a:t>
                      </a:r>
                      <a:r>
                        <a:rPr lang="en-US" sz="1200" dirty="0">
                          <a:effectLst/>
                        </a:rPr>
                        <a:t>Power Stations</a:t>
                      </a:r>
                      <a:endParaRPr lang="en-US" sz="1100" dirty="0">
                        <a:effectLst/>
                      </a:endParaRPr>
                    </a:p>
                    <a:p>
                      <a:pPr marL="0" marR="0">
                        <a:lnSpc>
                          <a:spcPct val="115000"/>
                        </a:lnSpc>
                        <a:spcBef>
                          <a:spcPts val="0"/>
                        </a:spcBef>
                        <a:spcAft>
                          <a:spcPts val="0"/>
                        </a:spcAft>
                      </a:pPr>
                      <a:r>
                        <a:rPr lang="en-US" sz="1200" dirty="0">
                          <a:effectLst/>
                        </a:rPr>
                        <a:t>- Activity Centers        </a:t>
                      </a:r>
                      <a:r>
                        <a:rPr lang="en-US" sz="1200" dirty="0" smtClean="0">
                          <a:effectLst/>
                        </a:rPr>
                        <a:t> - </a:t>
                      </a:r>
                      <a:r>
                        <a:rPr lang="en-US" sz="1200" dirty="0">
                          <a:effectLst/>
                        </a:rPr>
                        <a:t>Schools (TEA)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City of Austin</a:t>
                      </a:r>
                      <a:endParaRPr lang="en-US" sz="1100" b="1" dirty="0">
                        <a:effectLst/>
                      </a:endParaRPr>
                    </a:p>
                    <a:p>
                      <a:pPr marL="0" marR="0">
                        <a:lnSpc>
                          <a:spcPct val="115000"/>
                        </a:lnSpc>
                        <a:spcBef>
                          <a:spcPts val="0"/>
                        </a:spcBef>
                        <a:spcAft>
                          <a:spcPts val="0"/>
                        </a:spcAft>
                      </a:pPr>
                      <a:r>
                        <a:rPr lang="en-US" sz="1200" b="1" dirty="0">
                          <a:effectLst/>
                        </a:rPr>
                        <a:t>Texas Education Agency (TEA)</a:t>
                      </a:r>
                      <a:endParaRPr lang="en-US" sz="1100" b="1" dirty="0">
                        <a:effectLst/>
                        <a:latin typeface="Calibri"/>
                        <a:ea typeface="Calibri"/>
                        <a:cs typeface="Times New Roman"/>
                      </a:endParaRPr>
                    </a:p>
                  </a:txBody>
                  <a:tcPr marL="68580" marR="68580" marT="0" marB="0"/>
                </a:tc>
              </a:tr>
              <a:tr h="226088">
                <a:tc>
                  <a:txBody>
                    <a:bodyPr/>
                    <a:lstStyle/>
                    <a:p>
                      <a:pPr marL="0" marR="0">
                        <a:lnSpc>
                          <a:spcPct val="115000"/>
                        </a:lnSpc>
                        <a:spcBef>
                          <a:spcPts val="0"/>
                        </a:spcBef>
                        <a:spcAft>
                          <a:spcPts val="0"/>
                        </a:spcAft>
                      </a:pPr>
                      <a:r>
                        <a:rPr lang="en-US" sz="1200" dirty="0">
                          <a:effectLst/>
                        </a:rPr>
                        <a:t>Police Precincts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effectLst/>
                        </a:rPr>
                        <a:t>City of Austin</a:t>
                      </a:r>
                      <a:endParaRPr lang="en-US" sz="1100" b="1">
                        <a:effectLst/>
                        <a:latin typeface="Calibri"/>
                        <a:ea typeface="Calibri"/>
                        <a:cs typeface="Times New Roman"/>
                      </a:endParaRPr>
                    </a:p>
                  </a:txBody>
                  <a:tcPr marL="68580" marR="68580" marT="0" marB="0"/>
                </a:tc>
              </a:tr>
              <a:tr h="226088">
                <a:tc>
                  <a:txBody>
                    <a:bodyPr/>
                    <a:lstStyle/>
                    <a:p>
                      <a:pPr marL="0" marR="0">
                        <a:lnSpc>
                          <a:spcPct val="115000"/>
                        </a:lnSpc>
                        <a:spcBef>
                          <a:spcPts val="0"/>
                        </a:spcBef>
                        <a:spcAft>
                          <a:spcPts val="0"/>
                        </a:spcAft>
                      </a:pPr>
                      <a:r>
                        <a:rPr lang="en-US" sz="1200" dirty="0">
                          <a:effectLst/>
                        </a:rPr>
                        <a:t>Tree Canopy Cover/Shade Index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effectLst/>
                        </a:rPr>
                        <a:t>Urban Forestry Program</a:t>
                      </a:r>
                      <a:endParaRPr lang="en-US" sz="1100" b="1">
                        <a:effectLst/>
                        <a:latin typeface="Calibri"/>
                        <a:ea typeface="Calibri"/>
                        <a:cs typeface="Times New Roman"/>
                      </a:endParaRPr>
                    </a:p>
                  </a:txBody>
                  <a:tcPr marL="68580" marR="68580" marT="0" marB="0"/>
                </a:tc>
              </a:tr>
              <a:tr h="452176">
                <a:tc>
                  <a:txBody>
                    <a:bodyPr/>
                    <a:lstStyle/>
                    <a:p>
                      <a:pPr marL="0" marR="0">
                        <a:lnSpc>
                          <a:spcPct val="115000"/>
                        </a:lnSpc>
                        <a:spcBef>
                          <a:spcPts val="0"/>
                        </a:spcBef>
                        <a:spcAft>
                          <a:spcPts val="0"/>
                        </a:spcAft>
                      </a:pPr>
                      <a:r>
                        <a:rPr lang="en-US" sz="1200" dirty="0">
                          <a:effectLst/>
                        </a:rPr>
                        <a:t>Austin City Limits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a:effectLst/>
                        </a:rPr>
                        <a:t>Capital Area Council of Governments (CAPCOG)</a:t>
                      </a:r>
                      <a:endParaRPr lang="en-US" sz="1100" b="1">
                        <a:effectLst/>
                        <a:latin typeface="Calibri"/>
                        <a:ea typeface="Calibri"/>
                        <a:cs typeface="Times New Roman"/>
                      </a:endParaRPr>
                    </a:p>
                  </a:txBody>
                  <a:tcPr marL="68580" marR="68580" marT="0" marB="0"/>
                </a:tc>
              </a:tr>
              <a:tr h="226088">
                <a:tc>
                  <a:txBody>
                    <a:bodyPr/>
                    <a:lstStyle/>
                    <a:p>
                      <a:pPr marL="0" marR="0">
                        <a:lnSpc>
                          <a:spcPct val="115000"/>
                        </a:lnSpc>
                        <a:spcBef>
                          <a:spcPts val="0"/>
                        </a:spcBef>
                        <a:spcAft>
                          <a:spcPts val="0"/>
                        </a:spcAft>
                      </a:pPr>
                      <a:r>
                        <a:rPr lang="en-US" sz="1200" dirty="0">
                          <a:effectLst/>
                        </a:rPr>
                        <a:t>Census Data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Census Bureau </a:t>
                      </a:r>
                      <a:endParaRPr lang="en-US" sz="1100" b="1" dirty="0">
                        <a:effectLst/>
                        <a:latin typeface="Calibri"/>
                        <a:ea typeface="Calibri"/>
                        <a:cs typeface="Times New Roman"/>
                      </a:endParaRPr>
                    </a:p>
                  </a:txBody>
                  <a:tcPr marL="68580" marR="68580" marT="0" marB="0"/>
                </a:tc>
              </a:tr>
            </a:tbl>
          </a:graphicData>
        </a:graphic>
      </p:graphicFrame>
      <p:pic>
        <p:nvPicPr>
          <p:cNvPr id="1026" name="Picture 2" descr="http://www.epicnutritiontoday.com/wp-content/uploads/2011/12/city.of_.austin.seal_.jpg">
            <a:hlinkClick r:id="rId2"/>
          </p:cNvPr>
          <p:cNvPicPr>
            <a:picLocks noChangeAspect="1" noChangeArrowheads="1"/>
          </p:cNvPicPr>
          <p:nvPr/>
        </p:nvPicPr>
        <p:blipFill>
          <a:blip r:embed="rId3" cstate="print"/>
          <a:srcRect/>
          <a:stretch>
            <a:fillRect/>
          </a:stretch>
        </p:blipFill>
        <p:spPr bwMode="auto">
          <a:xfrm>
            <a:off x="8001000" y="5715000"/>
            <a:ext cx="1143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datapoints.org/wp-content/themes/scherzo-john/images/capcog.png">
            <a:hlinkClick r:id="rId4"/>
          </p:cNvPr>
          <p:cNvPicPr>
            <a:picLocks noChangeAspect="1" noChangeArrowheads="1"/>
          </p:cNvPicPr>
          <p:nvPr/>
        </p:nvPicPr>
        <p:blipFill>
          <a:blip r:embed="rId5" cstate="print"/>
          <a:srcRect/>
          <a:stretch>
            <a:fillRect/>
          </a:stretch>
        </p:blipFill>
        <p:spPr bwMode="auto">
          <a:xfrm>
            <a:off x="4114800" y="5714999"/>
            <a:ext cx="1092994" cy="1143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sers\ms58394\Desktop\index.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pic>
        <p:nvPicPr>
          <p:cNvPr id="1030" name="Picture 6" descr="http://t2.gstatic.com/images?q=tbn:ANd9GcS0aHKJx2rLn0LIHgzdAXMYfK5wXm3DxYqw1XwOvsXMvzp-VNcmgQ">
            <a:hlinkClick r:id="rId7"/>
          </p:cNvPr>
          <p:cNvPicPr>
            <a:picLocks noChangeAspect="1" noChangeArrowheads="1"/>
          </p:cNvPicPr>
          <p:nvPr/>
        </p:nvPicPr>
        <p:blipFill>
          <a:blip r:embed="rId8" cstate="print"/>
          <a:srcRect/>
          <a:stretch>
            <a:fillRect/>
          </a:stretch>
        </p:blipFill>
        <p:spPr bwMode="auto">
          <a:xfrm>
            <a:off x="0" y="5715000"/>
            <a:ext cx="1143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740062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28600"/>
            <a:ext cx="3680910" cy="838200"/>
          </a:xfrm>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1043492" y="762000"/>
            <a:ext cx="6777317" cy="5486400"/>
          </a:xfrm>
        </p:spPr>
        <p:txBody>
          <a:bodyPr>
            <a:normAutofit/>
          </a:bodyPr>
          <a:lstStyle/>
          <a:p>
            <a:r>
              <a:rPr lang="en-US" sz="2000" dirty="0" smtClean="0"/>
              <a:t>In order to assist the city of Austin Urban Forestry Department prioritize where proactive tree maintenance will help maximize the city’s emergency response our group will develop a city wide weighting system to determine these maintenance areas.</a:t>
            </a:r>
          </a:p>
          <a:p>
            <a:pPr>
              <a:buNone/>
            </a:pPr>
            <a:endParaRPr lang="en-US" sz="2000" dirty="0" smtClean="0"/>
          </a:p>
          <a:p>
            <a:r>
              <a:rPr lang="en-US" sz="2000" dirty="0" smtClean="0"/>
              <a:t>This weighting system will be made up of two parts:</a:t>
            </a:r>
          </a:p>
          <a:p>
            <a:pPr marL="685800" lvl="1" indent="-228600">
              <a:buFont typeface="+mj-lt"/>
              <a:buAutoNum type="arabicParenR"/>
            </a:pPr>
            <a:r>
              <a:rPr lang="en-US" sz="1800" dirty="0" smtClean="0"/>
              <a:t>First we will use our street network to perform a </a:t>
            </a:r>
            <a:r>
              <a:rPr lang="en-US" sz="1800" b="1" dirty="0" smtClean="0"/>
              <a:t>Network Buffer </a:t>
            </a:r>
            <a:r>
              <a:rPr lang="en-US" sz="1800" dirty="0" smtClean="0"/>
              <a:t>around our Emergency Service locations in order to identify where their nearest connection is. We will rank this by identifying the 1</a:t>
            </a:r>
            <a:r>
              <a:rPr lang="en-US" sz="1800" baseline="30000" dirty="0" smtClean="0"/>
              <a:t>st</a:t>
            </a:r>
            <a:r>
              <a:rPr lang="en-US" sz="1800" dirty="0" smtClean="0"/>
              <a:t> connection priority and weight these road segments using it’s corresponding tree shade index.</a:t>
            </a:r>
          </a:p>
          <a:p>
            <a:pPr marL="68580" indent="0">
              <a:buNone/>
            </a:pPr>
            <a:endParaRPr lang="en-US" dirty="0"/>
          </a:p>
        </p:txBody>
      </p:sp>
      <p:pic>
        <p:nvPicPr>
          <p:cNvPr id="4" name="Picture 3" descr="C:\Users\ms58394\Desktop\index.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123" cy="975536"/>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271</TotalTime>
  <Words>1298</Words>
  <Application>Microsoft Office PowerPoint</Application>
  <PresentationFormat>On-screen Show (4:3)</PresentationFormat>
  <Paragraphs>384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T.E.E.G.S</vt:lpstr>
      <vt:lpstr>Summary</vt:lpstr>
      <vt:lpstr>Austin Parks and Recreation Department</vt:lpstr>
      <vt:lpstr>Purpose</vt:lpstr>
      <vt:lpstr>Scope</vt:lpstr>
      <vt:lpstr>Literature Review</vt:lpstr>
      <vt:lpstr>Literature Review</vt:lpstr>
      <vt:lpstr>Data</vt:lpstr>
      <vt:lpstr>Methodology</vt:lpstr>
      <vt:lpstr>Slide 10</vt:lpstr>
      <vt:lpstr>Slide 11</vt:lpstr>
      <vt:lpstr>Methodology</vt:lpstr>
      <vt:lpstr>Slide 13</vt:lpstr>
      <vt:lpstr>Budget</vt:lpstr>
      <vt:lpstr>Timeline</vt:lpstr>
      <vt:lpstr>Implications</vt:lpstr>
      <vt:lpstr>Expected Findings</vt:lpstr>
      <vt:lpstr>Results</vt:lpstr>
      <vt:lpstr>Conclusion</vt:lpstr>
      <vt:lpstr>References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Bender, Lauren E</dc:creator>
  <cp:lastModifiedBy>Amanda</cp:lastModifiedBy>
  <cp:revision>35</cp:revision>
  <dcterms:created xsi:type="dcterms:W3CDTF">2013-02-13T17:03:31Z</dcterms:created>
  <dcterms:modified xsi:type="dcterms:W3CDTF">2013-02-20T00:41:02Z</dcterms:modified>
</cp:coreProperties>
</file>