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61" r:id="rId6"/>
    <p:sldId id="262" r:id="rId7"/>
    <p:sldId id="268" r:id="rId8"/>
    <p:sldId id="279" r:id="rId9"/>
    <p:sldId id="256" r:id="rId10"/>
    <p:sldId id="266" r:id="rId11"/>
    <p:sldId id="267" r:id="rId12"/>
    <p:sldId id="263" r:id="rId13"/>
    <p:sldId id="269" r:id="rId14"/>
    <p:sldId id="271" r:id="rId15"/>
    <p:sldId id="264" r:id="rId16"/>
    <p:sldId id="265" r:id="rId17"/>
    <p:sldId id="272" r:id="rId18"/>
    <p:sldId id="273" r:id="rId19"/>
    <p:sldId id="277" r:id="rId20"/>
    <p:sldId id="274" r:id="rId21"/>
    <p:sldId id="278" r:id="rId22"/>
    <p:sldId id="275" r:id="rId23"/>
    <p:sldId id="276" r:id="rId24"/>
    <p:sldId id="280"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67" autoAdjust="0"/>
  </p:normalViewPr>
  <p:slideViewPr>
    <p:cSldViewPr>
      <p:cViewPr varScale="1">
        <p:scale>
          <a:sx n="92" d="100"/>
          <a:sy n="92" d="100"/>
        </p:scale>
        <p:origin x="-1548" y="-108"/>
      </p:cViewPr>
      <p:guideLst>
        <p:guide orient="horz" pos="2160"/>
        <p:guide pos="2880"/>
      </p:guideLst>
    </p:cSldViewPr>
  </p:slideViewPr>
  <p:notesTextViewPr>
    <p:cViewPr>
      <p:scale>
        <a:sx n="1" d="1"/>
        <a:sy n="1" d="1"/>
      </p:scale>
      <p:origin x="0" y="3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5110C-FE70-4B97-8438-2677BBDAA402}" type="datetimeFigureOut">
              <a:rPr lang="en-US" smtClean="0"/>
              <a:t>5/3/2013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9C0CC-6F93-4326-9FAE-54DBDD885E6B}" type="slidenum">
              <a:rPr lang="en-US" smtClean="0"/>
              <a:t>‹#›</a:t>
            </a:fld>
            <a:endParaRPr lang="en-US"/>
          </a:p>
        </p:txBody>
      </p:sp>
    </p:spTree>
    <p:extLst>
      <p:ext uri="{BB962C8B-B14F-4D97-AF65-F5344CB8AC3E}">
        <p14:creationId xmlns:p14="http://schemas.microsoft.com/office/powerpoint/2010/main" val="261467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Streets data layer was obtained by T.E.E.G.S. directly from the City of Austin Parks and Recreation Department and contained all city roads including but not limited to major arterials, core transit corridors and neighborhood streets. This layer was used to create the Road Network and the Street Analysis layers used in the analysis of our project. The street layer is from 2010 and the street polygon layer is from 2006 making the accuracy of this data not up-to-date.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Emergency Service Locations (EMS, Fire Departments, and Police Stations) were created by TEEGS through Google Earth using the “what’s here” function. These were used as our Points of Origin in the route analysis process. The same thing was accomplished for the Destination Points (Hospitals, population points, and schools). All points were verified using Google Street View, so it is possible that the accuracy of these points is not completely precise.</a:t>
            </a:r>
          </a:p>
          <a:p>
            <a:endParaRPr lang="en-US" dirty="0" smtClean="0"/>
          </a:p>
          <a:p>
            <a:r>
              <a:rPr lang="en-US" sz="1200" kern="1200" dirty="0" smtClean="0">
                <a:solidFill>
                  <a:schemeClr val="tx1"/>
                </a:solidFill>
                <a:effectLst/>
                <a:latin typeface="+mn-lt"/>
                <a:ea typeface="+mn-ea"/>
                <a:cs typeface="+mn-cs"/>
              </a:rPr>
              <a:t>The city parks and hydrology layers were obtained from the City of Austin GIS database. These layers were used to give context to our maps. The hydrology layer is from 2003, so it might have some accuracy issues, and the parks layer is from 2010 making the accuracy more up-to-date than the hydrology layer. The tree canopy cover/shade index data was obtained by T.E.E.G.S. directly from the City of Austin Urban Forestry program.  The tree canopy data was used in conjunction with the streets layer during analysis of this project. It is from the year 2006, so this layer may have some accuracy issues especially since Austin has had major drought issues in the past 6-8 years.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Austin City Limits and Travis County layers were acquired through the Capitol Area Council of Governments (CAPCOG) website. These were used as boundaries and limitations throughout the analysis of our project. The Census Blocks attained from the Census Bureau website were used to help create the top 150 population points used as a destination point throughout our analysis. All of this data has been updated frequently, so the quality should be accurate. </a:t>
            </a:r>
          </a:p>
          <a:p>
            <a:endParaRPr lang="en-US" dirty="0"/>
          </a:p>
        </p:txBody>
      </p:sp>
      <p:sp>
        <p:nvSpPr>
          <p:cNvPr id="4" name="Slide Number Placeholder 3"/>
          <p:cNvSpPr>
            <a:spLocks noGrp="1"/>
          </p:cNvSpPr>
          <p:nvPr>
            <p:ph type="sldNum" sz="quarter" idx="10"/>
          </p:nvPr>
        </p:nvSpPr>
        <p:spPr/>
        <p:txBody>
          <a:bodyPr/>
          <a:lstStyle/>
          <a:p>
            <a:fld id="{2D59C0CC-6F93-4326-9FAE-54DBDD885E6B}" type="slidenum">
              <a:rPr lang="en-US" smtClean="0"/>
              <a:t>5</a:t>
            </a:fld>
            <a:endParaRPr lang="en-US"/>
          </a:p>
        </p:txBody>
      </p:sp>
    </p:spTree>
    <p:extLst>
      <p:ext uri="{BB962C8B-B14F-4D97-AF65-F5344CB8AC3E}">
        <p14:creationId xmlns:p14="http://schemas.microsoft.com/office/powerpoint/2010/main" val="209454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population from the 2010 census was used at the block level to determine the areas within the city of Austin with the greatest population density.  The population density of each census block was determined by dividing the total area of the census block by the total population recorded within the block.  Once the population density for each census block had been determined, T.E.E.G.S.  next created a point vector shape file with the centroids of the top 150 census blocks with the greatest population density.  The total number of census blocks within the city of Austin numbered over ten thousand and the top 150 were chosen in order to keep spatial and numerical continuity with the other destination location layers.</a:t>
            </a:r>
            <a:endParaRPr lang="en-US" dirty="0"/>
          </a:p>
        </p:txBody>
      </p:sp>
      <p:sp>
        <p:nvSpPr>
          <p:cNvPr id="4" name="Slide Number Placeholder 3"/>
          <p:cNvSpPr>
            <a:spLocks noGrp="1"/>
          </p:cNvSpPr>
          <p:nvPr>
            <p:ph type="sldNum" sz="quarter" idx="10"/>
          </p:nvPr>
        </p:nvSpPr>
        <p:spPr/>
        <p:txBody>
          <a:bodyPr/>
          <a:lstStyle/>
          <a:p>
            <a:fld id="{2D59C0CC-6F93-4326-9FAE-54DBDD885E6B}" type="slidenum">
              <a:rPr lang="en-US" smtClean="0"/>
              <a:t>6</a:t>
            </a:fld>
            <a:endParaRPr lang="en-US"/>
          </a:p>
        </p:txBody>
      </p:sp>
    </p:spTree>
    <p:extLst>
      <p:ext uri="{BB962C8B-B14F-4D97-AF65-F5344CB8AC3E}">
        <p14:creationId xmlns:p14="http://schemas.microsoft.com/office/powerpoint/2010/main" val="305275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origin</a:t>
            </a:r>
            <a:r>
              <a:rPr lang="en-US" baseline="0" dirty="0" smtClean="0"/>
              <a:t> and destination points within North Austin</a:t>
            </a:r>
          </a:p>
          <a:p>
            <a:endParaRPr lang="en-US" baseline="0" dirty="0" smtClean="0"/>
          </a:p>
          <a:p>
            <a:r>
              <a:rPr lang="en-US" baseline="0" dirty="0" smtClean="0"/>
              <a:t>We decided to break up Austin into North and South for these two maps to better show the points and their locations. </a:t>
            </a:r>
          </a:p>
          <a:p>
            <a:endParaRPr lang="en-US" baseline="0" dirty="0" smtClean="0"/>
          </a:p>
        </p:txBody>
      </p:sp>
      <p:sp>
        <p:nvSpPr>
          <p:cNvPr id="4" name="Slide Number Placeholder 3"/>
          <p:cNvSpPr>
            <a:spLocks noGrp="1"/>
          </p:cNvSpPr>
          <p:nvPr>
            <p:ph type="sldNum" sz="quarter" idx="10"/>
          </p:nvPr>
        </p:nvSpPr>
        <p:spPr/>
        <p:txBody>
          <a:bodyPr/>
          <a:lstStyle/>
          <a:p>
            <a:fld id="{2D59C0CC-6F93-4326-9FAE-54DBDD885E6B}" type="slidenum">
              <a:rPr lang="en-US" smtClean="0"/>
              <a:t>7</a:t>
            </a:fld>
            <a:endParaRPr lang="en-US"/>
          </a:p>
        </p:txBody>
      </p:sp>
    </p:spTree>
    <p:extLst>
      <p:ext uri="{BB962C8B-B14F-4D97-AF65-F5344CB8AC3E}">
        <p14:creationId xmlns:p14="http://schemas.microsoft.com/office/powerpoint/2010/main" val="56904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03CCA6B-52E5-4088-AC1F-46AAA9E549E9}" type="datetimeFigureOut">
              <a:rPr lang="en-US" smtClean="0"/>
              <a:pPr/>
              <a:t>5/3/2013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3A2F03B-C422-42C4-A413-E7841BAEAA6C}" type="slidenum">
              <a:rPr lang="en-US" smtClean="0">
                <a:solidFill>
                  <a:srgbClr val="94C600"/>
                </a:solidFill>
              </a:rPr>
              <a:pPr/>
              <a:t>‹#›</a:t>
            </a:fld>
            <a:endParaRPr lang="en-US">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6180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CCA6B-52E5-4088-AC1F-46AAA9E549E9}"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23A2F03B-C422-42C4-A413-E7841BAEAA6C}" type="slidenum">
              <a:rPr lang="en-US" smtClean="0"/>
              <a:pPr/>
              <a:t>‹#›</a:t>
            </a:fld>
            <a:endParaRPr lang="en-US"/>
          </a:p>
        </p:txBody>
      </p:sp>
    </p:spTree>
    <p:extLst>
      <p:ext uri="{BB962C8B-B14F-4D97-AF65-F5344CB8AC3E}">
        <p14:creationId xmlns:p14="http://schemas.microsoft.com/office/powerpoint/2010/main" val="354216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CCA6B-52E5-4088-AC1F-46AAA9E549E9}"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23A2F03B-C422-42C4-A413-E7841BAEAA6C}" type="slidenum">
              <a:rPr lang="en-US" smtClean="0"/>
              <a:pPr/>
              <a:t>‹#›</a:t>
            </a:fld>
            <a:endParaRPr lang="en-US"/>
          </a:p>
        </p:txBody>
      </p:sp>
    </p:spTree>
    <p:extLst>
      <p:ext uri="{BB962C8B-B14F-4D97-AF65-F5344CB8AC3E}">
        <p14:creationId xmlns:p14="http://schemas.microsoft.com/office/powerpoint/2010/main" val="92377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CCA6B-52E5-4088-AC1F-46AAA9E549E9}"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23A2F03B-C422-42C4-A413-E7841BAEAA6C}" type="slidenum">
              <a:rPr lang="en-US" smtClean="0"/>
              <a:pPr/>
              <a:t>‹#›</a:t>
            </a:fld>
            <a:endParaRPr lang="en-US"/>
          </a:p>
        </p:txBody>
      </p:sp>
    </p:spTree>
    <p:extLst>
      <p:ext uri="{BB962C8B-B14F-4D97-AF65-F5344CB8AC3E}">
        <p14:creationId xmlns:p14="http://schemas.microsoft.com/office/powerpoint/2010/main" val="32764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CCA6B-52E5-4088-AC1F-46AAA9E549E9}"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23A2F03B-C422-42C4-A413-E7841BAEAA6C}" type="slidenum">
              <a:rPr lang="en-US" smtClean="0"/>
              <a:pPr/>
              <a:t>‹#›</a:t>
            </a:fld>
            <a:endParaRPr lang="en-US"/>
          </a:p>
        </p:txBody>
      </p:sp>
    </p:spTree>
    <p:extLst>
      <p:ext uri="{BB962C8B-B14F-4D97-AF65-F5344CB8AC3E}">
        <p14:creationId xmlns:p14="http://schemas.microsoft.com/office/powerpoint/2010/main" val="195182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03CCA6B-52E5-4088-AC1F-46AAA9E549E9}"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23A2F03B-C422-42C4-A413-E7841BAEAA6C}"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538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3CCA6B-52E5-4088-AC1F-46AAA9E549E9}" type="datetimeFigureOut">
              <a:rPr lang="en-US" smtClean="0"/>
              <a:pPr/>
              <a:t>5/3/2013</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23A2F03B-C422-42C4-A413-E7841BAEAA6C}" type="slidenum">
              <a:rPr lang="en-US" smtClean="0"/>
              <a:pPr/>
              <a:t>‹#›</a:t>
            </a:fld>
            <a:endParaRPr lang="en-US"/>
          </a:p>
        </p:txBody>
      </p:sp>
    </p:spTree>
    <p:extLst>
      <p:ext uri="{BB962C8B-B14F-4D97-AF65-F5344CB8AC3E}">
        <p14:creationId xmlns:p14="http://schemas.microsoft.com/office/powerpoint/2010/main" val="167671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3CCA6B-52E5-4088-AC1F-46AAA9E549E9}" type="datetimeFigureOut">
              <a:rPr lang="en-US" smtClean="0"/>
              <a:pPr/>
              <a:t>5/3/2013</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23A2F03B-C422-42C4-A413-E7841BAEAA6C}" type="slidenum">
              <a:rPr lang="en-US" smtClean="0"/>
              <a:pPr/>
              <a:t>‹#›</a:t>
            </a:fld>
            <a:endParaRPr lang="en-US"/>
          </a:p>
        </p:txBody>
      </p:sp>
    </p:spTree>
    <p:extLst>
      <p:ext uri="{BB962C8B-B14F-4D97-AF65-F5344CB8AC3E}">
        <p14:creationId xmlns:p14="http://schemas.microsoft.com/office/powerpoint/2010/main" val="412192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CCA6B-52E5-4088-AC1F-46AAA9E549E9}" type="datetimeFigureOut">
              <a:rPr lang="en-US" smtClean="0"/>
              <a:pPr/>
              <a:t>5/3/2013</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23A2F03B-C422-42C4-A413-E7841BAEAA6C}" type="slidenum">
              <a:rPr lang="en-US" smtClean="0"/>
              <a:pPr/>
              <a:t>‹#›</a:t>
            </a:fld>
            <a:endParaRPr lang="en-US"/>
          </a:p>
        </p:txBody>
      </p:sp>
    </p:spTree>
    <p:extLst>
      <p:ext uri="{BB962C8B-B14F-4D97-AF65-F5344CB8AC3E}">
        <p14:creationId xmlns:p14="http://schemas.microsoft.com/office/powerpoint/2010/main" val="392006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603CCA6B-52E5-4088-AC1F-46AAA9E549E9}" type="datetimeFigureOut">
              <a:rPr lang="en-US" smtClean="0"/>
              <a:pPr/>
              <a:t>5/3/2013</a:t>
            </a:fld>
            <a:endParaRPr lang="en-US"/>
          </a:p>
        </p:txBody>
      </p:sp>
      <p:sp>
        <p:nvSpPr>
          <p:cNvPr id="7" name="Slide Number Placeholder 6"/>
          <p:cNvSpPr>
            <a:spLocks noGrp="1"/>
          </p:cNvSpPr>
          <p:nvPr>
            <p:ph type="sldNum" sz="quarter" idx="12"/>
          </p:nvPr>
        </p:nvSpPr>
        <p:spPr/>
        <p:txBody>
          <a:bodyPr/>
          <a:lstStyle/>
          <a:p>
            <a:fld id="{23A2F03B-C422-42C4-A413-E7841BAEAA6C}"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512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CCA6B-52E5-4088-AC1F-46AAA9E549E9}" type="datetimeFigureOut">
              <a:rPr lang="en-US" smtClean="0"/>
              <a:pPr/>
              <a:t>5/3/2013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23A2F03B-C422-42C4-A413-E7841BAEAA6C}" type="slidenum">
              <a:rPr lang="en-US" smtClean="0"/>
              <a:pPr/>
              <a:t>‹#›</a:t>
            </a:fld>
            <a:endParaRPr lang="en-US"/>
          </a:p>
        </p:txBody>
      </p:sp>
    </p:spTree>
    <p:extLst>
      <p:ext uri="{BB962C8B-B14F-4D97-AF65-F5344CB8AC3E}">
        <p14:creationId xmlns:p14="http://schemas.microsoft.com/office/powerpoint/2010/main" val="144498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03CCA6B-52E5-4088-AC1F-46AAA9E549E9}" type="datetimeFigureOut">
              <a:rPr lang="en-US" smtClean="0"/>
              <a:pPr/>
              <a:t>5/3/2013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3A2F03B-C422-42C4-A413-E7841BAEAA6C}" type="slidenum">
              <a:rPr lang="en-US" smtClean="0"/>
              <a:pPr/>
              <a:t>‹#›</a:t>
            </a:fld>
            <a:endParaRPr lang="en-US"/>
          </a:p>
        </p:txBody>
      </p:sp>
    </p:spTree>
    <p:extLst>
      <p:ext uri="{BB962C8B-B14F-4D97-AF65-F5344CB8AC3E}">
        <p14:creationId xmlns:p14="http://schemas.microsoft.com/office/powerpoint/2010/main" val="1551871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google.com/url?sa=i&amp;rct=j&amp;q=city%20of%20austin&amp;source=images&amp;cd=&amp;cad=rja&amp;docid=G-bWWoUgn63WMM&amp;tbnid=6MT1mhMtzd7CrM:&amp;ved=0CAUQjRw&amp;url=http://epicnutritiontoday.com/isagenix-business-in-austin-texas/&amp;ei=cEUdUYPQGOma2gX6yoHQBg&amp;psig=AFQjCNEopsBrP1xQWAh8DU8VDOMm6jX2fA&amp;ust=1360959214176237" TargetMode="External"/><Relationship Id="rId7" Type="http://schemas.openxmlformats.org/officeDocument/2006/relationships/hyperlink" Target="http://www.google.com/url?sa=i&amp;rct=j&amp;q=census+bureau&amp;source=images&amp;cd=&amp;cad=rja&amp;docid=cSPc6U5gNLHWGM&amp;tbnid=hJRWwCCvICnT0M:&amp;ved=0CAUQjRw&amp;url=http://smargus.com/census-data-has-history-of-abuse-by-government-intelligence-agencies/&amp;ei=NkYdUbjMNNKr2AXyyYGoBA&amp;psig=AFQjCNHRYexMHUCvcJgwd-5zvBUMlYdrcg&amp;ust=136095940296026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google.com/url?sa=i&amp;rct=j&amp;q=capcog&amp;source=images&amp;cd=&amp;cad=rja&amp;docid=Yphx00ORrgb_3M&amp;tbnid=uUZc0_BVfvVqNM:&amp;ved=0CAUQjRw&amp;url=http://datapoints.org/?p=1229&amp;ei=u0UdUc_xGIz02wXl8IHIBQ&amp;psig=AFQjCNEGKCxiSpne9O4b6aTelhmwrIWwUg&amp;ust=1360959283894187" TargetMode="External"/><Relationship Id="rId4" Type="http://schemas.openxmlformats.org/officeDocument/2006/relationships/image" Target="../media/image5.jpeg"/><Relationship Id="rId9"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91100" y="0"/>
            <a:ext cx="2895600" cy="1017234"/>
          </a:xfrm>
        </p:spPr>
        <p:txBody>
          <a:bodyPr>
            <a:normAutofit/>
          </a:bodyPr>
          <a:lstStyle/>
          <a:p>
            <a:pPr algn="ctr"/>
            <a:r>
              <a:rPr lang="en-US" sz="4800" dirty="0" smtClean="0"/>
              <a:t>T.E.E.G.S</a:t>
            </a:r>
            <a:endParaRPr lang="en-US" sz="4800" dirty="0"/>
          </a:p>
        </p:txBody>
      </p:sp>
      <p:sp>
        <p:nvSpPr>
          <p:cNvPr id="5" name="Subtitle 4"/>
          <p:cNvSpPr>
            <a:spLocks noGrp="1"/>
          </p:cNvSpPr>
          <p:nvPr>
            <p:ph type="subTitle" idx="1"/>
          </p:nvPr>
        </p:nvSpPr>
        <p:spPr>
          <a:xfrm>
            <a:off x="4572000" y="990600"/>
            <a:ext cx="3657600" cy="685800"/>
          </a:xfrm>
        </p:spPr>
        <p:txBody>
          <a:bodyPr>
            <a:normAutofit fontScale="92500"/>
          </a:bodyPr>
          <a:lstStyle/>
          <a:p>
            <a:pPr algn="ctr"/>
            <a:r>
              <a:rPr lang="en-US" dirty="0" smtClean="0">
                <a:solidFill>
                  <a:schemeClr val="bg1"/>
                </a:solidFill>
              </a:rPr>
              <a:t>Transportation, Emergency, and Environmental GIS Services</a:t>
            </a:r>
            <a:endParaRPr lang="en-US" dirty="0">
              <a:solidFill>
                <a:schemeClr val="bg1"/>
              </a:solidFill>
            </a:endParaRPr>
          </a:p>
        </p:txBody>
      </p:sp>
      <p:sp>
        <p:nvSpPr>
          <p:cNvPr id="8" name="TextBox 7"/>
          <p:cNvSpPr txBox="1"/>
          <p:nvPr/>
        </p:nvSpPr>
        <p:spPr>
          <a:xfrm>
            <a:off x="542925" y="1143000"/>
            <a:ext cx="3680816" cy="3139321"/>
          </a:xfrm>
          <a:prstGeom prst="rect">
            <a:avLst/>
          </a:prstGeom>
          <a:noFill/>
        </p:spPr>
        <p:txBody>
          <a:bodyPr wrap="none" rtlCol="0">
            <a:spAutoFit/>
          </a:bodyPr>
          <a:lstStyle/>
          <a:p>
            <a:r>
              <a:rPr lang="en-US" sz="3200" dirty="0">
                <a:solidFill>
                  <a:prstClr val="black"/>
                </a:solidFill>
              </a:rPr>
              <a:t>Matt Smith</a:t>
            </a:r>
          </a:p>
          <a:p>
            <a:r>
              <a:rPr lang="en-US" sz="1400" dirty="0">
                <a:solidFill>
                  <a:prstClr val="black">
                    <a:lumMod val="65000"/>
                    <a:lumOff val="35000"/>
                  </a:prstClr>
                </a:solidFill>
              </a:rPr>
              <a:t>Project Manager</a:t>
            </a:r>
            <a:endParaRPr lang="en-US" sz="3200" dirty="0">
              <a:solidFill>
                <a:prstClr val="black">
                  <a:lumMod val="65000"/>
                  <a:lumOff val="35000"/>
                </a:prstClr>
              </a:solidFill>
            </a:endParaRPr>
          </a:p>
          <a:p>
            <a:r>
              <a:rPr lang="en-US" sz="3200" dirty="0">
                <a:solidFill>
                  <a:prstClr val="black"/>
                </a:solidFill>
              </a:rPr>
              <a:t>Lauren Bender</a:t>
            </a:r>
          </a:p>
          <a:p>
            <a:r>
              <a:rPr lang="en-US" sz="1400" dirty="0">
                <a:solidFill>
                  <a:prstClr val="black">
                    <a:lumMod val="65000"/>
                    <a:lumOff val="35000"/>
                  </a:prstClr>
                </a:solidFill>
              </a:rPr>
              <a:t>GIS Analyst</a:t>
            </a:r>
          </a:p>
          <a:p>
            <a:r>
              <a:rPr lang="en-US" sz="3200" dirty="0">
                <a:solidFill>
                  <a:prstClr val="black"/>
                </a:solidFill>
              </a:rPr>
              <a:t>Amanda </a:t>
            </a:r>
            <a:r>
              <a:rPr lang="en-US" sz="3200" dirty="0" err="1">
                <a:solidFill>
                  <a:prstClr val="black"/>
                </a:solidFill>
              </a:rPr>
              <a:t>Magera</a:t>
            </a:r>
            <a:endParaRPr lang="en-US" sz="3200" dirty="0">
              <a:solidFill>
                <a:prstClr val="black"/>
              </a:solidFill>
            </a:endParaRPr>
          </a:p>
          <a:p>
            <a:r>
              <a:rPr lang="en-US" sz="1400" dirty="0">
                <a:solidFill>
                  <a:prstClr val="black">
                    <a:lumMod val="65000"/>
                    <a:lumOff val="35000"/>
                  </a:prstClr>
                </a:solidFill>
              </a:rPr>
              <a:t>GIS Analyst</a:t>
            </a:r>
          </a:p>
          <a:p>
            <a:r>
              <a:rPr lang="en-US" sz="3200" dirty="0">
                <a:solidFill>
                  <a:prstClr val="black"/>
                </a:solidFill>
              </a:rPr>
              <a:t>Aaron Gore</a:t>
            </a:r>
          </a:p>
          <a:p>
            <a:r>
              <a:rPr lang="en-US" sz="1400" dirty="0">
                <a:solidFill>
                  <a:prstClr val="black">
                    <a:lumMod val="65000"/>
                    <a:lumOff val="35000"/>
                  </a:prstClr>
                </a:solidFill>
              </a:rPr>
              <a:t>GIS Analyst</a:t>
            </a:r>
          </a:p>
          <a:p>
            <a:endParaRPr lang="en-US" sz="1400" dirty="0">
              <a:solidFill>
                <a:prstClr val="black">
                  <a:lumMod val="65000"/>
                  <a:lumOff val="35000"/>
                </a:prstClr>
              </a:solidFill>
            </a:endParaRPr>
          </a:p>
        </p:txBody>
      </p:sp>
      <p:sp>
        <p:nvSpPr>
          <p:cNvPr id="3" name="Rectangle 2"/>
          <p:cNvSpPr/>
          <p:nvPr/>
        </p:nvSpPr>
        <p:spPr>
          <a:xfrm>
            <a:off x="4648200" y="1905000"/>
            <a:ext cx="35052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4648200" y="4495800"/>
            <a:ext cx="3505200" cy="1477328"/>
          </a:xfrm>
          <a:prstGeom prst="rect">
            <a:avLst/>
          </a:prstGeom>
          <a:noFill/>
        </p:spPr>
        <p:txBody>
          <a:bodyPr wrap="square" rtlCol="0">
            <a:spAutoFit/>
          </a:bodyPr>
          <a:lstStyle/>
          <a:p>
            <a:pPr algn="ctr"/>
            <a:r>
              <a:rPr lang="en-US" dirty="0">
                <a:solidFill>
                  <a:prstClr val="black"/>
                </a:solidFill>
              </a:rPr>
              <a:t>Rank-Ordering Proactive Tree Maintenance for Emergency Response Routing for the City of Austin Urban Forestry Program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112" y="2286000"/>
            <a:ext cx="1857375" cy="1857375"/>
          </a:xfrm>
          <a:prstGeom prst="rect">
            <a:avLst/>
          </a:prstGeom>
          <a:ln w="127000" cap="sq">
            <a:solidFill>
              <a:schemeClr val="tx1">
                <a:lumMod val="65000"/>
                <a:lumOff val="3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70812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52400"/>
            <a:ext cx="4191000" cy="494264"/>
          </a:xfrm>
        </p:spPr>
        <p:txBody>
          <a:bodyPr>
            <a:normAutofit/>
          </a:bodyPr>
          <a:lstStyle/>
          <a:p>
            <a:r>
              <a:rPr lang="en-US" sz="2400" dirty="0" smtClean="0"/>
              <a:t>Tree Shade Percentage</a:t>
            </a:r>
            <a:endParaRPr lang="en-US" sz="24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838200"/>
            <a:ext cx="6996268" cy="542464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3860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28600"/>
            <a:ext cx="3757110" cy="418064"/>
          </a:xfrm>
        </p:spPr>
        <p:txBody>
          <a:bodyPr>
            <a:noAutofit/>
          </a:bodyPr>
          <a:lstStyle/>
          <a:p>
            <a:r>
              <a:rPr lang="en-US" sz="2400" dirty="0"/>
              <a:t>Tree Shade Percentage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990600"/>
            <a:ext cx="6770028" cy="5183834"/>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6374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76200"/>
            <a:ext cx="3223710" cy="570464"/>
          </a:xfrm>
        </p:spPr>
        <p:txBody>
          <a:bodyPr>
            <a:normAutofit fontScale="90000"/>
          </a:bodyPr>
          <a:lstStyle/>
          <a:p>
            <a:r>
              <a:rPr lang="en-US" dirty="0" smtClean="0"/>
              <a:t>Methodology</a:t>
            </a:r>
            <a:endParaRPr lang="en-US" dirty="0"/>
          </a:p>
        </p:txBody>
      </p:sp>
      <p:sp>
        <p:nvSpPr>
          <p:cNvPr id="3" name="Content Placeholder 2"/>
          <p:cNvSpPr>
            <a:spLocks noGrp="1"/>
          </p:cNvSpPr>
          <p:nvPr>
            <p:ph idx="1"/>
          </p:nvPr>
        </p:nvSpPr>
        <p:spPr>
          <a:xfrm>
            <a:off x="762000" y="838200"/>
            <a:ext cx="7543800" cy="4994429"/>
          </a:xfrm>
        </p:spPr>
        <p:txBody>
          <a:bodyPr/>
          <a:lstStyle/>
          <a:p>
            <a:r>
              <a:rPr lang="en-US" b="1" dirty="0" smtClean="0"/>
              <a:t>Create Destination Layer</a:t>
            </a:r>
          </a:p>
          <a:p>
            <a:pPr lvl="1"/>
            <a:r>
              <a:rPr lang="en-US" dirty="0" smtClean="0"/>
              <a:t>Merge population points, schools, and hospitals </a:t>
            </a:r>
          </a:p>
          <a:p>
            <a:pPr lvl="2"/>
            <a:r>
              <a:rPr lang="en-US" dirty="0" smtClean="0"/>
              <a:t>Schools were used as a secondary population measure</a:t>
            </a:r>
          </a:p>
          <a:p>
            <a:r>
              <a:rPr lang="en-US" b="1" dirty="0" smtClean="0"/>
              <a:t>Create Emergency Service Route Frequency Layer</a:t>
            </a:r>
          </a:p>
          <a:p>
            <a:pPr lvl="1"/>
            <a:r>
              <a:rPr lang="en-US" dirty="0" smtClean="0"/>
              <a:t>Point to Point route (model)</a:t>
            </a:r>
          </a:p>
          <a:p>
            <a:pPr lvl="1"/>
            <a:r>
              <a:rPr lang="en-US" dirty="0" smtClean="0"/>
              <a:t>Turn into feature</a:t>
            </a:r>
          </a:p>
          <a:p>
            <a:pPr lvl="1"/>
            <a:r>
              <a:rPr lang="en-US" dirty="0" smtClean="0"/>
              <a:t>Merge all routes</a:t>
            </a:r>
          </a:p>
          <a:p>
            <a:pPr lvl="1"/>
            <a:r>
              <a:rPr lang="en-US" dirty="0" smtClean="0"/>
              <a:t>Run frequency by segment</a:t>
            </a:r>
          </a:p>
          <a:p>
            <a:pPr lvl="1"/>
            <a:r>
              <a:rPr lang="en-US" dirty="0" smtClean="0"/>
              <a:t>Join to streets layer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6578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3604710" cy="646664"/>
          </a:xfrm>
        </p:spPr>
        <p:txBody>
          <a:bodyPr>
            <a:normAutofit fontScale="90000"/>
          </a:bodyPr>
          <a:lstStyle/>
          <a:p>
            <a:r>
              <a:rPr lang="en-US" sz="3200" dirty="0" smtClean="0"/>
              <a:t>  Route Frequency</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399" y="838200"/>
            <a:ext cx="7297271" cy="5638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8724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604710" cy="570464"/>
          </a:xfrm>
        </p:spPr>
        <p:txBody>
          <a:bodyPr>
            <a:noAutofit/>
          </a:bodyPr>
          <a:lstStyle/>
          <a:p>
            <a:r>
              <a:rPr lang="en-US" sz="3200" dirty="0" smtClean="0"/>
              <a:t>Route Frequency</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762000"/>
            <a:ext cx="7315200" cy="56526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6695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290" y="0"/>
            <a:ext cx="3452310" cy="646664"/>
          </a:xfrm>
        </p:spPr>
        <p:txBody>
          <a:bodyPr>
            <a:normAutofit fontScale="90000"/>
          </a:bodyPr>
          <a:lstStyle/>
          <a:p>
            <a:r>
              <a:rPr lang="en-US" dirty="0" smtClean="0"/>
              <a:t>Methodology</a:t>
            </a:r>
            <a:endParaRPr lang="en-US" dirty="0"/>
          </a:p>
        </p:txBody>
      </p:sp>
      <p:sp>
        <p:nvSpPr>
          <p:cNvPr id="3" name="Content Placeholder 2"/>
          <p:cNvSpPr>
            <a:spLocks noGrp="1"/>
          </p:cNvSpPr>
          <p:nvPr>
            <p:ph idx="1"/>
          </p:nvPr>
        </p:nvSpPr>
        <p:spPr>
          <a:xfrm>
            <a:off x="1043492" y="838200"/>
            <a:ext cx="6777317" cy="4994429"/>
          </a:xfrm>
        </p:spPr>
        <p:txBody>
          <a:bodyPr>
            <a:normAutofit/>
          </a:bodyPr>
          <a:lstStyle/>
          <a:p>
            <a:r>
              <a:rPr lang="en-US" b="1" dirty="0" smtClean="0"/>
              <a:t>Create Final Ranking Analysis Layer</a:t>
            </a:r>
          </a:p>
          <a:p>
            <a:pPr lvl="1"/>
            <a:r>
              <a:rPr lang="en-US" dirty="0" smtClean="0"/>
              <a:t>Join tree shade layer to road network with Emergency Services Frequency</a:t>
            </a:r>
          </a:p>
          <a:p>
            <a:pPr lvl="1"/>
            <a:r>
              <a:rPr lang="en-US" dirty="0" smtClean="0"/>
              <a:t>Multiply frequency by canopy cover percentage </a:t>
            </a:r>
          </a:p>
          <a:p>
            <a:pPr lvl="1"/>
            <a:r>
              <a:rPr lang="en-US" dirty="0" smtClean="0"/>
              <a:t>Rank by output </a:t>
            </a:r>
          </a:p>
          <a:p>
            <a:pPr lvl="2"/>
            <a:r>
              <a:rPr lang="en-US" dirty="0" smtClean="0"/>
              <a:t>Top 5 segments labeled as most critical</a:t>
            </a:r>
          </a:p>
          <a:p>
            <a:r>
              <a:rPr lang="en-US" b="1" dirty="0" smtClean="0"/>
              <a:t>Create Relative Ranking </a:t>
            </a:r>
          </a:p>
          <a:p>
            <a:pPr lvl="1"/>
            <a:r>
              <a:rPr lang="en-US" dirty="0" smtClean="0"/>
              <a:t>Multiplied the frequency and the canopy cover</a:t>
            </a:r>
          </a:p>
          <a:p>
            <a:pPr lvl="1"/>
            <a:r>
              <a:rPr lang="en-US" dirty="0" smtClean="0"/>
              <a:t>Divided that by the highest final score </a:t>
            </a:r>
          </a:p>
          <a:p>
            <a:pPr lvl="1"/>
            <a:r>
              <a:rPr lang="en-US" dirty="0" smtClean="0"/>
              <a:t>Then multiplied by 100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166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0"/>
            <a:ext cx="1852110" cy="722864"/>
          </a:xfrm>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838200"/>
            <a:ext cx="7315200" cy="560801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4515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0"/>
            <a:ext cx="1928310" cy="722864"/>
          </a:xfrm>
        </p:spPr>
        <p:txBody>
          <a:bodyPr>
            <a:normAutofit/>
          </a:bodyPr>
          <a:lstStyle/>
          <a:p>
            <a:r>
              <a:rPr lang="en-US" dirty="0" smtClean="0"/>
              <a:t>Results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762000"/>
            <a:ext cx="7315200" cy="56343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769398" cy="769398"/>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7928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52400"/>
            <a:ext cx="3680910" cy="838200"/>
          </a:xfrm>
        </p:spPr>
        <p:txBody>
          <a:bodyPr>
            <a:normAutofit/>
          </a:bodyPr>
          <a:lstStyle/>
          <a:p>
            <a:pPr algn="ctr"/>
            <a:r>
              <a:rPr lang="en-US" dirty="0" smtClean="0"/>
              <a:t>Results</a:t>
            </a:r>
            <a:endParaRPr lang="en-US" dirty="0"/>
          </a:p>
        </p:txBody>
      </p:sp>
      <p:sp>
        <p:nvSpPr>
          <p:cNvPr id="3" name="Content Placeholder 2"/>
          <p:cNvSpPr>
            <a:spLocks noGrp="1"/>
          </p:cNvSpPr>
          <p:nvPr>
            <p:ph idx="1"/>
          </p:nvPr>
        </p:nvSpPr>
        <p:spPr>
          <a:xfrm>
            <a:off x="1043492" y="762000"/>
            <a:ext cx="6777317" cy="5486400"/>
          </a:xfrm>
        </p:spPr>
        <p:txBody>
          <a:bodyPr>
            <a:normAutofit fontScale="92500" lnSpcReduction="20000"/>
          </a:bodyPr>
          <a:lstStyle/>
          <a:p>
            <a:pPr>
              <a:lnSpc>
                <a:spcPct val="150000"/>
              </a:lnSpc>
            </a:pPr>
            <a:r>
              <a:rPr lang="en-US" sz="2000" dirty="0" smtClean="0"/>
              <a:t>After completing our analysis we were returned with very interesting results. </a:t>
            </a:r>
          </a:p>
          <a:p>
            <a:pPr>
              <a:lnSpc>
                <a:spcPct val="150000"/>
              </a:lnSpc>
            </a:pPr>
            <a:r>
              <a:rPr lang="en-US" sz="2000" dirty="0" smtClean="0"/>
              <a:t>Many road segments returned very little or no Relative Rank. </a:t>
            </a:r>
          </a:p>
          <a:p>
            <a:pPr>
              <a:lnSpc>
                <a:spcPct val="150000"/>
              </a:lnSpc>
            </a:pPr>
            <a:r>
              <a:rPr lang="en-US" sz="2000" dirty="0" smtClean="0"/>
              <a:t>Our findings were largely concentrated in 3 particular areas in Austin. These areas included;</a:t>
            </a:r>
          </a:p>
          <a:p>
            <a:pPr marL="525780" indent="-457200">
              <a:lnSpc>
                <a:spcPct val="150000"/>
              </a:lnSpc>
              <a:buFont typeface="+mj-lt"/>
              <a:buAutoNum type="arabicPeriod"/>
            </a:pPr>
            <a:r>
              <a:rPr lang="en-US" sz="2000" b="1" dirty="0" smtClean="0"/>
              <a:t>The Shoal Creek Area</a:t>
            </a:r>
          </a:p>
          <a:p>
            <a:pPr lvl="1">
              <a:lnSpc>
                <a:spcPct val="150000"/>
              </a:lnSpc>
            </a:pPr>
            <a:r>
              <a:rPr lang="en-US" sz="1800" dirty="0" smtClean="0"/>
              <a:t>This area is located in the area around Shoal Creek between Enfield and 24</a:t>
            </a:r>
            <a:r>
              <a:rPr lang="en-US" sz="1800" baseline="30000" dirty="0" smtClean="0"/>
              <a:t>th</a:t>
            </a:r>
            <a:r>
              <a:rPr lang="en-US" sz="1800" dirty="0" smtClean="0"/>
              <a:t> Street. </a:t>
            </a:r>
          </a:p>
          <a:p>
            <a:pPr lvl="1">
              <a:lnSpc>
                <a:spcPct val="150000"/>
              </a:lnSpc>
            </a:pPr>
            <a:r>
              <a:rPr lang="en-US" sz="1800" dirty="0" smtClean="0"/>
              <a:t>It contains 7 of our top 25 road segments, as well as 5 of our top 7.</a:t>
            </a:r>
          </a:p>
          <a:p>
            <a:pPr lvl="1">
              <a:lnSpc>
                <a:spcPct val="150000"/>
              </a:lnSpc>
            </a:pPr>
            <a:r>
              <a:rPr lang="en-US" sz="1800" dirty="0" smtClean="0"/>
              <a:t>Windsor Road is the most critical part of this area; this road contains the 1</a:t>
            </a:r>
            <a:r>
              <a:rPr lang="en-US" sz="1800" baseline="30000" dirty="0" smtClean="0"/>
              <a:t>st</a:t>
            </a:r>
            <a:r>
              <a:rPr lang="en-US" sz="1800" dirty="0" smtClean="0"/>
              <a:t>, 2</a:t>
            </a:r>
            <a:r>
              <a:rPr lang="en-US" sz="1800" baseline="30000" dirty="0" smtClean="0"/>
              <a:t>nd</a:t>
            </a:r>
            <a:r>
              <a:rPr lang="en-US" sz="1800" dirty="0" smtClean="0"/>
              <a:t>, and 5</a:t>
            </a:r>
            <a:r>
              <a:rPr lang="en-US" sz="1800" baseline="30000" dirty="0" smtClean="0"/>
              <a:t>th</a:t>
            </a:r>
            <a:r>
              <a:rPr lang="en-US" sz="1800" dirty="0" smtClean="0"/>
              <a:t> highest ranked segments in Austin. </a:t>
            </a:r>
          </a:p>
          <a:p>
            <a:pPr marL="68580" indent="0">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588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7016"/>
            <a:ext cx="2004510" cy="722864"/>
          </a:xfrm>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85800"/>
            <a:ext cx="7543800" cy="5829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8410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ctr"/>
            <a:r>
              <a:rPr lang="en-US" dirty="0" smtClean="0"/>
              <a:t>Austin Parks and Recreation Department</a:t>
            </a:r>
            <a:endParaRPr lang="en-US" dirty="0"/>
          </a:p>
        </p:txBody>
      </p:sp>
      <p:sp>
        <p:nvSpPr>
          <p:cNvPr id="3" name="Content Placeholder 2"/>
          <p:cNvSpPr>
            <a:spLocks noGrp="1"/>
          </p:cNvSpPr>
          <p:nvPr>
            <p:ph idx="1"/>
          </p:nvPr>
        </p:nvSpPr>
        <p:spPr>
          <a:xfrm>
            <a:off x="990600" y="1981200"/>
            <a:ext cx="6777317" cy="4038600"/>
          </a:xfrm>
        </p:spPr>
        <p:txBody>
          <a:bodyPr>
            <a:normAutofit lnSpcReduction="10000"/>
          </a:bodyPr>
          <a:lstStyle/>
          <a:p>
            <a:r>
              <a:rPr lang="en-US" sz="2600" dirty="0" smtClean="0"/>
              <a:t>The City of Austin Parks and Recreation Department wishes to be proactive and not reactive  in the identification and subsequent removal of potential tree hazards from the city of Austin’s roadways. The identification and removal of potential tree hazards will help optimize the cities tree removal services and clear potential hazards for emergency service vehicles.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571" y="5715000"/>
            <a:ext cx="3483429" cy="11430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2181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52400"/>
            <a:ext cx="3680910" cy="838200"/>
          </a:xfrm>
        </p:spPr>
        <p:txBody>
          <a:bodyPr>
            <a:normAutofit/>
          </a:bodyPr>
          <a:lstStyle/>
          <a:p>
            <a:pPr algn="ctr"/>
            <a:r>
              <a:rPr lang="en-US" dirty="0" smtClean="0"/>
              <a:t>Results</a:t>
            </a:r>
            <a:endParaRPr lang="en-US" dirty="0"/>
          </a:p>
        </p:txBody>
      </p:sp>
      <p:sp>
        <p:nvSpPr>
          <p:cNvPr id="3" name="Content Placeholder 2"/>
          <p:cNvSpPr>
            <a:spLocks noGrp="1"/>
          </p:cNvSpPr>
          <p:nvPr>
            <p:ph idx="1"/>
          </p:nvPr>
        </p:nvSpPr>
        <p:spPr>
          <a:xfrm>
            <a:off x="1043492" y="762000"/>
            <a:ext cx="6777317" cy="5486400"/>
          </a:xfrm>
        </p:spPr>
        <p:txBody>
          <a:bodyPr>
            <a:normAutofit/>
          </a:bodyPr>
          <a:lstStyle/>
          <a:p>
            <a:pPr marL="708660" lvl="1" indent="-342900">
              <a:buFont typeface="+mj-lt"/>
              <a:buAutoNum type="arabicPeriod" startAt="2"/>
            </a:pPr>
            <a:r>
              <a:rPr lang="en-US" b="1" dirty="0" smtClean="0"/>
              <a:t>Barton Springs and South 1</a:t>
            </a:r>
            <a:r>
              <a:rPr lang="en-US" b="1" baseline="30000" dirty="0" smtClean="0"/>
              <a:t>st</a:t>
            </a:r>
            <a:r>
              <a:rPr lang="en-US" b="1" dirty="0" smtClean="0"/>
              <a:t> Street</a:t>
            </a:r>
          </a:p>
          <a:p>
            <a:pPr marL="982980" lvl="2" indent="-342900">
              <a:lnSpc>
                <a:spcPct val="150000"/>
              </a:lnSpc>
            </a:pPr>
            <a:r>
              <a:rPr lang="en-US" dirty="0" smtClean="0"/>
              <a:t>This area is located just east of S. Lamar Boulevard and continues uninterrupted on Barton Springs until it’s intersection with South 1</a:t>
            </a:r>
            <a:r>
              <a:rPr lang="en-US" baseline="30000" dirty="0" smtClean="0"/>
              <a:t>st</a:t>
            </a:r>
            <a:r>
              <a:rPr lang="en-US" dirty="0" smtClean="0"/>
              <a:t> Street, continuing south from here until the Texas School for the Deaf.</a:t>
            </a:r>
          </a:p>
          <a:p>
            <a:pPr marL="982980" lvl="2" indent="-342900">
              <a:lnSpc>
                <a:spcPct val="150000"/>
              </a:lnSpc>
            </a:pPr>
            <a:r>
              <a:rPr lang="en-US" dirty="0" smtClean="0"/>
              <a:t>This area includes the 4</a:t>
            </a:r>
            <a:r>
              <a:rPr lang="en-US" baseline="30000" dirty="0" smtClean="0"/>
              <a:t>th</a:t>
            </a:r>
            <a:r>
              <a:rPr lang="en-US" dirty="0" smtClean="0"/>
              <a:t> highest ranked road segment in Austin, as well as 3 additional road segments all returning a relative rank of at least 22.</a:t>
            </a:r>
          </a:p>
          <a:p>
            <a:pPr marL="708660" lvl="1" indent="-342900">
              <a:buFont typeface="+mj-lt"/>
              <a:buAutoNum type="arabicPeriod" startAt="2"/>
            </a:pPr>
            <a:endParaRPr lang="en-US" sz="1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29840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7016"/>
            <a:ext cx="2004510" cy="722864"/>
          </a:xfrm>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85800"/>
            <a:ext cx="7543800" cy="5829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0586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52400"/>
            <a:ext cx="3680910" cy="838200"/>
          </a:xfrm>
        </p:spPr>
        <p:txBody>
          <a:bodyPr>
            <a:normAutofit/>
          </a:bodyPr>
          <a:lstStyle/>
          <a:p>
            <a:pPr algn="ctr"/>
            <a:r>
              <a:rPr lang="en-US" dirty="0" smtClean="0"/>
              <a:t>Results</a:t>
            </a:r>
            <a:endParaRPr lang="en-US" dirty="0"/>
          </a:p>
        </p:txBody>
      </p:sp>
      <p:sp>
        <p:nvSpPr>
          <p:cNvPr id="3" name="Content Placeholder 2"/>
          <p:cNvSpPr>
            <a:spLocks noGrp="1"/>
          </p:cNvSpPr>
          <p:nvPr>
            <p:ph idx="1"/>
          </p:nvPr>
        </p:nvSpPr>
        <p:spPr>
          <a:xfrm>
            <a:off x="1043492" y="762000"/>
            <a:ext cx="6777317" cy="5486400"/>
          </a:xfrm>
        </p:spPr>
        <p:txBody>
          <a:bodyPr>
            <a:normAutofit/>
          </a:bodyPr>
          <a:lstStyle/>
          <a:p>
            <a:pPr lvl="1"/>
            <a:endParaRPr lang="en-US" sz="1800" dirty="0" smtClean="0"/>
          </a:p>
          <a:p>
            <a:pPr marL="525780" indent="-457200">
              <a:lnSpc>
                <a:spcPct val="150000"/>
              </a:lnSpc>
              <a:buFont typeface="+mj-lt"/>
              <a:buAutoNum type="arabicPeriod" startAt="3"/>
            </a:pPr>
            <a:r>
              <a:rPr lang="en-US" sz="2000" b="1" dirty="0" smtClean="0"/>
              <a:t>Downtown and the University of Texas</a:t>
            </a:r>
          </a:p>
          <a:p>
            <a:pPr lvl="1">
              <a:lnSpc>
                <a:spcPct val="150000"/>
              </a:lnSpc>
            </a:pPr>
            <a:r>
              <a:rPr lang="en-US" sz="1800" dirty="0" smtClean="0"/>
              <a:t>The area of Cesar Chavez located between Congress and Trinity contains our 3</a:t>
            </a:r>
            <a:r>
              <a:rPr lang="en-US" sz="1800" baseline="30000" dirty="0" smtClean="0"/>
              <a:t>rd</a:t>
            </a:r>
            <a:r>
              <a:rPr lang="en-US" sz="1800" dirty="0" smtClean="0"/>
              <a:t> highest ranked road segment. In addition to this it has 3 highly ranked segments on Cesar Chavez as well as Congress.</a:t>
            </a:r>
          </a:p>
          <a:p>
            <a:pPr lvl="1">
              <a:lnSpc>
                <a:spcPct val="150000"/>
              </a:lnSpc>
            </a:pPr>
            <a:r>
              <a:rPr lang="en-US" sz="1800" dirty="0" smtClean="0"/>
              <a:t>Further north of here on Guadalupe (the Drag) there is another concentration of highly ranked road segments.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62565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7016"/>
            <a:ext cx="2004510" cy="722864"/>
          </a:xfrm>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85800"/>
            <a:ext cx="7543800" cy="5829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9903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690" y="-76200"/>
            <a:ext cx="3223710" cy="722864"/>
          </a:xfrm>
        </p:spPr>
        <p:txBody>
          <a:bodyPr>
            <a:normAutofit/>
          </a:bodyPr>
          <a:lstStyle/>
          <a:p>
            <a:r>
              <a:rPr lang="en-US" sz="3600" dirty="0" smtClean="0"/>
              <a:t>Implications</a:t>
            </a:r>
            <a:endParaRPr lang="en-US" sz="3600" dirty="0"/>
          </a:p>
        </p:txBody>
      </p:sp>
      <p:sp>
        <p:nvSpPr>
          <p:cNvPr id="3" name="Content Placeholder 2"/>
          <p:cNvSpPr>
            <a:spLocks noGrp="1"/>
          </p:cNvSpPr>
          <p:nvPr>
            <p:ph idx="1"/>
          </p:nvPr>
        </p:nvSpPr>
        <p:spPr>
          <a:xfrm>
            <a:off x="1043492" y="990600"/>
            <a:ext cx="6777317" cy="4842029"/>
          </a:xfrm>
        </p:spPr>
        <p:txBody>
          <a:bodyPr/>
          <a:lstStyle/>
          <a:p>
            <a:r>
              <a:rPr lang="en-US" dirty="0"/>
              <a:t>City of Austin Urban Forestry Program will be able to identify which road segments pose the greatest threat to the smooth operation of emergency service </a:t>
            </a:r>
            <a:r>
              <a:rPr lang="en-US" dirty="0" smtClean="0"/>
              <a:t>responses</a:t>
            </a:r>
          </a:p>
          <a:p>
            <a:pPr marL="68580" indent="0">
              <a:buNone/>
            </a:pPr>
            <a:endParaRPr lang="en-US" dirty="0" smtClean="0"/>
          </a:p>
          <a:p>
            <a:r>
              <a:rPr lang="en-US" dirty="0"/>
              <a:t>T</a:t>
            </a:r>
            <a:r>
              <a:rPr lang="en-US" dirty="0" smtClean="0"/>
              <a:t>he </a:t>
            </a:r>
            <a:r>
              <a:rPr lang="en-US" dirty="0"/>
              <a:t>city can create a schedule of tree </a:t>
            </a:r>
            <a:r>
              <a:rPr lang="en-US" dirty="0" smtClean="0"/>
              <a:t>maintenance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920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1837"/>
            <a:ext cx="2842710" cy="646664"/>
          </a:xfrm>
        </p:spPr>
        <p:txBody>
          <a:bodyPr>
            <a:normAutofit fontScale="90000"/>
          </a:bodyPr>
          <a:lstStyle/>
          <a:p>
            <a:r>
              <a:rPr lang="en-US" dirty="0" smtClean="0"/>
              <a:t>Implications</a:t>
            </a:r>
            <a:endParaRPr lang="en-US" dirty="0"/>
          </a:p>
        </p:txBody>
      </p:sp>
      <p:sp>
        <p:nvSpPr>
          <p:cNvPr id="3" name="Content Placeholder 2"/>
          <p:cNvSpPr>
            <a:spLocks noGrp="1"/>
          </p:cNvSpPr>
          <p:nvPr>
            <p:ph idx="1"/>
          </p:nvPr>
        </p:nvSpPr>
        <p:spPr>
          <a:xfrm>
            <a:off x="1043492" y="990600"/>
            <a:ext cx="6777317" cy="4842029"/>
          </a:xfrm>
        </p:spPr>
        <p:txBody>
          <a:bodyPr/>
          <a:lstStyle/>
          <a:p>
            <a:r>
              <a:rPr lang="en-US" dirty="0" smtClean="0"/>
              <a:t>The </a:t>
            </a:r>
            <a:r>
              <a:rPr lang="en-US" dirty="0"/>
              <a:t>ranking system created through this project can be used to prioritize streets for clearing in order to allow emergency services to perform rescue services in the </a:t>
            </a:r>
            <a:r>
              <a:rPr lang="en-US" dirty="0" smtClean="0"/>
              <a:t>aftermath of a large storm</a:t>
            </a:r>
          </a:p>
          <a:p>
            <a:pPr marL="68580" indent="0">
              <a:buNone/>
            </a:pPr>
            <a:endParaRPr lang="en-US" dirty="0" smtClean="0"/>
          </a:p>
          <a:p>
            <a:r>
              <a:rPr lang="en-US" dirty="0"/>
              <a:t>The Route Frequency data can also be used with updated tree shade data to update the ranking </a:t>
            </a:r>
            <a:r>
              <a:rPr lang="en-US" dirty="0" smtClean="0"/>
              <a:t>systems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6228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2842710" cy="646664"/>
          </a:xfrm>
        </p:spPr>
        <p:txBody>
          <a:bodyPr>
            <a:normAutofit fontScale="90000"/>
          </a:bodyPr>
          <a:lstStyle/>
          <a:p>
            <a:r>
              <a:rPr lang="en-US" dirty="0" smtClean="0"/>
              <a:t>Implications</a:t>
            </a:r>
            <a:endParaRPr lang="en-US" dirty="0"/>
          </a:p>
        </p:txBody>
      </p:sp>
      <p:sp>
        <p:nvSpPr>
          <p:cNvPr id="3" name="Content Placeholder 2"/>
          <p:cNvSpPr>
            <a:spLocks noGrp="1"/>
          </p:cNvSpPr>
          <p:nvPr>
            <p:ph idx="1"/>
          </p:nvPr>
        </p:nvSpPr>
        <p:spPr>
          <a:xfrm>
            <a:off x="1043492" y="838200"/>
            <a:ext cx="6777317" cy="4994429"/>
          </a:xfrm>
        </p:spPr>
        <p:txBody>
          <a:bodyPr/>
          <a:lstStyle/>
          <a:p>
            <a:r>
              <a:rPr lang="en-US" dirty="0"/>
              <a:t>Other cities can use this project as a model for similar studies in their own community.</a:t>
            </a:r>
          </a:p>
          <a:p>
            <a:pPr lvl="2"/>
            <a:r>
              <a:rPr lang="en-US" sz="2200" dirty="0"/>
              <a:t>A similar ranking system can help other cities to mitigate the </a:t>
            </a:r>
            <a:r>
              <a:rPr lang="en-US" sz="2200" dirty="0" smtClean="0"/>
              <a:t>hazards </a:t>
            </a:r>
            <a:r>
              <a:rPr lang="en-US" sz="2200" dirty="0"/>
              <a:t>associated with a green </a:t>
            </a:r>
            <a:r>
              <a:rPr lang="en-US" sz="2200" dirty="0" smtClean="0"/>
              <a:t>city</a:t>
            </a:r>
          </a:p>
          <a:p>
            <a:pPr marL="365760" lvl="1" indent="0">
              <a:buNone/>
            </a:pPr>
            <a:endParaRPr lang="en-US" dirty="0" smtClean="0"/>
          </a:p>
          <a:p>
            <a:r>
              <a:rPr lang="en-US" dirty="0"/>
              <a:t>A similar project may also be a way to support a plan for more tree planting in the city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2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76200"/>
            <a:ext cx="2614110" cy="722864"/>
          </a:xfrm>
        </p:spPr>
        <p:txBody>
          <a:bodyPr/>
          <a:lstStyle/>
          <a:p>
            <a:r>
              <a:rPr lang="en-US" dirty="0" smtClean="0"/>
              <a:t>Questions</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990600"/>
            <a:ext cx="4822938"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66800" cy="10668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9583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2461710" cy="838200"/>
          </a:xfrm>
        </p:spPr>
        <p:txBody>
          <a:bodyPr>
            <a:normAutofit/>
          </a:bodyPr>
          <a:lstStyle/>
          <a:p>
            <a:r>
              <a:rPr lang="en-US" dirty="0" smtClean="0"/>
              <a:t>Purpose</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r>
              <a:rPr lang="en-US" dirty="0" smtClean="0"/>
              <a:t>Generate a comprehensive tree hazard inventory</a:t>
            </a:r>
          </a:p>
          <a:p>
            <a:endParaRPr lang="en-US" dirty="0" smtClean="0"/>
          </a:p>
          <a:p>
            <a:r>
              <a:rPr lang="en-US" dirty="0" smtClean="0"/>
              <a:t>A ranking system will be used to highlight areas with the greatest threat potential in order to prioritize preventative tree maintenance  </a:t>
            </a:r>
          </a:p>
          <a:p>
            <a:endParaRPr lang="en-US" dirty="0" smtClean="0"/>
          </a:p>
          <a:p>
            <a:r>
              <a:rPr lang="en-US" dirty="0" smtClean="0"/>
              <a:t>T.E.E.G.S. will accomplish this by utilizing a GIS to analyze the existing tree shade index and identifying areas of high tree density which intersect or overlay with emergency service routes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3968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10200" y="-1"/>
            <a:ext cx="2514600" cy="646331"/>
          </a:xfrm>
          <a:prstGeom prst="rect">
            <a:avLst/>
          </a:prstGeom>
          <a:noFill/>
        </p:spPr>
        <p:txBody>
          <a:bodyPr wrap="square" rtlCol="0">
            <a:spAutoFit/>
          </a:bodyPr>
          <a:lstStyle/>
          <a:p>
            <a:r>
              <a:rPr lang="en-US" sz="3600" dirty="0">
                <a:solidFill>
                  <a:srgbClr val="CAF278">
                    <a:lumMod val="75000"/>
                  </a:srgbClr>
                </a:solidFill>
              </a:rPr>
              <a:t>Scope</a:t>
            </a:r>
          </a:p>
        </p:txBody>
      </p:sp>
      <p:sp>
        <p:nvSpPr>
          <p:cNvPr id="10" name="TextBox 9"/>
          <p:cNvSpPr txBox="1"/>
          <p:nvPr/>
        </p:nvSpPr>
        <p:spPr>
          <a:xfrm>
            <a:off x="1676400" y="975536"/>
            <a:ext cx="6248400" cy="461665"/>
          </a:xfrm>
          <a:prstGeom prst="rect">
            <a:avLst/>
          </a:prstGeom>
          <a:noFill/>
        </p:spPr>
        <p:txBody>
          <a:bodyPr wrap="square" rtlCol="0">
            <a:spAutoFit/>
          </a:bodyPr>
          <a:lstStyle/>
          <a:p>
            <a:r>
              <a:rPr lang="en-US" sz="2400" dirty="0">
                <a:solidFill>
                  <a:prstClr val="black">
                    <a:lumMod val="65000"/>
                    <a:lumOff val="35000"/>
                  </a:prstClr>
                </a:solidFill>
              </a:rPr>
              <a:t>City of Austin		City Limits</a:t>
            </a:r>
            <a:r>
              <a:rPr lang="en-US" dirty="0">
                <a:solidFill>
                  <a:prstClr val="black">
                    <a:lumMod val="65000"/>
                    <a:lumOff val="35000"/>
                  </a:prstClr>
                </a:solidFill>
              </a:rPr>
              <a:t>	</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124" y="1461537"/>
            <a:ext cx="6325076" cy="4809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3990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2600" y="-228600"/>
            <a:ext cx="1752600" cy="838200"/>
          </a:xfrm>
        </p:spPr>
        <p:txBody>
          <a:bodyPr>
            <a:normAutofit/>
          </a:bodyPr>
          <a:lstStyle/>
          <a:p>
            <a:r>
              <a:rPr lang="en-US" dirty="0" smtClean="0"/>
              <a:t>Data</a:t>
            </a:r>
            <a:endParaRPr lang="en-US" dirty="0"/>
          </a:p>
        </p:txBody>
      </p:sp>
      <p:pic>
        <p:nvPicPr>
          <p:cNvPr id="1026" name="Picture 2" descr="http://www.epicnutritiontoday.com/wp-content/uploads/2011/12/city.of_.austin.seal_.jpg">
            <a:hlinkClick r:id="rId3"/>
          </p:cNvPr>
          <p:cNvPicPr>
            <a:picLocks noChangeAspect="1" noChangeArrowheads="1"/>
          </p:cNvPicPr>
          <p:nvPr/>
        </p:nvPicPr>
        <p:blipFill>
          <a:blip r:embed="rId4" cstate="print"/>
          <a:srcRect/>
          <a:stretch>
            <a:fillRect/>
          </a:stretch>
        </p:blipFill>
        <p:spPr bwMode="auto">
          <a:xfrm>
            <a:off x="8001000" y="5715000"/>
            <a:ext cx="1143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http://datapoints.org/wp-content/themes/scherzo-john/images/capcog.png">
            <a:hlinkClick r:id="rId5"/>
          </p:cNvPr>
          <p:cNvPicPr>
            <a:picLocks noChangeAspect="1" noChangeArrowheads="1"/>
          </p:cNvPicPr>
          <p:nvPr/>
        </p:nvPicPr>
        <p:blipFill>
          <a:blip r:embed="rId6" cstate="print"/>
          <a:srcRect/>
          <a:stretch>
            <a:fillRect/>
          </a:stretch>
        </p:blipFill>
        <p:spPr bwMode="auto">
          <a:xfrm>
            <a:off x="4114800" y="5714999"/>
            <a:ext cx="1092994" cy="1143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http://t2.gstatic.com/images?q=tbn:ANd9GcS0aHKJx2rLn0LIHgzdAXMYfK5wXm3DxYqw1XwOvsXMvzp-VNcmgQ">
            <a:hlinkClick r:id="rId7"/>
          </p:cNvPr>
          <p:cNvPicPr>
            <a:picLocks noChangeAspect="1" noChangeArrowheads="1"/>
          </p:cNvPicPr>
          <p:nvPr/>
        </p:nvPicPr>
        <p:blipFill>
          <a:blip r:embed="rId8" cstate="print"/>
          <a:srcRect/>
          <a:stretch>
            <a:fillRect/>
          </a:stretch>
        </p:blipFill>
        <p:spPr bwMode="auto">
          <a:xfrm>
            <a:off x="0" y="5715000"/>
            <a:ext cx="1143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3534390606"/>
              </p:ext>
            </p:extLst>
          </p:nvPr>
        </p:nvGraphicFramePr>
        <p:xfrm>
          <a:off x="1384697" y="3352800"/>
          <a:ext cx="6553200" cy="2103120"/>
        </p:xfrm>
        <a:graphic>
          <a:graphicData uri="http://schemas.openxmlformats.org/drawingml/2006/table">
            <a:tbl>
              <a:tblPr firstRow="1" firstCol="1" bandRow="1">
                <a:tableStyleId>{69CF1AB2-1976-4502-BF36-3FF5EA218861}</a:tableStyleId>
              </a:tblPr>
              <a:tblGrid>
                <a:gridCol w="3378199"/>
                <a:gridCol w="3175001"/>
              </a:tblGrid>
              <a:tr h="293521">
                <a:tc gridSpan="2">
                  <a:txBody>
                    <a:bodyPr/>
                    <a:lstStyle/>
                    <a:p>
                      <a:pPr marL="0" marR="0" algn="ctr">
                        <a:lnSpc>
                          <a:spcPct val="115000"/>
                        </a:lnSpc>
                        <a:spcBef>
                          <a:spcPts val="0"/>
                        </a:spcBef>
                        <a:spcAft>
                          <a:spcPts val="0"/>
                        </a:spcAft>
                        <a:tabLst>
                          <a:tab pos="2143125" algn="l"/>
                        </a:tabLst>
                      </a:pPr>
                      <a:r>
                        <a:rPr lang="en-US" sz="1200" dirty="0">
                          <a:effectLst/>
                        </a:rPr>
                        <a:t>Data Created by TEEGS</a:t>
                      </a:r>
                      <a:endParaRPr lang="en-US" sz="1100" dirty="0">
                        <a:effectLst/>
                        <a:latin typeface="Calibri"/>
                        <a:ea typeface="Calibri"/>
                        <a:cs typeface="Times New Roman"/>
                      </a:endParaRPr>
                    </a:p>
                  </a:txBody>
                  <a:tcPr marL="68580" marR="68580" marT="0" marB="0"/>
                </a:tc>
                <a:tc hMerge="1">
                  <a:txBody>
                    <a:bodyPr/>
                    <a:lstStyle/>
                    <a:p>
                      <a:endParaRPr lang="en-US"/>
                    </a:p>
                  </a:txBody>
                  <a:tcPr/>
                </a:tc>
              </a:tr>
              <a:tr h="269147">
                <a:tc>
                  <a:txBody>
                    <a:bodyPr/>
                    <a:lstStyle/>
                    <a:p>
                      <a:pPr marL="0" marR="0" algn="ctr">
                        <a:lnSpc>
                          <a:spcPct val="115000"/>
                        </a:lnSpc>
                        <a:spcBef>
                          <a:spcPts val="0"/>
                        </a:spcBef>
                        <a:spcAft>
                          <a:spcPts val="0"/>
                        </a:spcAft>
                      </a:pPr>
                      <a:r>
                        <a:rPr lang="en-US" sz="1100" b="1" dirty="0">
                          <a:effectLst/>
                        </a:rPr>
                        <a:t>Layer</a:t>
                      </a:r>
                      <a:endParaRPr lang="en-US" sz="11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b="1" dirty="0">
                          <a:effectLst/>
                        </a:rPr>
                        <a:t>Source</a:t>
                      </a:r>
                      <a:endParaRPr lang="en-US" sz="1100" b="1" dirty="0">
                        <a:effectLst/>
                        <a:latin typeface="Calibri"/>
                        <a:ea typeface="Calibri"/>
                        <a:cs typeface="Times New Roman"/>
                      </a:endParaRPr>
                    </a:p>
                  </a:txBody>
                  <a:tcPr marL="68580" marR="68580" marT="0" marB="0"/>
                </a:tc>
              </a:tr>
              <a:tr h="244679">
                <a:tc>
                  <a:txBody>
                    <a:bodyPr/>
                    <a:lstStyle/>
                    <a:p>
                      <a:pPr marL="0" marR="0">
                        <a:lnSpc>
                          <a:spcPct val="115000"/>
                        </a:lnSpc>
                        <a:spcBef>
                          <a:spcPts val="0"/>
                        </a:spcBef>
                        <a:spcAft>
                          <a:spcPts val="0"/>
                        </a:spcAft>
                      </a:pPr>
                      <a:r>
                        <a:rPr lang="en-US" sz="1000" b="0" dirty="0">
                          <a:effectLst/>
                        </a:rPr>
                        <a:t>Emergency Service Locations (Points of Origin)</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Google Earth </a:t>
                      </a:r>
                      <a:endParaRPr lang="en-US" sz="1100">
                        <a:effectLst/>
                        <a:latin typeface="Calibri"/>
                        <a:ea typeface="Calibri"/>
                        <a:cs typeface="Times New Roman"/>
                      </a:endParaRPr>
                    </a:p>
                  </a:txBody>
                  <a:tcPr marL="68580" marR="68580" marT="0" marB="0"/>
                </a:tc>
              </a:tr>
              <a:tr h="244679">
                <a:tc>
                  <a:txBody>
                    <a:bodyPr/>
                    <a:lstStyle/>
                    <a:p>
                      <a:pPr marL="0" marR="0">
                        <a:lnSpc>
                          <a:spcPct val="115000"/>
                        </a:lnSpc>
                        <a:spcBef>
                          <a:spcPts val="0"/>
                        </a:spcBef>
                        <a:spcAft>
                          <a:spcPts val="0"/>
                        </a:spcAft>
                      </a:pPr>
                      <a:r>
                        <a:rPr lang="en-US" sz="1000" b="0" dirty="0">
                          <a:effectLst/>
                        </a:rPr>
                        <a:t>Destination Points</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Google Earth</a:t>
                      </a:r>
                      <a:endParaRPr lang="en-US" sz="1100" dirty="0">
                        <a:effectLst/>
                        <a:latin typeface="Calibri"/>
                        <a:ea typeface="Calibri"/>
                        <a:cs typeface="Times New Roman"/>
                      </a:endParaRPr>
                    </a:p>
                  </a:txBody>
                  <a:tcPr marL="68580" marR="68580" marT="0" marB="0"/>
                </a:tc>
              </a:tr>
              <a:tr h="244679">
                <a:tc>
                  <a:txBody>
                    <a:bodyPr/>
                    <a:lstStyle/>
                    <a:p>
                      <a:pPr marL="0" marR="0">
                        <a:lnSpc>
                          <a:spcPct val="115000"/>
                        </a:lnSpc>
                        <a:spcBef>
                          <a:spcPts val="0"/>
                        </a:spcBef>
                        <a:spcAft>
                          <a:spcPts val="0"/>
                        </a:spcAft>
                      </a:pPr>
                      <a:r>
                        <a:rPr lang="en-US" sz="1000" b="0" dirty="0">
                          <a:effectLst/>
                        </a:rPr>
                        <a:t>Top 150 Population Points</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Census Bureau Census Blocks</a:t>
                      </a:r>
                      <a:endParaRPr lang="en-US" sz="1100" dirty="0">
                        <a:effectLst/>
                        <a:latin typeface="Calibri"/>
                        <a:ea typeface="Calibri"/>
                        <a:cs typeface="Times New Roman"/>
                      </a:endParaRPr>
                    </a:p>
                  </a:txBody>
                  <a:tcPr marL="68580" marR="68580" marT="0" marB="0"/>
                </a:tc>
              </a:tr>
              <a:tr h="244679">
                <a:tc>
                  <a:txBody>
                    <a:bodyPr/>
                    <a:lstStyle/>
                    <a:p>
                      <a:pPr marL="0" marR="0">
                        <a:lnSpc>
                          <a:spcPct val="115000"/>
                        </a:lnSpc>
                        <a:spcBef>
                          <a:spcPts val="0"/>
                        </a:spcBef>
                        <a:spcAft>
                          <a:spcPts val="0"/>
                        </a:spcAft>
                      </a:pPr>
                      <a:r>
                        <a:rPr lang="en-US" sz="1000" b="0" dirty="0">
                          <a:effectLst/>
                        </a:rPr>
                        <a:t>Road Network</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City of Austin Streets Layer</a:t>
                      </a:r>
                      <a:endParaRPr lang="en-US" sz="1100">
                        <a:effectLst/>
                        <a:latin typeface="Calibri"/>
                        <a:ea typeface="Calibri"/>
                        <a:cs typeface="Times New Roman"/>
                      </a:endParaRPr>
                    </a:p>
                  </a:txBody>
                  <a:tcPr marL="68580" marR="68580" marT="0" marB="0"/>
                </a:tc>
              </a:tr>
              <a:tr h="211216">
                <a:tc>
                  <a:txBody>
                    <a:bodyPr/>
                    <a:lstStyle/>
                    <a:p>
                      <a:pPr marL="0" marR="0">
                        <a:lnSpc>
                          <a:spcPct val="115000"/>
                        </a:lnSpc>
                        <a:spcBef>
                          <a:spcPts val="0"/>
                        </a:spcBef>
                        <a:spcAft>
                          <a:spcPts val="0"/>
                        </a:spcAft>
                      </a:pPr>
                      <a:r>
                        <a:rPr lang="en-US" sz="1000" b="0" dirty="0" smtClean="0">
                          <a:effectLst/>
                        </a:rPr>
                        <a:t>Street Polygons</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City of Austin Streets </a:t>
                      </a:r>
                      <a:r>
                        <a:rPr lang="en-US" sz="1000" dirty="0" smtClean="0">
                          <a:effectLst/>
                        </a:rPr>
                        <a:t>Layer</a:t>
                      </a:r>
                      <a:endParaRPr lang="en-US" sz="1100" dirty="0">
                        <a:effectLst/>
                        <a:latin typeface="Calibri"/>
                        <a:ea typeface="Calibri"/>
                        <a:cs typeface="Times New Roman"/>
                      </a:endParaRPr>
                    </a:p>
                  </a:txBody>
                  <a:tcPr marL="68580" marR="68580" marT="0" marB="0"/>
                </a:tc>
              </a:tr>
              <a:tr h="314388">
                <a:tc>
                  <a:txBody>
                    <a:bodyPr/>
                    <a:lstStyle/>
                    <a:p>
                      <a:pPr marL="0" marR="0">
                        <a:lnSpc>
                          <a:spcPct val="115000"/>
                        </a:lnSpc>
                        <a:spcBef>
                          <a:spcPts val="0"/>
                        </a:spcBef>
                        <a:spcAft>
                          <a:spcPts val="0"/>
                        </a:spcAft>
                      </a:pPr>
                      <a:r>
                        <a:rPr lang="en-US" sz="1000" b="0" dirty="0">
                          <a:effectLst/>
                        </a:rPr>
                        <a:t>Street Analysis</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City of Austin Streets Layer and Street Polygon Layer</a:t>
                      </a:r>
                      <a:endParaRPr lang="en-US" sz="1100" dirty="0">
                        <a:effectLst/>
                        <a:latin typeface="Calibri"/>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2843851"/>
              </p:ext>
            </p:extLst>
          </p:nvPr>
        </p:nvGraphicFramePr>
        <p:xfrm>
          <a:off x="1384697" y="879764"/>
          <a:ext cx="6553200" cy="2133602"/>
        </p:xfrm>
        <a:graphic>
          <a:graphicData uri="http://schemas.openxmlformats.org/drawingml/2006/table">
            <a:tbl>
              <a:tblPr firstRow="1" firstCol="1" bandRow="1">
                <a:tableStyleId>{69CF1AB2-1976-4502-BF36-3FF5EA218861}</a:tableStyleId>
              </a:tblPr>
              <a:tblGrid>
                <a:gridCol w="3378200"/>
                <a:gridCol w="3175000"/>
              </a:tblGrid>
              <a:tr h="275227">
                <a:tc gridSpan="2">
                  <a:txBody>
                    <a:bodyPr/>
                    <a:lstStyle/>
                    <a:p>
                      <a:pPr marL="0" marR="0" algn="ctr">
                        <a:lnSpc>
                          <a:spcPct val="115000"/>
                        </a:lnSpc>
                        <a:spcBef>
                          <a:spcPts val="0"/>
                        </a:spcBef>
                        <a:spcAft>
                          <a:spcPts val="0"/>
                        </a:spcAft>
                      </a:pPr>
                      <a:r>
                        <a:rPr lang="en-US" sz="1200" dirty="0">
                          <a:effectLst/>
                        </a:rPr>
                        <a:t>Data </a:t>
                      </a:r>
                      <a:r>
                        <a:rPr lang="en-US" sz="1200" dirty="0" smtClean="0">
                          <a:effectLst/>
                        </a:rPr>
                        <a:t>Obtained by TEEGS</a:t>
                      </a:r>
                      <a:endParaRPr lang="en-US" sz="1100" dirty="0">
                        <a:effectLst/>
                        <a:latin typeface="Calibri"/>
                        <a:ea typeface="Calibri"/>
                        <a:cs typeface="Times New Roman"/>
                      </a:endParaRPr>
                    </a:p>
                  </a:txBody>
                  <a:tcPr marL="68580" marR="68580" marT="0" marB="0"/>
                </a:tc>
                <a:tc hMerge="1">
                  <a:txBody>
                    <a:bodyPr/>
                    <a:lstStyle/>
                    <a:p>
                      <a:endParaRPr lang="en-US"/>
                    </a:p>
                  </a:txBody>
                  <a:tcPr/>
                </a:tc>
              </a:tr>
              <a:tr h="252372">
                <a:tc>
                  <a:txBody>
                    <a:bodyPr/>
                    <a:lstStyle/>
                    <a:p>
                      <a:pPr marL="0" marR="0" algn="ctr">
                        <a:lnSpc>
                          <a:spcPct val="115000"/>
                        </a:lnSpc>
                        <a:spcBef>
                          <a:spcPts val="0"/>
                        </a:spcBef>
                        <a:spcAft>
                          <a:spcPts val="0"/>
                        </a:spcAft>
                      </a:pPr>
                      <a:r>
                        <a:rPr lang="en-US" sz="1100" dirty="0">
                          <a:effectLst/>
                        </a:rPr>
                        <a:t>Layer</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b="1" dirty="0">
                          <a:effectLst/>
                        </a:rPr>
                        <a:t>Source</a:t>
                      </a:r>
                      <a:endParaRPr lang="en-US" sz="1100" b="1" dirty="0">
                        <a:effectLst/>
                        <a:latin typeface="Calibri"/>
                        <a:ea typeface="Calibri"/>
                        <a:cs typeface="Times New Roman"/>
                      </a:endParaRPr>
                    </a:p>
                  </a:txBody>
                  <a:tcPr marL="68580" marR="68580" marT="0" marB="0"/>
                </a:tc>
              </a:tr>
              <a:tr h="229429">
                <a:tc>
                  <a:txBody>
                    <a:bodyPr/>
                    <a:lstStyle/>
                    <a:p>
                      <a:pPr marL="0" marR="0">
                        <a:lnSpc>
                          <a:spcPct val="115000"/>
                        </a:lnSpc>
                        <a:spcBef>
                          <a:spcPts val="0"/>
                        </a:spcBef>
                        <a:spcAft>
                          <a:spcPts val="0"/>
                        </a:spcAft>
                      </a:pPr>
                      <a:r>
                        <a:rPr lang="en-US" sz="1000" b="0" dirty="0">
                          <a:effectLst/>
                        </a:rPr>
                        <a:t>Streets</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City of Austin</a:t>
                      </a:r>
                      <a:endParaRPr lang="en-US" sz="1100">
                        <a:effectLst/>
                        <a:latin typeface="Calibri"/>
                        <a:ea typeface="Calibri"/>
                        <a:cs typeface="Times New Roman"/>
                      </a:endParaRPr>
                    </a:p>
                  </a:txBody>
                  <a:tcPr marL="68580" marR="68580" marT="0" marB="0"/>
                </a:tc>
              </a:tr>
              <a:tr h="229429">
                <a:tc>
                  <a:txBody>
                    <a:bodyPr/>
                    <a:lstStyle/>
                    <a:p>
                      <a:pPr marL="0" marR="0">
                        <a:lnSpc>
                          <a:spcPct val="115000"/>
                        </a:lnSpc>
                        <a:spcBef>
                          <a:spcPts val="0"/>
                        </a:spcBef>
                        <a:spcAft>
                          <a:spcPts val="0"/>
                        </a:spcAft>
                      </a:pPr>
                      <a:r>
                        <a:rPr lang="en-US" sz="1000" b="0" dirty="0">
                          <a:effectLst/>
                        </a:rPr>
                        <a:t>Hospitals</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City of Austin </a:t>
                      </a:r>
                      <a:endParaRPr lang="en-US" sz="1100">
                        <a:effectLst/>
                        <a:latin typeface="Calibri"/>
                        <a:ea typeface="Calibri"/>
                        <a:cs typeface="Times New Roman"/>
                      </a:endParaRPr>
                    </a:p>
                  </a:txBody>
                  <a:tcPr marL="68580" marR="68580" marT="0" marB="0"/>
                </a:tc>
              </a:tr>
              <a:tr h="229429">
                <a:tc>
                  <a:txBody>
                    <a:bodyPr/>
                    <a:lstStyle/>
                    <a:p>
                      <a:pPr marL="0" marR="0">
                        <a:lnSpc>
                          <a:spcPct val="115000"/>
                        </a:lnSpc>
                        <a:spcBef>
                          <a:spcPts val="0"/>
                        </a:spcBef>
                        <a:spcAft>
                          <a:spcPts val="0"/>
                        </a:spcAft>
                      </a:pPr>
                      <a:r>
                        <a:rPr lang="en-US" sz="1000" b="0" dirty="0">
                          <a:effectLst/>
                        </a:rPr>
                        <a:t>Parks and Hydrology</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City of Austin</a:t>
                      </a:r>
                      <a:endParaRPr lang="en-US" sz="1100">
                        <a:effectLst/>
                        <a:latin typeface="Calibri"/>
                        <a:ea typeface="Calibri"/>
                        <a:cs typeface="Times New Roman"/>
                      </a:endParaRPr>
                    </a:p>
                  </a:txBody>
                  <a:tcPr marL="68580" marR="68580" marT="0" marB="0"/>
                </a:tc>
              </a:tr>
              <a:tr h="229429">
                <a:tc>
                  <a:txBody>
                    <a:bodyPr/>
                    <a:lstStyle/>
                    <a:p>
                      <a:pPr marL="0" marR="0">
                        <a:lnSpc>
                          <a:spcPct val="115000"/>
                        </a:lnSpc>
                        <a:spcBef>
                          <a:spcPts val="0"/>
                        </a:spcBef>
                        <a:spcAft>
                          <a:spcPts val="0"/>
                        </a:spcAft>
                      </a:pPr>
                      <a:r>
                        <a:rPr lang="en-US" sz="1000" b="0" dirty="0">
                          <a:effectLst/>
                        </a:rPr>
                        <a:t>Tree Canopy Cover</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Urban Forestry Program</a:t>
                      </a:r>
                      <a:endParaRPr lang="en-US" sz="1100">
                        <a:effectLst/>
                        <a:latin typeface="Calibri"/>
                        <a:ea typeface="Calibri"/>
                        <a:cs typeface="Times New Roman"/>
                      </a:endParaRPr>
                    </a:p>
                  </a:txBody>
                  <a:tcPr marL="68580" marR="68580" marT="0" marB="0"/>
                </a:tc>
              </a:tr>
              <a:tr h="229429">
                <a:tc>
                  <a:txBody>
                    <a:bodyPr/>
                    <a:lstStyle/>
                    <a:p>
                      <a:pPr marL="0" marR="0">
                        <a:lnSpc>
                          <a:spcPct val="115000"/>
                        </a:lnSpc>
                        <a:spcBef>
                          <a:spcPts val="0"/>
                        </a:spcBef>
                        <a:spcAft>
                          <a:spcPts val="0"/>
                        </a:spcAft>
                      </a:pPr>
                      <a:r>
                        <a:rPr lang="en-US" sz="1000" b="0" dirty="0">
                          <a:effectLst/>
                        </a:rPr>
                        <a:t>Austin City Limits</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CAPCOG</a:t>
                      </a:r>
                      <a:endParaRPr lang="en-US" sz="1100">
                        <a:effectLst/>
                        <a:latin typeface="Calibri"/>
                        <a:ea typeface="Calibri"/>
                        <a:cs typeface="Times New Roman"/>
                      </a:endParaRPr>
                    </a:p>
                  </a:txBody>
                  <a:tcPr marL="68580" marR="68580" marT="0" marB="0"/>
                </a:tc>
              </a:tr>
              <a:tr h="229429">
                <a:tc>
                  <a:txBody>
                    <a:bodyPr/>
                    <a:lstStyle/>
                    <a:p>
                      <a:pPr marL="0" marR="0">
                        <a:lnSpc>
                          <a:spcPct val="115000"/>
                        </a:lnSpc>
                        <a:spcBef>
                          <a:spcPts val="0"/>
                        </a:spcBef>
                        <a:spcAft>
                          <a:spcPts val="0"/>
                        </a:spcAft>
                      </a:pPr>
                      <a:r>
                        <a:rPr lang="en-US" sz="1000" b="0" dirty="0">
                          <a:effectLst/>
                        </a:rPr>
                        <a:t>Travis County</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CAPCOG</a:t>
                      </a:r>
                      <a:endParaRPr lang="en-US" sz="1100">
                        <a:effectLst/>
                        <a:latin typeface="Calibri"/>
                        <a:ea typeface="Calibri"/>
                        <a:cs typeface="Times New Roman"/>
                      </a:endParaRPr>
                    </a:p>
                  </a:txBody>
                  <a:tcPr marL="68580" marR="68580" marT="0" marB="0"/>
                </a:tc>
              </a:tr>
              <a:tr h="229429">
                <a:tc>
                  <a:txBody>
                    <a:bodyPr/>
                    <a:lstStyle/>
                    <a:p>
                      <a:pPr marL="0" marR="0">
                        <a:lnSpc>
                          <a:spcPct val="115000"/>
                        </a:lnSpc>
                        <a:spcBef>
                          <a:spcPts val="0"/>
                        </a:spcBef>
                        <a:spcAft>
                          <a:spcPts val="0"/>
                        </a:spcAft>
                      </a:pPr>
                      <a:r>
                        <a:rPr lang="en-US" sz="1000" b="0" dirty="0">
                          <a:effectLst/>
                        </a:rPr>
                        <a:t>Census Blocks</a:t>
                      </a:r>
                      <a:endParaRPr lang="en-US" sz="11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Census Bureau</a:t>
                      </a:r>
                      <a:endParaRPr lang="en-US" sz="1100" dirty="0">
                        <a:effectLst/>
                        <a:latin typeface="Calibri"/>
                        <a:ea typeface="Calibri"/>
                        <a:cs typeface="Times New Roman"/>
                      </a:endParaRPr>
                    </a:p>
                  </a:txBody>
                  <a:tcPr marL="68580" marR="68580" marT="0" marB="0"/>
                </a:tc>
              </a:tr>
            </a:tbl>
          </a:graphicData>
        </a:graphic>
      </p:graphicFrame>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4746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3299910" cy="646664"/>
          </a:xfrm>
        </p:spPr>
        <p:txBody>
          <a:bodyPr>
            <a:normAutofit fontScale="90000"/>
          </a:bodyPr>
          <a:lstStyle/>
          <a:p>
            <a:r>
              <a:rPr lang="en-US" dirty="0" smtClean="0"/>
              <a:t>Methodology</a:t>
            </a:r>
            <a:endParaRPr lang="en-US" dirty="0"/>
          </a:p>
        </p:txBody>
      </p:sp>
      <p:sp>
        <p:nvSpPr>
          <p:cNvPr id="3" name="Content Placeholder 2"/>
          <p:cNvSpPr>
            <a:spLocks noGrp="1"/>
          </p:cNvSpPr>
          <p:nvPr>
            <p:ph idx="1"/>
          </p:nvPr>
        </p:nvSpPr>
        <p:spPr>
          <a:xfrm>
            <a:off x="1043492" y="838200"/>
            <a:ext cx="6777317" cy="4994429"/>
          </a:xfrm>
        </p:spPr>
        <p:txBody>
          <a:bodyPr/>
          <a:lstStyle/>
          <a:p>
            <a:r>
              <a:rPr lang="en-US" b="1" dirty="0" smtClean="0"/>
              <a:t>Identify APD, AFD, EMS, and Schools</a:t>
            </a:r>
          </a:p>
          <a:p>
            <a:pPr lvl="1"/>
            <a:r>
              <a:rPr lang="en-US" dirty="0" smtClean="0"/>
              <a:t>Google: “what’s here”</a:t>
            </a:r>
          </a:p>
          <a:p>
            <a:pPr lvl="1"/>
            <a:r>
              <a:rPr lang="en-US" dirty="0" smtClean="0"/>
              <a:t>Project latitude and longitude coordinates</a:t>
            </a:r>
            <a:endParaRPr lang="en-US" dirty="0"/>
          </a:p>
          <a:p>
            <a:r>
              <a:rPr lang="en-US" b="1" dirty="0" smtClean="0"/>
              <a:t>Create Emergency Services Layer</a:t>
            </a:r>
          </a:p>
          <a:p>
            <a:pPr lvl="1"/>
            <a:r>
              <a:rPr lang="en-US" dirty="0" smtClean="0"/>
              <a:t>Merge APD, AFD, and EMS</a:t>
            </a:r>
          </a:p>
          <a:p>
            <a:pPr lvl="1"/>
            <a:r>
              <a:rPr lang="en-US" dirty="0" smtClean="0"/>
              <a:t>67 total</a:t>
            </a:r>
          </a:p>
          <a:p>
            <a:r>
              <a:rPr lang="en-US" b="1" dirty="0" smtClean="0"/>
              <a:t>Identify Population Points</a:t>
            </a:r>
          </a:p>
          <a:p>
            <a:pPr lvl="1"/>
            <a:r>
              <a:rPr lang="en-US" dirty="0" smtClean="0"/>
              <a:t>Census Blocks with 2.5 miles of city limits</a:t>
            </a:r>
          </a:p>
          <a:p>
            <a:pPr lvl="1"/>
            <a:r>
              <a:rPr lang="en-US" dirty="0" smtClean="0"/>
              <a:t>Block Centroid</a:t>
            </a:r>
          </a:p>
          <a:p>
            <a:pPr lvl="1"/>
            <a:r>
              <a:rPr lang="en-US" dirty="0" smtClean="0"/>
              <a:t>Top 150 points within City Limits (top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389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76200"/>
            <a:ext cx="3276600" cy="722864"/>
          </a:xfrm>
        </p:spPr>
        <p:txBody>
          <a:bodyPr>
            <a:normAutofit fontScale="90000"/>
          </a:bodyPr>
          <a:lstStyle/>
          <a:p>
            <a:pPr algn="ctr"/>
            <a:r>
              <a:rPr lang="en-US" sz="2400" dirty="0" smtClean="0"/>
              <a:t>Origin and Destination</a:t>
            </a:r>
            <a:br>
              <a:rPr lang="en-US" sz="2400" dirty="0" smtClean="0"/>
            </a:br>
            <a:r>
              <a:rPr lang="en-US" sz="2400" dirty="0" smtClean="0"/>
              <a:t>Points</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0859" y="762001"/>
            <a:ext cx="7224154" cy="556259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4104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52400"/>
            <a:ext cx="3810000" cy="838200"/>
          </a:xfrm>
        </p:spPr>
        <p:txBody>
          <a:bodyPr>
            <a:noAutofit/>
          </a:bodyPr>
          <a:lstStyle/>
          <a:p>
            <a:pPr algn="ctr"/>
            <a:r>
              <a:rPr lang="en-US" sz="2300" dirty="0" smtClean="0"/>
              <a:t>Origin and Destination</a:t>
            </a:r>
            <a:br>
              <a:rPr lang="en-US" sz="2300" dirty="0" smtClean="0"/>
            </a:br>
            <a:r>
              <a:rPr lang="en-US" sz="2300" dirty="0" smtClean="0"/>
              <a:t>Points</a:t>
            </a:r>
            <a:endParaRPr lang="en-US" sz="23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762000"/>
            <a:ext cx="7467600" cy="5734554"/>
          </a:xfrm>
        </p:spPr>
      </p:pic>
      <p:cxnSp>
        <p:nvCxnSpPr>
          <p:cNvPr id="6" name="Straight Connector 5"/>
          <p:cNvCxnSpPr/>
          <p:nvPr/>
        </p:nvCxnSpPr>
        <p:spPr>
          <a:xfrm>
            <a:off x="8305800" y="7620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769398" cy="769398"/>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9565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8200" y="0"/>
            <a:ext cx="3505200" cy="646664"/>
          </a:xfrm>
        </p:spPr>
        <p:txBody>
          <a:bodyPr>
            <a:normAutofit/>
          </a:bodyPr>
          <a:lstStyle/>
          <a:p>
            <a:pPr algn="ctr"/>
            <a:r>
              <a:rPr lang="en-US" sz="3200" dirty="0" smtClean="0"/>
              <a:t>Methodology</a:t>
            </a:r>
            <a:endParaRPr lang="en-US" sz="3200" dirty="0"/>
          </a:p>
        </p:txBody>
      </p:sp>
      <p:sp>
        <p:nvSpPr>
          <p:cNvPr id="5" name="Content Placeholder 4"/>
          <p:cNvSpPr>
            <a:spLocks noGrp="1"/>
          </p:cNvSpPr>
          <p:nvPr>
            <p:ph idx="1"/>
          </p:nvPr>
        </p:nvSpPr>
        <p:spPr>
          <a:xfrm>
            <a:off x="1066800" y="990600"/>
            <a:ext cx="6777317" cy="4876800"/>
          </a:xfrm>
        </p:spPr>
        <p:txBody>
          <a:bodyPr>
            <a:normAutofit/>
          </a:bodyPr>
          <a:lstStyle/>
          <a:p>
            <a:r>
              <a:rPr lang="en-US" b="1" dirty="0" smtClean="0"/>
              <a:t>Create Street Polygons</a:t>
            </a:r>
          </a:p>
          <a:p>
            <a:pPr lvl="1"/>
            <a:r>
              <a:rPr lang="en-US" dirty="0" smtClean="0"/>
              <a:t>Buffer along street center lines</a:t>
            </a:r>
          </a:p>
          <a:p>
            <a:pPr lvl="1"/>
            <a:r>
              <a:rPr lang="en-US" dirty="0" smtClean="0"/>
              <a:t>Clip to provided polygon street layer</a:t>
            </a:r>
          </a:p>
          <a:p>
            <a:pPr marL="365760" lvl="1" indent="0">
              <a:buNone/>
            </a:pPr>
            <a:endParaRPr lang="en-US" dirty="0" smtClean="0"/>
          </a:p>
          <a:p>
            <a:r>
              <a:rPr lang="en-US" b="1" dirty="0" smtClean="0"/>
              <a:t>Identify Tree Shade Percentage</a:t>
            </a:r>
          </a:p>
          <a:p>
            <a:pPr lvl="1"/>
            <a:r>
              <a:rPr lang="en-US" dirty="0" smtClean="0"/>
              <a:t>Identify tree shade cover over street polygon layer</a:t>
            </a:r>
          </a:p>
          <a:p>
            <a:pPr lvl="1"/>
            <a:r>
              <a:rPr lang="en-US" dirty="0" smtClean="0"/>
              <a:t>Dissolve by street segment</a:t>
            </a:r>
          </a:p>
          <a:p>
            <a:pPr lvl="1"/>
            <a:r>
              <a:rPr lang="en-US" dirty="0" smtClean="0"/>
              <a:t>Tree shade/total = percentage</a:t>
            </a:r>
          </a:p>
          <a:p>
            <a:pPr marL="365760" lvl="1"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 y="0"/>
            <a:ext cx="914400" cy="91440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51747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1393</Words>
  <Application>Microsoft Office PowerPoint</Application>
  <PresentationFormat>On-screen Show (4:3)</PresentationFormat>
  <Paragraphs>150</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Austin</vt:lpstr>
      <vt:lpstr>T.E.E.G.S</vt:lpstr>
      <vt:lpstr>Austin Parks and Recreation Department</vt:lpstr>
      <vt:lpstr>Purpose</vt:lpstr>
      <vt:lpstr>PowerPoint Presentation</vt:lpstr>
      <vt:lpstr>Data</vt:lpstr>
      <vt:lpstr>Methodology</vt:lpstr>
      <vt:lpstr>Origin and Destination Points</vt:lpstr>
      <vt:lpstr>Origin and Destination Points</vt:lpstr>
      <vt:lpstr>Methodology</vt:lpstr>
      <vt:lpstr>Tree Shade Percentage</vt:lpstr>
      <vt:lpstr>Tree Shade Percentage</vt:lpstr>
      <vt:lpstr>Methodology</vt:lpstr>
      <vt:lpstr>  Route Frequency</vt:lpstr>
      <vt:lpstr>Route Frequency</vt:lpstr>
      <vt:lpstr>Methodology</vt:lpstr>
      <vt:lpstr>Results</vt:lpstr>
      <vt:lpstr>Results</vt:lpstr>
      <vt:lpstr>Results</vt:lpstr>
      <vt:lpstr>Results</vt:lpstr>
      <vt:lpstr>Results</vt:lpstr>
      <vt:lpstr>Results</vt:lpstr>
      <vt:lpstr>Results</vt:lpstr>
      <vt:lpstr>Results</vt:lpstr>
      <vt:lpstr>Implications</vt:lpstr>
      <vt:lpstr>Implications</vt:lpstr>
      <vt:lpstr>Implications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T.E.E.G.S</dc:title>
  <dc:creator>Bender, Lauren E</dc:creator>
  <cp:lastModifiedBy>Gore, Aaron T</cp:lastModifiedBy>
  <cp:revision>20</cp:revision>
  <cp:lastPrinted>2013-05-01T20:30:34Z</cp:lastPrinted>
  <dcterms:created xsi:type="dcterms:W3CDTF">2013-04-24T15:44:40Z</dcterms:created>
  <dcterms:modified xsi:type="dcterms:W3CDTF">2013-05-03T15:27:14Z</dcterms:modified>
</cp:coreProperties>
</file>