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58" r:id="rId4"/>
    <p:sldId id="269" r:id="rId5"/>
    <p:sldId id="270" r:id="rId6"/>
    <p:sldId id="259" r:id="rId7"/>
    <p:sldId id="260" r:id="rId8"/>
    <p:sldId id="274" r:id="rId9"/>
    <p:sldId id="275" r:id="rId10"/>
    <p:sldId id="276" r:id="rId11"/>
    <p:sldId id="268" r:id="rId12"/>
    <p:sldId id="272" r:id="rId13"/>
    <p:sldId id="261" r:id="rId14"/>
    <p:sldId id="262" r:id="rId15"/>
    <p:sldId id="263" r:id="rId16"/>
    <p:sldId id="264" r:id="rId17"/>
    <p:sldId id="265" r:id="rId18"/>
    <p:sldId id="266" r:id="rId19"/>
    <p:sldId id="273" r:id="rId20"/>
    <p:sldId id="267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97E4B-C23C-41EA-B125-7261FDE00FD0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400B5DE8-6BC2-4C19-A9C3-2111A2DD0003}">
      <dgm:prSet phldrT="[Text]"/>
      <dgm:spPr/>
      <dgm:t>
        <a:bodyPr/>
        <a:lstStyle/>
        <a:p>
          <a:r>
            <a:rPr lang="en-US" dirty="0" err="1" smtClean="0"/>
            <a:t>Geodatabase</a:t>
          </a:r>
          <a:endParaRPr lang="en-US" dirty="0"/>
        </a:p>
      </dgm:t>
    </dgm:pt>
    <dgm:pt modelId="{8F18BA93-4027-4D26-9270-48FDAE671C36}" type="parTrans" cxnId="{A3C32F6E-6F14-45DE-A74A-7612224ABC24}">
      <dgm:prSet/>
      <dgm:spPr/>
      <dgm:t>
        <a:bodyPr/>
        <a:lstStyle/>
        <a:p>
          <a:endParaRPr lang="en-US"/>
        </a:p>
      </dgm:t>
    </dgm:pt>
    <dgm:pt modelId="{DA2EE171-5964-469B-9774-E8597FE6B414}" type="sibTrans" cxnId="{A3C32F6E-6F14-45DE-A74A-7612224ABC24}">
      <dgm:prSet/>
      <dgm:spPr/>
      <dgm:t>
        <a:bodyPr/>
        <a:lstStyle/>
        <a:p>
          <a:endParaRPr lang="en-US"/>
        </a:p>
      </dgm:t>
    </dgm:pt>
    <dgm:pt modelId="{C0527BEF-74FD-400E-8A0E-AC5D96D5A3C7}">
      <dgm:prSet phldrT="[Text]"/>
      <dgm:spPr/>
      <dgm:t>
        <a:bodyPr/>
        <a:lstStyle/>
        <a:p>
          <a:r>
            <a:rPr lang="en-US" dirty="0" smtClean="0"/>
            <a:t>Manage Data</a:t>
          </a:r>
          <a:endParaRPr lang="en-US" dirty="0"/>
        </a:p>
      </dgm:t>
    </dgm:pt>
    <dgm:pt modelId="{B5D0C2FA-5BBB-4A95-98A3-468817EF06C1}" type="parTrans" cxnId="{0EA6C814-B500-46FD-A593-25E1EEBA6CCE}">
      <dgm:prSet/>
      <dgm:spPr/>
      <dgm:t>
        <a:bodyPr/>
        <a:lstStyle/>
        <a:p>
          <a:endParaRPr lang="en-US"/>
        </a:p>
      </dgm:t>
    </dgm:pt>
    <dgm:pt modelId="{85ACF411-2A19-44A8-8548-46A04E8CD9BE}" type="sibTrans" cxnId="{0EA6C814-B500-46FD-A593-25E1EEBA6CCE}">
      <dgm:prSet/>
      <dgm:spPr/>
      <dgm:t>
        <a:bodyPr/>
        <a:lstStyle/>
        <a:p>
          <a:endParaRPr lang="en-US"/>
        </a:p>
      </dgm:t>
    </dgm:pt>
    <dgm:pt modelId="{3FA3BBD3-900C-4079-AC14-913C221304E2}">
      <dgm:prSet phldrT="[Text]"/>
      <dgm:spPr/>
      <dgm:t>
        <a:bodyPr/>
        <a:lstStyle/>
        <a:p>
          <a:r>
            <a:rPr lang="en-US" dirty="0" smtClean="0"/>
            <a:t>Collect Data</a:t>
          </a:r>
          <a:endParaRPr lang="en-US" dirty="0"/>
        </a:p>
      </dgm:t>
    </dgm:pt>
    <dgm:pt modelId="{92C908A2-2D28-406E-BB43-2F2E2A5A1B9A}" type="parTrans" cxnId="{1B736BE2-2B50-403A-A358-D54E4A9630EC}">
      <dgm:prSet/>
      <dgm:spPr/>
      <dgm:t>
        <a:bodyPr/>
        <a:lstStyle/>
        <a:p>
          <a:endParaRPr lang="en-US"/>
        </a:p>
      </dgm:t>
    </dgm:pt>
    <dgm:pt modelId="{ABFC330A-4BE3-4873-97A8-4C19E1D19551}" type="sibTrans" cxnId="{1B736BE2-2B50-403A-A358-D54E4A9630EC}">
      <dgm:prSet/>
      <dgm:spPr/>
      <dgm:t>
        <a:bodyPr/>
        <a:lstStyle/>
        <a:p>
          <a:endParaRPr lang="en-US"/>
        </a:p>
      </dgm:t>
    </dgm:pt>
    <dgm:pt modelId="{13A394EA-9D83-4754-B962-4752750D0361}" type="pres">
      <dgm:prSet presAssocID="{4D897E4B-C23C-41EA-B125-7261FDE00FD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D7311B6-F9C0-4A2C-99E9-4D6D6CB0CF78}" type="pres">
      <dgm:prSet presAssocID="{400B5DE8-6BC2-4C19-A9C3-2111A2DD000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67281-2C88-47C7-BE1C-E5EC951DB6B8}" type="pres">
      <dgm:prSet presAssocID="{400B5DE8-6BC2-4C19-A9C3-2111A2DD0003}" presName="gear1srcNode" presStyleLbl="node1" presStyleIdx="0" presStyleCnt="3"/>
      <dgm:spPr/>
      <dgm:t>
        <a:bodyPr/>
        <a:lstStyle/>
        <a:p>
          <a:endParaRPr lang="en-US"/>
        </a:p>
      </dgm:t>
    </dgm:pt>
    <dgm:pt modelId="{1318BAAE-2901-4F07-8892-9E424A5926D0}" type="pres">
      <dgm:prSet presAssocID="{400B5DE8-6BC2-4C19-A9C3-2111A2DD0003}" presName="gear1dstNode" presStyleLbl="node1" presStyleIdx="0" presStyleCnt="3"/>
      <dgm:spPr/>
      <dgm:t>
        <a:bodyPr/>
        <a:lstStyle/>
        <a:p>
          <a:endParaRPr lang="en-US"/>
        </a:p>
      </dgm:t>
    </dgm:pt>
    <dgm:pt modelId="{FA638341-F551-4E49-8FBA-CD0A994EF377}" type="pres">
      <dgm:prSet presAssocID="{C0527BEF-74FD-400E-8A0E-AC5D96D5A3C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66E7E-5B54-4DB2-BC20-580259980B84}" type="pres">
      <dgm:prSet presAssocID="{C0527BEF-74FD-400E-8A0E-AC5D96D5A3C7}" presName="gear2srcNode" presStyleLbl="node1" presStyleIdx="1" presStyleCnt="3"/>
      <dgm:spPr/>
      <dgm:t>
        <a:bodyPr/>
        <a:lstStyle/>
        <a:p>
          <a:endParaRPr lang="en-US"/>
        </a:p>
      </dgm:t>
    </dgm:pt>
    <dgm:pt modelId="{4FEDEB10-68FE-4249-9DDA-66FCDA2A7D75}" type="pres">
      <dgm:prSet presAssocID="{C0527BEF-74FD-400E-8A0E-AC5D96D5A3C7}" presName="gear2dstNode" presStyleLbl="node1" presStyleIdx="1" presStyleCnt="3"/>
      <dgm:spPr/>
      <dgm:t>
        <a:bodyPr/>
        <a:lstStyle/>
        <a:p>
          <a:endParaRPr lang="en-US"/>
        </a:p>
      </dgm:t>
    </dgm:pt>
    <dgm:pt modelId="{2ABECD66-54F3-47C8-BE69-39B4465497C5}" type="pres">
      <dgm:prSet presAssocID="{3FA3BBD3-900C-4079-AC14-913C221304E2}" presName="gear3" presStyleLbl="node1" presStyleIdx="2" presStyleCnt="3"/>
      <dgm:spPr/>
      <dgm:t>
        <a:bodyPr/>
        <a:lstStyle/>
        <a:p>
          <a:endParaRPr lang="en-US"/>
        </a:p>
      </dgm:t>
    </dgm:pt>
    <dgm:pt modelId="{E11B9729-7746-42AF-9082-BADA60897C86}" type="pres">
      <dgm:prSet presAssocID="{3FA3BBD3-900C-4079-AC14-913C221304E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775AB-6411-4B65-8810-9C67AB4F8F4D}" type="pres">
      <dgm:prSet presAssocID="{3FA3BBD3-900C-4079-AC14-913C221304E2}" presName="gear3srcNode" presStyleLbl="node1" presStyleIdx="2" presStyleCnt="3"/>
      <dgm:spPr/>
      <dgm:t>
        <a:bodyPr/>
        <a:lstStyle/>
        <a:p>
          <a:endParaRPr lang="en-US"/>
        </a:p>
      </dgm:t>
    </dgm:pt>
    <dgm:pt modelId="{DC2458E9-C24A-4025-B413-2F4530A1CA38}" type="pres">
      <dgm:prSet presAssocID="{3FA3BBD3-900C-4079-AC14-913C221304E2}" presName="gear3dstNode" presStyleLbl="node1" presStyleIdx="2" presStyleCnt="3"/>
      <dgm:spPr/>
      <dgm:t>
        <a:bodyPr/>
        <a:lstStyle/>
        <a:p>
          <a:endParaRPr lang="en-US"/>
        </a:p>
      </dgm:t>
    </dgm:pt>
    <dgm:pt modelId="{0611A98C-6F9C-483F-90AC-FE2F3DE933A7}" type="pres">
      <dgm:prSet presAssocID="{DA2EE171-5964-469B-9774-E8597FE6B414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2F0D636-C7C9-4524-875E-7F1D17B882EA}" type="pres">
      <dgm:prSet presAssocID="{85ACF411-2A19-44A8-8548-46A04E8CD9BE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4EBD706D-17D7-4B0D-8FB7-7403DBB08882}" type="pres">
      <dgm:prSet presAssocID="{ABFC330A-4BE3-4873-97A8-4C19E1D19551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CDE4BCD-E570-4E4C-BF76-AADB8AB10BC0}" type="presOf" srcId="{C0527BEF-74FD-400E-8A0E-AC5D96D5A3C7}" destId="{FA638341-F551-4E49-8FBA-CD0A994EF377}" srcOrd="0" destOrd="0" presId="urn:microsoft.com/office/officeart/2005/8/layout/gear1"/>
    <dgm:cxn modelId="{0EA6C814-B500-46FD-A593-25E1EEBA6CCE}" srcId="{4D897E4B-C23C-41EA-B125-7261FDE00FD0}" destId="{C0527BEF-74FD-400E-8A0E-AC5D96D5A3C7}" srcOrd="1" destOrd="0" parTransId="{B5D0C2FA-5BBB-4A95-98A3-468817EF06C1}" sibTransId="{85ACF411-2A19-44A8-8548-46A04E8CD9BE}"/>
    <dgm:cxn modelId="{A3C32F6E-6F14-45DE-A74A-7612224ABC24}" srcId="{4D897E4B-C23C-41EA-B125-7261FDE00FD0}" destId="{400B5DE8-6BC2-4C19-A9C3-2111A2DD0003}" srcOrd="0" destOrd="0" parTransId="{8F18BA93-4027-4D26-9270-48FDAE671C36}" sibTransId="{DA2EE171-5964-469B-9774-E8597FE6B414}"/>
    <dgm:cxn modelId="{844995D4-EAFA-4B79-AC92-3B7E983B251B}" type="presOf" srcId="{85ACF411-2A19-44A8-8548-46A04E8CD9BE}" destId="{62F0D636-C7C9-4524-875E-7F1D17B882EA}" srcOrd="0" destOrd="0" presId="urn:microsoft.com/office/officeart/2005/8/layout/gear1"/>
    <dgm:cxn modelId="{2EAF5BCF-6112-4CFC-A63E-6F6D9A9116C1}" type="presOf" srcId="{400B5DE8-6BC2-4C19-A9C3-2111A2DD0003}" destId="{FBE67281-2C88-47C7-BE1C-E5EC951DB6B8}" srcOrd="1" destOrd="0" presId="urn:microsoft.com/office/officeart/2005/8/layout/gear1"/>
    <dgm:cxn modelId="{E488CAEC-F9CB-44D6-A39A-44BB3454B043}" type="presOf" srcId="{3FA3BBD3-900C-4079-AC14-913C221304E2}" destId="{E11B9729-7746-42AF-9082-BADA60897C86}" srcOrd="1" destOrd="0" presId="urn:microsoft.com/office/officeart/2005/8/layout/gear1"/>
    <dgm:cxn modelId="{ADA87EFB-4605-4499-AD56-7004FE7A710C}" type="presOf" srcId="{C0527BEF-74FD-400E-8A0E-AC5D96D5A3C7}" destId="{4FEDEB10-68FE-4249-9DDA-66FCDA2A7D75}" srcOrd="2" destOrd="0" presId="urn:microsoft.com/office/officeart/2005/8/layout/gear1"/>
    <dgm:cxn modelId="{1A6DD9E2-8E35-4C55-AD35-E9A6346EBBED}" type="presOf" srcId="{3FA3BBD3-900C-4079-AC14-913C221304E2}" destId="{DC2458E9-C24A-4025-B413-2F4530A1CA38}" srcOrd="3" destOrd="0" presId="urn:microsoft.com/office/officeart/2005/8/layout/gear1"/>
    <dgm:cxn modelId="{5BF680EC-3FB0-4263-9885-FE604EBC9F7F}" type="presOf" srcId="{3FA3BBD3-900C-4079-AC14-913C221304E2}" destId="{2ABECD66-54F3-47C8-BE69-39B4465497C5}" srcOrd="0" destOrd="0" presId="urn:microsoft.com/office/officeart/2005/8/layout/gear1"/>
    <dgm:cxn modelId="{7CFFDC5A-13EB-4335-89CB-4766DFFCF009}" type="presOf" srcId="{4D897E4B-C23C-41EA-B125-7261FDE00FD0}" destId="{13A394EA-9D83-4754-B962-4752750D0361}" srcOrd="0" destOrd="0" presId="urn:microsoft.com/office/officeart/2005/8/layout/gear1"/>
    <dgm:cxn modelId="{F3F7EED2-6A53-49F2-89C1-F075CF4BF3A0}" type="presOf" srcId="{400B5DE8-6BC2-4C19-A9C3-2111A2DD0003}" destId="{3D7311B6-F9C0-4A2C-99E9-4D6D6CB0CF78}" srcOrd="0" destOrd="0" presId="urn:microsoft.com/office/officeart/2005/8/layout/gear1"/>
    <dgm:cxn modelId="{84C67739-DAEC-4C4B-AD17-E70AFA411E56}" type="presOf" srcId="{C0527BEF-74FD-400E-8A0E-AC5D96D5A3C7}" destId="{48C66E7E-5B54-4DB2-BC20-580259980B84}" srcOrd="1" destOrd="0" presId="urn:microsoft.com/office/officeart/2005/8/layout/gear1"/>
    <dgm:cxn modelId="{0E403F35-BCF9-4CD3-8050-253712F000D0}" type="presOf" srcId="{DA2EE171-5964-469B-9774-E8597FE6B414}" destId="{0611A98C-6F9C-483F-90AC-FE2F3DE933A7}" srcOrd="0" destOrd="0" presId="urn:microsoft.com/office/officeart/2005/8/layout/gear1"/>
    <dgm:cxn modelId="{290267D3-342E-47D0-A4E2-EC6328F9CF0C}" type="presOf" srcId="{ABFC330A-4BE3-4873-97A8-4C19E1D19551}" destId="{4EBD706D-17D7-4B0D-8FB7-7403DBB08882}" srcOrd="0" destOrd="0" presId="urn:microsoft.com/office/officeart/2005/8/layout/gear1"/>
    <dgm:cxn modelId="{7BC15650-54EC-4C68-A4A0-B4D87DC5C772}" type="presOf" srcId="{3FA3BBD3-900C-4079-AC14-913C221304E2}" destId="{A8C775AB-6411-4B65-8810-9C67AB4F8F4D}" srcOrd="2" destOrd="0" presId="urn:microsoft.com/office/officeart/2005/8/layout/gear1"/>
    <dgm:cxn modelId="{1B736BE2-2B50-403A-A358-D54E4A9630EC}" srcId="{4D897E4B-C23C-41EA-B125-7261FDE00FD0}" destId="{3FA3BBD3-900C-4079-AC14-913C221304E2}" srcOrd="2" destOrd="0" parTransId="{92C908A2-2D28-406E-BB43-2F2E2A5A1B9A}" sibTransId="{ABFC330A-4BE3-4873-97A8-4C19E1D19551}"/>
    <dgm:cxn modelId="{FE5FB8FF-86A2-43A6-920F-5F8F9EF33F8D}" type="presOf" srcId="{400B5DE8-6BC2-4C19-A9C3-2111A2DD0003}" destId="{1318BAAE-2901-4F07-8892-9E424A5926D0}" srcOrd="2" destOrd="0" presId="urn:microsoft.com/office/officeart/2005/8/layout/gear1"/>
    <dgm:cxn modelId="{04261D27-E722-454E-847C-6C36F930AA8A}" type="presParOf" srcId="{13A394EA-9D83-4754-B962-4752750D0361}" destId="{3D7311B6-F9C0-4A2C-99E9-4D6D6CB0CF78}" srcOrd="0" destOrd="0" presId="urn:microsoft.com/office/officeart/2005/8/layout/gear1"/>
    <dgm:cxn modelId="{BB6D3593-8FE5-4B02-A257-2EBADE7A57F4}" type="presParOf" srcId="{13A394EA-9D83-4754-B962-4752750D0361}" destId="{FBE67281-2C88-47C7-BE1C-E5EC951DB6B8}" srcOrd="1" destOrd="0" presId="urn:microsoft.com/office/officeart/2005/8/layout/gear1"/>
    <dgm:cxn modelId="{7D070536-EB3A-41DF-AC9C-540C130FAA56}" type="presParOf" srcId="{13A394EA-9D83-4754-B962-4752750D0361}" destId="{1318BAAE-2901-4F07-8892-9E424A5926D0}" srcOrd="2" destOrd="0" presId="urn:microsoft.com/office/officeart/2005/8/layout/gear1"/>
    <dgm:cxn modelId="{26A6227E-A666-4287-A5D0-320577733AC1}" type="presParOf" srcId="{13A394EA-9D83-4754-B962-4752750D0361}" destId="{FA638341-F551-4E49-8FBA-CD0A994EF377}" srcOrd="3" destOrd="0" presId="urn:microsoft.com/office/officeart/2005/8/layout/gear1"/>
    <dgm:cxn modelId="{C4FDCB46-7DB7-428D-B61E-61BC81E9ADF2}" type="presParOf" srcId="{13A394EA-9D83-4754-B962-4752750D0361}" destId="{48C66E7E-5B54-4DB2-BC20-580259980B84}" srcOrd="4" destOrd="0" presId="urn:microsoft.com/office/officeart/2005/8/layout/gear1"/>
    <dgm:cxn modelId="{27E1A184-F64F-47A4-94D3-965A76AA43B6}" type="presParOf" srcId="{13A394EA-9D83-4754-B962-4752750D0361}" destId="{4FEDEB10-68FE-4249-9DDA-66FCDA2A7D75}" srcOrd="5" destOrd="0" presId="urn:microsoft.com/office/officeart/2005/8/layout/gear1"/>
    <dgm:cxn modelId="{A19FA1FC-2EF3-475F-8284-C2929E9B13C1}" type="presParOf" srcId="{13A394EA-9D83-4754-B962-4752750D0361}" destId="{2ABECD66-54F3-47C8-BE69-39B4465497C5}" srcOrd="6" destOrd="0" presId="urn:microsoft.com/office/officeart/2005/8/layout/gear1"/>
    <dgm:cxn modelId="{774EE4B9-5D08-4B27-8423-C4F49A8B0F3F}" type="presParOf" srcId="{13A394EA-9D83-4754-B962-4752750D0361}" destId="{E11B9729-7746-42AF-9082-BADA60897C86}" srcOrd="7" destOrd="0" presId="urn:microsoft.com/office/officeart/2005/8/layout/gear1"/>
    <dgm:cxn modelId="{46F2219B-1140-48B3-87DD-8A80FCAD8C39}" type="presParOf" srcId="{13A394EA-9D83-4754-B962-4752750D0361}" destId="{A8C775AB-6411-4B65-8810-9C67AB4F8F4D}" srcOrd="8" destOrd="0" presId="urn:microsoft.com/office/officeart/2005/8/layout/gear1"/>
    <dgm:cxn modelId="{1C1BE180-546F-4C31-8D03-41451E2A84E1}" type="presParOf" srcId="{13A394EA-9D83-4754-B962-4752750D0361}" destId="{DC2458E9-C24A-4025-B413-2F4530A1CA38}" srcOrd="9" destOrd="0" presId="urn:microsoft.com/office/officeart/2005/8/layout/gear1"/>
    <dgm:cxn modelId="{92458303-2DE4-4C07-9318-6B4252F25F01}" type="presParOf" srcId="{13A394EA-9D83-4754-B962-4752750D0361}" destId="{0611A98C-6F9C-483F-90AC-FE2F3DE933A7}" srcOrd="10" destOrd="0" presId="urn:microsoft.com/office/officeart/2005/8/layout/gear1"/>
    <dgm:cxn modelId="{563A6E0A-E1C2-462F-9B8F-06FF967BF128}" type="presParOf" srcId="{13A394EA-9D83-4754-B962-4752750D0361}" destId="{62F0D636-C7C9-4524-875E-7F1D17B882EA}" srcOrd="11" destOrd="0" presId="urn:microsoft.com/office/officeart/2005/8/layout/gear1"/>
    <dgm:cxn modelId="{7194C835-FCDF-4C0F-9BE5-A7C2CF6D2A3F}" type="presParOf" srcId="{13A394EA-9D83-4754-B962-4752750D0361}" destId="{4EBD706D-17D7-4B0D-8FB7-7403DBB0888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A5181-92B1-41D8-A4A4-FF00481DFAE4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1F1F3-6DA0-44A9-9065-820A93BF1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98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F1F3-6DA0-44A9-9065-820A93BF19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74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331C-8D29-4920-B994-2525BFDD22E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331C-8D29-4920-B994-2525BFDD22E6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F1F3-6DA0-44A9-9065-820A93BF19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6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1FBA-4014-4AB5-BA72-9219E5E53FBE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D089445-1AAB-4E44-9D35-CE165C39A7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1FBA-4014-4AB5-BA72-9219E5E53FBE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9445-1AAB-4E44-9D35-CE165C39A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D089445-1AAB-4E44-9D35-CE165C39A7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1FBA-4014-4AB5-BA72-9219E5E53FBE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1FBA-4014-4AB5-BA72-9219E5E53FBE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D089445-1AAB-4E44-9D35-CE165C39A7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1FBA-4014-4AB5-BA72-9219E5E53FBE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D089445-1AAB-4E44-9D35-CE165C39A7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B6D1FBA-4014-4AB5-BA72-9219E5E53FBE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9445-1AAB-4E44-9D35-CE165C39A7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1FBA-4014-4AB5-BA72-9219E5E53FBE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D089445-1AAB-4E44-9D35-CE165C39A7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1FBA-4014-4AB5-BA72-9219E5E53FBE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D089445-1AAB-4E44-9D35-CE165C39A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1FBA-4014-4AB5-BA72-9219E5E53FBE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089445-1AAB-4E44-9D35-CE165C39A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D089445-1AAB-4E44-9D35-CE165C39A7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1FBA-4014-4AB5-BA72-9219E5E53FBE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D089445-1AAB-4E44-9D35-CE165C39A7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B6D1FBA-4014-4AB5-BA72-9219E5E53FBE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B6D1FBA-4014-4AB5-BA72-9219E5E53FBE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D089445-1AAB-4E44-9D35-CE165C39A7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Project Proposal By Genius,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Construction of </a:t>
            </a:r>
            <a:r>
              <a:rPr lang="en-US" b="1" dirty="0" err="1" smtClean="0"/>
              <a:t>Geodatabase</a:t>
            </a:r>
            <a:r>
              <a:rPr lang="en-US" b="1" dirty="0" smtClean="0"/>
              <a:t> with Analysis of New Braunfels’ Drainage System</a:t>
            </a:r>
            <a:endParaRPr lang="en-US" b="1" dirty="0"/>
          </a:p>
        </p:txBody>
      </p:sp>
      <p:pic>
        <p:nvPicPr>
          <p:cNvPr id="5" name="Picture 4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276600"/>
            <a:ext cx="6242559" cy="30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Walkthrough (cont.)</a:t>
            </a:r>
            <a:endParaRPr lang="en-US" dirty="0"/>
          </a:p>
        </p:txBody>
      </p:sp>
      <p:pic>
        <p:nvPicPr>
          <p:cNvPr id="4" name="Picture 3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05" y="1676400"/>
            <a:ext cx="6173216" cy="462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7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Map</a:t>
            </a:r>
            <a:endParaRPr lang="en-US" dirty="0"/>
          </a:p>
        </p:txBody>
      </p:sp>
      <p:pic>
        <p:nvPicPr>
          <p:cNvPr id="4" name="Picture 3" descr="Scope_N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54" y="-1"/>
            <a:ext cx="9165454" cy="684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Purpose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 rot="588245">
            <a:off x="4935820" y="1478298"/>
            <a:ext cx="40886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Use to Populate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0469522">
            <a:off x="322371" y="4224060"/>
            <a:ext cx="3301705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Develop/</a:t>
            </a:r>
          </a:p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Explore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587006">
            <a:off x="4014958" y="5477402"/>
            <a:ext cx="3560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Test/Run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Logo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7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New Braunfels city data</a:t>
            </a:r>
          </a:p>
          <a:p>
            <a:pPr lvl="1"/>
            <a:r>
              <a:rPr lang="en-US" dirty="0" smtClean="0"/>
              <a:t>Street centerline</a:t>
            </a:r>
          </a:p>
          <a:p>
            <a:pPr lvl="1"/>
            <a:r>
              <a:rPr lang="en-US" dirty="0" smtClean="0"/>
              <a:t>City limits</a:t>
            </a:r>
          </a:p>
          <a:p>
            <a:pPr lvl="1"/>
            <a:r>
              <a:rPr lang="en-US" dirty="0" smtClean="0"/>
              <a:t>Building parcels</a:t>
            </a:r>
          </a:p>
          <a:p>
            <a:pPr lvl="1"/>
            <a:r>
              <a:rPr lang="en-US" dirty="0" smtClean="0"/>
              <a:t>Digital Elevation Model (DEM)</a:t>
            </a:r>
          </a:p>
          <a:p>
            <a:pPr lvl="1"/>
            <a:r>
              <a:rPr lang="en-US" dirty="0" smtClean="0"/>
              <a:t>Street Rating Score database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Pictometry</a:t>
            </a:r>
            <a:r>
              <a:rPr lang="en-US" dirty="0" smtClean="0"/>
              <a:t> &amp; Remote Sensing Images</a:t>
            </a:r>
          </a:p>
        </p:txBody>
      </p:sp>
      <p:pic>
        <p:nvPicPr>
          <p:cNvPr id="5" name="Picture 4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ArcGIS Database Design</a:t>
            </a:r>
          </a:p>
          <a:p>
            <a:pPr lvl="1"/>
            <a:r>
              <a:rPr lang="en-US" dirty="0" smtClean="0"/>
              <a:t>Feature classes:</a:t>
            </a:r>
          </a:p>
          <a:p>
            <a:pPr lvl="2"/>
            <a:r>
              <a:rPr lang="en-US" dirty="0" smtClean="0"/>
              <a:t>Sidewalks</a:t>
            </a:r>
          </a:p>
          <a:p>
            <a:pPr lvl="2"/>
            <a:r>
              <a:rPr lang="en-US" dirty="0" smtClean="0"/>
              <a:t>Crosswalks</a:t>
            </a:r>
          </a:p>
          <a:p>
            <a:pPr lvl="2"/>
            <a:r>
              <a:rPr lang="en-US" dirty="0" smtClean="0"/>
              <a:t>Curb &amp; Gutter</a:t>
            </a:r>
          </a:p>
          <a:p>
            <a:pPr lvl="2"/>
            <a:r>
              <a:rPr lang="en-US" dirty="0" smtClean="0"/>
              <a:t>Ditches</a:t>
            </a:r>
          </a:p>
          <a:p>
            <a:pPr lvl="2"/>
            <a:r>
              <a:rPr lang="en-US" dirty="0" smtClean="0"/>
              <a:t>Storm Drains</a:t>
            </a:r>
          </a:p>
          <a:p>
            <a:pPr lvl="1"/>
            <a:r>
              <a:rPr lang="en-US" dirty="0" smtClean="0"/>
              <a:t>Attributes</a:t>
            </a:r>
          </a:p>
          <a:p>
            <a:pPr lvl="2"/>
            <a:r>
              <a:rPr lang="en-US" dirty="0" smtClean="0"/>
              <a:t>X-Y coordinate georeference</a:t>
            </a:r>
          </a:p>
          <a:p>
            <a:pPr lvl="2"/>
            <a:r>
              <a:rPr lang="en-US" dirty="0" smtClean="0"/>
              <a:t>Street Centerline georeference</a:t>
            </a:r>
          </a:p>
          <a:p>
            <a:pPr lvl="2"/>
            <a:r>
              <a:rPr lang="en-US" dirty="0" smtClean="0"/>
              <a:t>‘Condition’</a:t>
            </a:r>
          </a:p>
          <a:p>
            <a:pPr lvl="2"/>
            <a:r>
              <a:rPr lang="en-US" dirty="0" smtClean="0"/>
              <a:t>Other attributes</a:t>
            </a:r>
          </a:p>
        </p:txBody>
      </p:sp>
      <p:pic>
        <p:nvPicPr>
          <p:cNvPr id="5" name="Picture 4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Input Design</a:t>
            </a:r>
          </a:p>
          <a:p>
            <a:pPr lvl="1"/>
            <a:r>
              <a:rPr lang="en-US" dirty="0"/>
              <a:t>Street centerline </a:t>
            </a:r>
            <a:r>
              <a:rPr lang="en-US" dirty="0" smtClean="0"/>
              <a:t>reference</a:t>
            </a:r>
          </a:p>
          <a:p>
            <a:pPr lvl="1"/>
            <a:r>
              <a:rPr lang="en-US" dirty="0" smtClean="0"/>
              <a:t>Drop-down menus</a:t>
            </a:r>
          </a:p>
          <a:p>
            <a:pPr lvl="1"/>
            <a:r>
              <a:rPr lang="en-US" dirty="0" smtClean="0"/>
              <a:t>Didactic fields</a:t>
            </a:r>
          </a:p>
          <a:p>
            <a:pPr lvl="1"/>
            <a:r>
              <a:rPr lang="en-US" dirty="0" smtClean="0"/>
              <a:t>Notes field with image option</a:t>
            </a:r>
          </a:p>
          <a:p>
            <a:pPr lvl="1"/>
            <a:endParaRPr lang="en-US" dirty="0"/>
          </a:p>
          <a:p>
            <a:r>
              <a:rPr lang="en-US" dirty="0" smtClean="0"/>
              <a:t>Data Collection</a:t>
            </a:r>
          </a:p>
          <a:p>
            <a:pPr lvl="1"/>
            <a:r>
              <a:rPr lang="en-US" dirty="0" smtClean="0"/>
              <a:t>Field data</a:t>
            </a:r>
          </a:p>
          <a:p>
            <a:pPr lvl="1"/>
            <a:r>
              <a:rPr lang="en-US" dirty="0" smtClean="0"/>
              <a:t>Remote imaging / </a:t>
            </a:r>
            <a:r>
              <a:rPr lang="en-US" dirty="0" err="1" smtClean="0"/>
              <a:t>pictometry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Database Population and Demonstration</a:t>
            </a:r>
          </a:p>
        </p:txBody>
      </p:sp>
      <p:pic>
        <p:nvPicPr>
          <p:cNvPr id="5" name="Picture 4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pic>
        <p:nvPicPr>
          <p:cNvPr id="6" name="Picture 5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  <p:graphicFrame>
        <p:nvGraphicFramePr>
          <p:cNvPr id="7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50073859"/>
              </p:ext>
            </p:extLst>
          </p:nvPr>
        </p:nvGraphicFramePr>
        <p:xfrm>
          <a:off x="685800" y="1676400"/>
          <a:ext cx="7696199" cy="48316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11994"/>
                <a:gridCol w="1685834"/>
                <a:gridCol w="1246051"/>
                <a:gridCol w="2052320"/>
              </a:tblGrid>
              <a:tr h="3113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TASK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 HOURS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COST</a:t>
                      </a:r>
                      <a:r>
                        <a:rPr lang="en-US" sz="1400" baseline="0" dirty="0" smtClean="0"/>
                        <a:t> ($)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</a:t>
                      </a:r>
                      <a:r>
                        <a:rPr lang="en-US" sz="1400" baseline="0" dirty="0" smtClean="0"/>
                        <a:t> COST ($)</a:t>
                      </a:r>
                      <a:endParaRPr lang="en-US" sz="1400" dirty="0"/>
                    </a:p>
                  </a:txBody>
                  <a:tcPr/>
                </a:tc>
              </a:tr>
              <a:tr h="3113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Design</a:t>
                      </a:r>
                      <a:r>
                        <a:rPr lang="en-US" sz="1400" baseline="0" dirty="0" smtClean="0"/>
                        <a:t> Databases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168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4,200</a:t>
                      </a:r>
                      <a:endParaRPr lang="en-US" sz="1400" b="1" dirty="0"/>
                    </a:p>
                  </a:txBody>
                  <a:tcPr/>
                </a:tc>
              </a:tr>
              <a:tr h="3113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 Collection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2,000</a:t>
                      </a:r>
                      <a:endParaRPr lang="en-US" sz="1400" b="1" dirty="0"/>
                    </a:p>
                  </a:txBody>
                  <a:tcPr/>
                </a:tc>
              </a:tr>
              <a:tr h="52301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Analyze</a:t>
                      </a:r>
                      <a:r>
                        <a:rPr lang="en-US" sz="1400" baseline="0" dirty="0" smtClean="0"/>
                        <a:t> Pictometry &amp; Aerial Photography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250</a:t>
                      </a:r>
                      <a:endParaRPr lang="en-US" sz="1400" b="1" dirty="0"/>
                    </a:p>
                  </a:txBody>
                  <a:tcPr/>
                </a:tc>
              </a:tr>
              <a:tr h="3486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Populate Databases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2,500</a:t>
                      </a:r>
                      <a:endParaRPr lang="en-US" sz="1400" b="1" dirty="0"/>
                    </a:p>
                  </a:txBody>
                  <a:tcPr/>
                </a:tc>
              </a:tr>
              <a:tr h="52301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Finalize &amp; Prepare Deliverables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840</a:t>
                      </a:r>
                      <a:endParaRPr lang="en-US" sz="1400" b="1" dirty="0"/>
                    </a:p>
                  </a:txBody>
                  <a:tcPr/>
                </a:tc>
              </a:tr>
              <a:tr h="52301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Project Management: Project Manager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2,500</a:t>
                      </a:r>
                      <a:endParaRPr lang="en-US" sz="1400" b="1" dirty="0"/>
                    </a:p>
                  </a:txBody>
                  <a:tcPr/>
                </a:tc>
              </a:tr>
              <a:tr h="52301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Project Management:</a:t>
                      </a:r>
                    </a:p>
                    <a:p>
                      <a:r>
                        <a:rPr lang="en-US" sz="1400" dirty="0" smtClean="0"/>
                        <a:t>Assistant</a:t>
                      </a:r>
                      <a:r>
                        <a:rPr lang="en-US" sz="1400" baseline="0" dirty="0" smtClean="0"/>
                        <a:t> Project Manager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1,200</a:t>
                      </a:r>
                      <a:endParaRPr lang="en-US" sz="1400" b="1" dirty="0"/>
                    </a:p>
                  </a:txBody>
                  <a:tcPr/>
                </a:tc>
              </a:tr>
              <a:tr h="3113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Equipment Cost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2,406</a:t>
                      </a:r>
                      <a:endParaRPr lang="en-US" sz="1400" b="1" dirty="0"/>
                    </a:p>
                  </a:txBody>
                  <a:tcPr/>
                </a:tc>
              </a:tr>
              <a:tr h="3113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Software Cost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5,328</a:t>
                      </a:r>
                      <a:endParaRPr lang="en-US" sz="1400" b="1" dirty="0"/>
                    </a:p>
                  </a:txBody>
                  <a:tcPr/>
                </a:tc>
              </a:tr>
              <a:tr h="3113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Travel</a:t>
                      </a:r>
                      <a:r>
                        <a:rPr lang="en-US" sz="1400" baseline="0" dirty="0" smtClean="0"/>
                        <a:t> Cost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73</a:t>
                      </a:r>
                      <a:endParaRPr lang="en-US" sz="1400" b="1" dirty="0"/>
                    </a:p>
                  </a:txBody>
                  <a:tcPr/>
                </a:tc>
              </a:tr>
              <a:tr h="52301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400" b="1" dirty="0" smtClean="0"/>
                        <a:t>TOTAL COST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en-US" sz="1400" b="1" dirty="0" smtClean="0"/>
                        <a:t>$21,297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76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pic>
        <p:nvPicPr>
          <p:cNvPr id="6" name="Picture 5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  <p:graphicFrame>
        <p:nvGraphicFramePr>
          <p:cNvPr id="5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393577"/>
              </p:ext>
            </p:extLst>
          </p:nvPr>
        </p:nvGraphicFramePr>
        <p:xfrm>
          <a:off x="381000" y="1703168"/>
          <a:ext cx="8382000" cy="4773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850"/>
                <a:gridCol w="628650"/>
                <a:gridCol w="628650"/>
                <a:gridCol w="558800"/>
                <a:gridCol w="628650"/>
                <a:gridCol w="628650"/>
                <a:gridCol w="628650"/>
                <a:gridCol w="628650"/>
                <a:gridCol w="628650"/>
                <a:gridCol w="628650"/>
                <a:gridCol w="629215"/>
                <a:gridCol w="697935"/>
              </a:tblGrid>
              <a:tr h="347638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dirty="0" smtClean="0"/>
                        <a:t>TASKS</a:t>
                      </a:r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WEEKS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75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2/20 – 2/24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2/27 – </a:t>
                      </a:r>
                    </a:p>
                    <a:p>
                      <a:r>
                        <a:rPr lang="en-US" sz="1400" dirty="0" smtClean="0"/>
                        <a:t>3/2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3/5      – 3/9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3/12 – 3/16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3/19 – 3/23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3/26 – 3/30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4/2</a:t>
                      </a:r>
                    </a:p>
                    <a:p>
                      <a:r>
                        <a:rPr lang="en-US" sz="1400" dirty="0" smtClean="0"/>
                        <a:t>-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 </a:t>
                      </a:r>
                      <a:endParaRPr lang="en-US" sz="1400" baseline="0" dirty="0" smtClean="0"/>
                    </a:p>
                    <a:p>
                      <a:r>
                        <a:rPr lang="en-US" sz="1400" dirty="0" smtClean="0"/>
                        <a:t>4/6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4/9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r>
                        <a:rPr lang="en-US" sz="1400" baseline="0" dirty="0" smtClean="0"/>
                        <a:t>– 4/13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4/16 – 4/20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4/23 – 4/27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4/30 – </a:t>
                      </a:r>
                    </a:p>
                    <a:p>
                      <a:r>
                        <a:rPr lang="en-US" sz="1400" dirty="0" smtClean="0"/>
                        <a:t>5/4</a:t>
                      </a:r>
                      <a:endParaRPr lang="en-US" sz="1400" dirty="0"/>
                    </a:p>
                  </a:txBody>
                  <a:tcPr/>
                </a:tc>
              </a:tr>
              <a:tr h="3476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Proposal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476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 Collection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X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X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X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X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X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48574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Analyze Pictometry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X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476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Progress Report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48574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Design</a:t>
                      </a:r>
                      <a:r>
                        <a:rPr lang="en-US" sz="1400" baseline="0" dirty="0" smtClean="0"/>
                        <a:t> Databases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X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X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X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X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48574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Populate</a:t>
                      </a:r>
                      <a:r>
                        <a:rPr lang="en-US" sz="1400" baseline="0" dirty="0" smtClean="0"/>
                        <a:t> Databases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X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X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X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X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X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68575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Finalize</a:t>
                      </a:r>
                      <a:r>
                        <a:rPr lang="en-US" sz="1400" baseline="0" dirty="0" smtClean="0"/>
                        <a:t> &amp; Prepare Deliverables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rgbClr val="7030A0"/>
                          </a:solidFill>
                        </a:rPr>
                        <a:t>X</a:t>
                      </a:r>
                      <a:endParaRPr lang="en-US" sz="1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476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Presentation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17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File </a:t>
            </a:r>
            <a:r>
              <a:rPr lang="en-US" dirty="0" err="1" smtClean="0"/>
              <a:t>geodatabase</a:t>
            </a:r>
            <a:endParaRPr lang="en-US" dirty="0" smtClean="0"/>
          </a:p>
          <a:p>
            <a:pPr lvl="1"/>
            <a:r>
              <a:rPr lang="en-US" dirty="0" smtClean="0"/>
              <a:t>ArcGIS database</a:t>
            </a:r>
          </a:p>
          <a:p>
            <a:pPr lvl="1"/>
            <a:r>
              <a:rPr lang="en-US" dirty="0" smtClean="0"/>
              <a:t>Data input form</a:t>
            </a:r>
          </a:p>
          <a:p>
            <a:pPr lvl="1"/>
            <a:r>
              <a:rPr lang="en-US" dirty="0" smtClean="0"/>
              <a:t>Instruction manual</a:t>
            </a:r>
          </a:p>
          <a:p>
            <a:r>
              <a:rPr lang="en-US" dirty="0" smtClean="0"/>
              <a:t>Final report</a:t>
            </a:r>
          </a:p>
          <a:p>
            <a:r>
              <a:rPr lang="en-US" dirty="0" smtClean="0"/>
              <a:t>Poster</a:t>
            </a:r>
          </a:p>
          <a:p>
            <a:r>
              <a:rPr lang="en-US" dirty="0" smtClean="0"/>
              <a:t>Website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Comprehensive CD</a:t>
            </a:r>
          </a:p>
          <a:p>
            <a:pPr lvl="1"/>
            <a:r>
              <a:rPr lang="en-US" dirty="0" smtClean="0"/>
              <a:t>All data and metadata</a:t>
            </a:r>
          </a:p>
          <a:p>
            <a:pPr lvl="1"/>
            <a:r>
              <a:rPr lang="en-US" dirty="0" smtClean="0"/>
              <a:t>Electronic copies of all deliverables</a:t>
            </a:r>
            <a:endParaRPr lang="en-US" dirty="0"/>
          </a:p>
        </p:txBody>
      </p:sp>
      <p:pic>
        <p:nvPicPr>
          <p:cNvPr id="5" name="Picture 4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9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Website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905000"/>
            <a:ext cx="6839744" cy="427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Scott Christensen </a:t>
            </a:r>
          </a:p>
          <a:p>
            <a:pPr lvl="2"/>
            <a:r>
              <a:rPr lang="en-US" dirty="0" smtClean="0"/>
              <a:t>Project Manager</a:t>
            </a:r>
          </a:p>
          <a:p>
            <a:r>
              <a:rPr lang="en-US" dirty="0" smtClean="0"/>
              <a:t>Brad </a:t>
            </a:r>
            <a:r>
              <a:rPr lang="en-US" dirty="0" err="1" smtClean="0"/>
              <a:t>Dillashaw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Assistant Project Manager</a:t>
            </a:r>
          </a:p>
          <a:p>
            <a:r>
              <a:rPr lang="en-US" dirty="0" smtClean="0"/>
              <a:t>Sam Ortega</a:t>
            </a:r>
          </a:p>
          <a:p>
            <a:pPr lvl="2"/>
            <a:r>
              <a:rPr lang="en-US" dirty="0" smtClean="0"/>
              <a:t>GIS Analyst</a:t>
            </a:r>
          </a:p>
          <a:p>
            <a:r>
              <a:rPr lang="en-US" dirty="0" smtClean="0"/>
              <a:t>Kelly </a:t>
            </a:r>
            <a:r>
              <a:rPr lang="en-US" dirty="0" err="1" smtClean="0"/>
              <a:t>McGauhey</a:t>
            </a:r>
            <a:endParaRPr lang="en-US" dirty="0" smtClean="0"/>
          </a:p>
          <a:p>
            <a:pPr lvl="2"/>
            <a:r>
              <a:rPr lang="en-US" dirty="0" smtClean="0"/>
              <a:t>GIS Analyst</a:t>
            </a:r>
          </a:p>
          <a:p>
            <a:r>
              <a:rPr lang="en-US" dirty="0" smtClean="0"/>
              <a:t>Jacqueline Carrillo</a:t>
            </a:r>
          </a:p>
          <a:p>
            <a:pPr lvl="2"/>
            <a:r>
              <a:rPr lang="en-US" dirty="0" smtClean="0"/>
              <a:t>GIS Analyst, Web Developer</a:t>
            </a:r>
            <a:endParaRPr lang="en-US" dirty="0"/>
          </a:p>
        </p:txBody>
      </p:sp>
      <p:pic>
        <p:nvPicPr>
          <p:cNvPr id="5" name="Picture 4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Project Results</a:t>
            </a:r>
          </a:p>
          <a:p>
            <a:pPr lvl="1"/>
            <a:r>
              <a:rPr lang="en-US" dirty="0" smtClean="0"/>
              <a:t>Initial creation and structure of </a:t>
            </a:r>
            <a:r>
              <a:rPr lang="en-US" dirty="0" err="1" smtClean="0"/>
              <a:t>geodatabase</a:t>
            </a:r>
            <a:endParaRPr lang="en-US" dirty="0"/>
          </a:p>
          <a:p>
            <a:pPr lvl="1"/>
            <a:r>
              <a:rPr lang="en-US" dirty="0" smtClean="0"/>
              <a:t>Populate and demo </a:t>
            </a:r>
            <a:r>
              <a:rPr lang="en-US" dirty="0" err="1" smtClean="0"/>
              <a:t>geodatabase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Implications</a:t>
            </a:r>
          </a:p>
          <a:p>
            <a:pPr lvl="1"/>
            <a:r>
              <a:rPr lang="en-US" dirty="0" smtClean="0"/>
              <a:t>Develop and add to database</a:t>
            </a:r>
          </a:p>
          <a:p>
            <a:pPr lvl="1"/>
            <a:r>
              <a:rPr lang="en-US" dirty="0" smtClean="0"/>
              <a:t>Identify and record future drainage issues</a:t>
            </a:r>
          </a:p>
          <a:p>
            <a:pPr lvl="1"/>
            <a:r>
              <a:rPr lang="en-US" dirty="0" smtClean="0"/>
              <a:t>Analysis of future drainage infrastructure needs</a:t>
            </a:r>
            <a:endParaRPr lang="en-US" dirty="0"/>
          </a:p>
        </p:txBody>
      </p:sp>
      <p:pic>
        <p:nvPicPr>
          <p:cNvPr id="5" name="Picture 4" descr="Log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5029200"/>
            <a:ext cx="850392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Point of contact: Brad </a:t>
            </a:r>
            <a:r>
              <a:rPr lang="en-US" dirty="0" err="1" smtClean="0"/>
              <a:t>Dillashaw</a:t>
            </a:r>
            <a:r>
              <a:rPr lang="en-US" dirty="0" smtClean="0"/>
              <a:t>, bd1197@txstate.edu</a:t>
            </a:r>
            <a:endParaRPr lang="en-US" dirty="0"/>
          </a:p>
        </p:txBody>
      </p:sp>
      <p:pic>
        <p:nvPicPr>
          <p:cNvPr id="6" name="Picture 5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1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New Braunfels growth (10-year)</a:t>
            </a:r>
          </a:p>
          <a:p>
            <a:pPr lvl="1"/>
            <a:r>
              <a:rPr lang="en-US" dirty="0" smtClean="0"/>
              <a:t>14.6 sq. miles</a:t>
            </a:r>
          </a:p>
          <a:p>
            <a:pPr lvl="1"/>
            <a:r>
              <a:rPr lang="en-US" dirty="0" smtClean="0"/>
              <a:t>21,246 residents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Growth leads to new infrastructure needs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Several floods in recent years</a:t>
            </a:r>
          </a:p>
          <a:p>
            <a:pPr lvl="1"/>
            <a:r>
              <a:rPr lang="en-US" dirty="0" smtClean="0"/>
              <a:t>Broadway, 1998 and 2002</a:t>
            </a:r>
          </a:p>
          <a:p>
            <a:pPr lvl="1"/>
            <a:r>
              <a:rPr lang="en-US" dirty="0" smtClean="0"/>
              <a:t>June 9, 2010</a:t>
            </a:r>
            <a:endParaRPr lang="en-US" dirty="0"/>
          </a:p>
        </p:txBody>
      </p:sp>
      <p:pic>
        <p:nvPicPr>
          <p:cNvPr id="6" name="Picture 5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Broadway, 1998 &amp; 2002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5450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4265453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9749" y="4355068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Broadway flood, 1998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06877" y="2895600"/>
            <a:ext cx="244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Broadway flood, 2002</a:t>
            </a:r>
            <a:endParaRPr lang="en-US" dirty="0"/>
          </a:p>
        </p:txBody>
      </p:sp>
      <p:pic>
        <p:nvPicPr>
          <p:cNvPr id="8" name="Picture 7" descr="Logo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4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June 9, 2010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Log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Proposed </a:t>
            </a:r>
            <a:r>
              <a:rPr lang="en-US" dirty="0" err="1" smtClean="0"/>
              <a:t>geodatabase</a:t>
            </a:r>
            <a:r>
              <a:rPr lang="en-US" dirty="0" smtClean="0"/>
              <a:t> to help meet needs</a:t>
            </a:r>
          </a:p>
          <a:p>
            <a:pPr lvl="1"/>
            <a:r>
              <a:rPr lang="en-US" dirty="0" smtClean="0"/>
              <a:t>Centralized record-keeping</a:t>
            </a:r>
          </a:p>
          <a:p>
            <a:pPr lvl="1"/>
            <a:r>
              <a:rPr lang="en-US" dirty="0" smtClean="0"/>
              <a:t>Organized data</a:t>
            </a:r>
            <a:endParaRPr lang="en-US" dirty="0"/>
          </a:p>
          <a:p>
            <a:pPr lvl="1"/>
            <a:r>
              <a:rPr lang="en-US" dirty="0" smtClean="0"/>
              <a:t>Mapping capability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Will bring clarity and efficiency to financial and engineering decisions in the future</a:t>
            </a:r>
          </a:p>
          <a:p>
            <a:endParaRPr lang="en-US" dirty="0"/>
          </a:p>
          <a:p>
            <a:r>
              <a:rPr lang="en-US" dirty="0" smtClean="0"/>
              <a:t>Detail </a:t>
            </a:r>
            <a:r>
              <a:rPr lang="en-US" dirty="0" err="1" smtClean="0"/>
              <a:t>geodatabase</a:t>
            </a:r>
            <a:r>
              <a:rPr lang="en-US" dirty="0" smtClean="0"/>
              <a:t> design and demonstration</a:t>
            </a:r>
          </a:p>
        </p:txBody>
      </p:sp>
      <p:pic>
        <p:nvPicPr>
          <p:cNvPr id="5" name="Picture 4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r>
              <a:rPr lang="en-US" dirty="0" smtClean="0"/>
              <a:t>Primary Scope</a:t>
            </a:r>
          </a:p>
          <a:p>
            <a:pPr lvl="1"/>
            <a:r>
              <a:rPr lang="en-US" dirty="0"/>
              <a:t>5 block </a:t>
            </a:r>
            <a:r>
              <a:rPr lang="en-US" dirty="0" smtClean="0"/>
              <a:t>area along W. San Antonio Street</a:t>
            </a:r>
          </a:p>
          <a:p>
            <a:pPr lvl="1"/>
            <a:r>
              <a:rPr lang="en-US" dirty="0" smtClean="0"/>
              <a:t>North extent: State Highway 46</a:t>
            </a:r>
          </a:p>
          <a:p>
            <a:pPr lvl="1"/>
            <a:r>
              <a:rPr lang="en-US" dirty="0" smtClean="0"/>
              <a:t>South extent: Santa Clara Road</a:t>
            </a:r>
          </a:p>
          <a:p>
            <a:r>
              <a:rPr lang="en-US" dirty="0" smtClean="0"/>
              <a:t>Secondary Scope</a:t>
            </a:r>
          </a:p>
          <a:p>
            <a:pPr lvl="1"/>
            <a:r>
              <a:rPr lang="en-US" dirty="0" smtClean="0"/>
              <a:t>Time Permitting</a:t>
            </a:r>
          </a:p>
          <a:p>
            <a:pPr lvl="1"/>
            <a:r>
              <a:rPr lang="en-US" dirty="0" smtClean="0"/>
              <a:t>Expand study area meeting</a:t>
            </a:r>
          </a:p>
          <a:p>
            <a:pPr lvl="1"/>
            <a:endParaRPr lang="en-US" dirty="0" smtClean="0"/>
          </a:p>
        </p:txBody>
      </p:sp>
      <p:pic>
        <p:nvPicPr>
          <p:cNvPr id="7" name="Picture 6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1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Walkthrough</a:t>
            </a:r>
            <a:endParaRPr lang="en-US" dirty="0"/>
          </a:p>
        </p:txBody>
      </p:sp>
      <p:pic>
        <p:nvPicPr>
          <p:cNvPr id="4" name="Picture 3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84" y="1638300"/>
            <a:ext cx="6224016" cy="46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3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Walkthrough (cont.)</a:t>
            </a:r>
            <a:endParaRPr lang="en-US" dirty="0"/>
          </a:p>
        </p:txBody>
      </p:sp>
      <p:pic>
        <p:nvPicPr>
          <p:cNvPr id="4" name="Picture 3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53497"/>
            <a:ext cx="6234496" cy="467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6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341</TotalTime>
  <Words>480</Words>
  <Application>Microsoft Office PowerPoint</Application>
  <PresentationFormat>On-screen Show (4:3)</PresentationFormat>
  <Paragraphs>206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Civic</vt:lpstr>
      <vt:lpstr>Construction of Geodatabase with Analysis of New Braunfels’ Drainage System</vt:lpstr>
      <vt:lpstr>Project Team Members</vt:lpstr>
      <vt:lpstr>Summary</vt:lpstr>
      <vt:lpstr>Broadway, 1998 &amp; 2002 </vt:lpstr>
      <vt:lpstr>June 9, 2010</vt:lpstr>
      <vt:lpstr>Purpose</vt:lpstr>
      <vt:lpstr>Scope</vt:lpstr>
      <vt:lpstr>Walkthrough</vt:lpstr>
      <vt:lpstr>Walkthrough (cont.)</vt:lpstr>
      <vt:lpstr>Walkthrough (cont.)</vt:lpstr>
      <vt:lpstr>Scope Map</vt:lpstr>
      <vt:lpstr>Scope Purpose</vt:lpstr>
      <vt:lpstr>Data</vt:lpstr>
      <vt:lpstr>Methodology</vt:lpstr>
      <vt:lpstr>Methodology (cont.)</vt:lpstr>
      <vt:lpstr>Budget</vt:lpstr>
      <vt:lpstr>Timeline</vt:lpstr>
      <vt:lpstr>Deliverables</vt:lpstr>
      <vt:lpstr>Purpose of Website </vt:lpstr>
      <vt:lpstr>Conclusion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of Geodatabase with Analysis of New Braunfels’ Drainage System</dc:title>
  <dc:creator>SChristensen</dc:creator>
  <cp:lastModifiedBy>Christensen, Scott Russell</cp:lastModifiedBy>
  <cp:revision>38</cp:revision>
  <dcterms:created xsi:type="dcterms:W3CDTF">2012-02-19T22:36:13Z</dcterms:created>
  <dcterms:modified xsi:type="dcterms:W3CDTF">2012-03-19T17:21:59Z</dcterms:modified>
</cp:coreProperties>
</file>