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26"/>
  </p:handoutMasterIdLst>
  <p:sldIdLst>
    <p:sldId id="268" r:id="rId2"/>
    <p:sldId id="256" r:id="rId3"/>
    <p:sldId id="272" r:id="rId4"/>
    <p:sldId id="263" r:id="rId5"/>
    <p:sldId id="275" r:id="rId6"/>
    <p:sldId id="264" r:id="rId7"/>
    <p:sldId id="265" r:id="rId8"/>
    <p:sldId id="278" r:id="rId9"/>
    <p:sldId id="257" r:id="rId10"/>
    <p:sldId id="258" r:id="rId11"/>
    <p:sldId id="279" r:id="rId12"/>
    <p:sldId id="266" r:id="rId13"/>
    <p:sldId id="280" r:id="rId14"/>
    <p:sldId id="262" r:id="rId15"/>
    <p:sldId id="269" r:id="rId16"/>
    <p:sldId id="270" r:id="rId17"/>
    <p:sldId id="271" r:id="rId18"/>
    <p:sldId id="261" r:id="rId19"/>
    <p:sldId id="259" r:id="rId20"/>
    <p:sldId id="260" r:id="rId21"/>
    <p:sldId id="281" r:id="rId22"/>
    <p:sldId id="273" r:id="rId23"/>
    <p:sldId id="276" r:id="rId24"/>
    <p:sldId id="274"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34" autoAdjust="0"/>
    <p:restoredTop sz="94654" autoAdjust="0"/>
  </p:normalViewPr>
  <p:slideViewPr>
    <p:cSldViewPr>
      <p:cViewPr varScale="1">
        <p:scale>
          <a:sx n="104" d="100"/>
          <a:sy n="104" d="100"/>
        </p:scale>
        <p:origin x="-162" y="-84"/>
      </p:cViewPr>
      <p:guideLst>
        <p:guide orient="horz" pos="2160"/>
        <p:guide pos="2880"/>
      </p:guideLst>
    </p:cSldViewPr>
  </p:slideViewPr>
  <p:outlineViewPr>
    <p:cViewPr>
      <p:scale>
        <a:sx n="33" d="100"/>
        <a:sy n="33" d="100"/>
      </p:scale>
      <p:origin x="0" y="586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33CE7DE-D6BF-4E31-9B1D-253DDC3AAF63}" type="datetimeFigureOut">
              <a:rPr lang="en-US" smtClean="0"/>
              <a:t>3/2/2009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07619B6-0E7F-4428-B859-7CF3EDD02A62}" type="slidenum">
              <a:rPr lang="en-US" smtClean="0"/>
              <a:t>‹#›</a:t>
            </a:fld>
            <a:endParaRPr lang="en-US" dirty="0"/>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48819DC3-91AB-4F48-B6DE-F5CD5255B420}" type="datetimeFigureOut">
              <a:rPr lang="en-US" smtClean="0"/>
              <a:pPr/>
              <a:t>3/2/2009</a:t>
            </a:fld>
            <a:endParaRPr lang="en-US" dirty="0"/>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dirty="0"/>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60F81B58-C252-476E-B839-DDD16F3A9D0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819DC3-91AB-4F48-B6DE-F5CD5255B420}" type="datetimeFigureOut">
              <a:rPr lang="en-US" smtClean="0"/>
              <a:pPr/>
              <a:t>3/2/2009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F81B58-C252-476E-B839-DDD16F3A9D0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819DC3-91AB-4F48-B6DE-F5CD5255B420}" type="datetimeFigureOut">
              <a:rPr lang="en-US" smtClean="0"/>
              <a:pPr/>
              <a:t>3/2/2009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F81B58-C252-476E-B839-DDD16F3A9D0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48819DC3-91AB-4F48-B6DE-F5CD5255B420}" type="datetimeFigureOut">
              <a:rPr lang="en-US" smtClean="0"/>
              <a:pPr/>
              <a:t>3/2/2009</a:t>
            </a:fld>
            <a:endParaRPr lang="en-US" dirty="0"/>
          </a:p>
        </p:txBody>
      </p:sp>
      <p:sp>
        <p:nvSpPr>
          <p:cNvPr id="5" name="Footer Placeholder 4"/>
          <p:cNvSpPr>
            <a:spLocks noGrp="1"/>
          </p:cNvSpPr>
          <p:nvPr>
            <p:ph type="ftr" sz="quarter" idx="11"/>
          </p:nvPr>
        </p:nvSpPr>
        <p:spPr>
          <a:xfrm>
            <a:off x="457200" y="6480969"/>
            <a:ext cx="4260056" cy="300831"/>
          </a:xfrm>
        </p:spPr>
        <p:txBody>
          <a:bodyPr/>
          <a:lstStyle/>
          <a:p>
            <a:endParaRPr lang="en-US" dirty="0"/>
          </a:p>
        </p:txBody>
      </p:sp>
      <p:sp>
        <p:nvSpPr>
          <p:cNvPr id="6" name="Slide Number Placeholder 5"/>
          <p:cNvSpPr>
            <a:spLocks noGrp="1"/>
          </p:cNvSpPr>
          <p:nvPr>
            <p:ph type="sldNum" sz="quarter" idx="12"/>
          </p:nvPr>
        </p:nvSpPr>
        <p:spPr/>
        <p:txBody>
          <a:bodyPr/>
          <a:lstStyle/>
          <a:p>
            <a:fld id="{60F81B58-C252-476E-B839-DDD16F3A9D0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Date Placeholder 3"/>
          <p:cNvSpPr>
            <a:spLocks noGrp="1"/>
          </p:cNvSpPr>
          <p:nvPr>
            <p:ph type="dt" sz="half" idx="10"/>
          </p:nvPr>
        </p:nvSpPr>
        <p:spPr>
          <a:xfrm>
            <a:off x="6955632" y="6477000"/>
            <a:ext cx="2133600" cy="304800"/>
          </a:xfrm>
        </p:spPr>
        <p:txBody>
          <a:bodyPr/>
          <a:lstStyle/>
          <a:p>
            <a:fld id="{48819DC3-91AB-4F48-B6DE-F5CD5255B420}" type="datetimeFigureOut">
              <a:rPr lang="en-US" smtClean="0"/>
              <a:pPr/>
              <a:t>3/2/2009</a:t>
            </a:fld>
            <a:endParaRPr lang="en-US" dirty="0"/>
          </a:p>
        </p:txBody>
      </p:sp>
      <p:sp>
        <p:nvSpPr>
          <p:cNvPr id="5" name="Footer Placeholder 4"/>
          <p:cNvSpPr>
            <a:spLocks noGrp="1"/>
          </p:cNvSpPr>
          <p:nvPr>
            <p:ph type="ftr" sz="quarter" idx="11"/>
          </p:nvPr>
        </p:nvSpPr>
        <p:spPr>
          <a:xfrm>
            <a:off x="2619376" y="6480969"/>
            <a:ext cx="4260056" cy="300831"/>
          </a:xfrm>
        </p:spPr>
        <p:txBody>
          <a:bodyPr/>
          <a:lstStyle/>
          <a:p>
            <a:endParaRPr lang="en-US" dirty="0"/>
          </a:p>
        </p:txBody>
      </p:sp>
      <p:sp>
        <p:nvSpPr>
          <p:cNvPr id="6" name="Slide Number Placeholder 5"/>
          <p:cNvSpPr>
            <a:spLocks noGrp="1"/>
          </p:cNvSpPr>
          <p:nvPr>
            <p:ph type="sldNum" sz="quarter" idx="12"/>
          </p:nvPr>
        </p:nvSpPr>
        <p:spPr>
          <a:xfrm>
            <a:off x="8451056" y="809624"/>
            <a:ext cx="502920" cy="300831"/>
          </a:xfrm>
        </p:spPr>
        <p:txBody>
          <a:bodyPr/>
          <a:lstStyle/>
          <a:p>
            <a:fld id="{60F81B58-C252-476E-B839-DDD16F3A9D0A}" type="slidenum">
              <a:rPr lang="en-US" smtClean="0"/>
              <a:pPr/>
              <a:t>‹#›</a:t>
            </a:fld>
            <a:endParaRPr lang="en-US" dirty="0"/>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48819DC3-91AB-4F48-B6DE-F5CD5255B420}" type="datetimeFigureOut">
              <a:rPr lang="en-US" smtClean="0"/>
              <a:pPr/>
              <a:t>3/2/2009</a:t>
            </a:fld>
            <a:endParaRPr lang="en-US" dirty="0"/>
          </a:p>
        </p:txBody>
      </p:sp>
      <p:sp>
        <p:nvSpPr>
          <p:cNvPr id="6" name="Footer Placeholder 5"/>
          <p:cNvSpPr>
            <a:spLocks noGrp="1"/>
          </p:cNvSpPr>
          <p:nvPr>
            <p:ph type="ftr" sz="quarter" idx="11"/>
          </p:nvPr>
        </p:nvSpPr>
        <p:spPr>
          <a:xfrm>
            <a:off x="457200" y="6480969"/>
            <a:ext cx="4260056" cy="301752"/>
          </a:xfrm>
        </p:spPr>
        <p:txBody>
          <a:bodyPr/>
          <a:lstStyle/>
          <a:p>
            <a:endParaRPr lang="en-US" dirty="0"/>
          </a:p>
        </p:txBody>
      </p:sp>
      <p:sp>
        <p:nvSpPr>
          <p:cNvPr id="7" name="Slide Number Placeholder 6"/>
          <p:cNvSpPr>
            <a:spLocks noGrp="1"/>
          </p:cNvSpPr>
          <p:nvPr>
            <p:ph type="sldNum" sz="quarter" idx="12"/>
          </p:nvPr>
        </p:nvSpPr>
        <p:spPr>
          <a:xfrm>
            <a:off x="7589520" y="6480969"/>
            <a:ext cx="502920" cy="301752"/>
          </a:xfrm>
        </p:spPr>
        <p:txBody>
          <a:bodyPr/>
          <a:lstStyle/>
          <a:p>
            <a:fld id="{60F81B58-C252-476E-B839-DDD16F3A9D0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48819DC3-91AB-4F48-B6DE-F5CD5255B420}" type="datetimeFigureOut">
              <a:rPr lang="en-US" smtClean="0"/>
              <a:pPr/>
              <a:t>3/2/2009</a:t>
            </a:fld>
            <a:endParaRPr lang="en-US" dirty="0"/>
          </a:p>
        </p:txBody>
      </p:sp>
      <p:sp>
        <p:nvSpPr>
          <p:cNvPr id="8" name="Footer Placeholder 7"/>
          <p:cNvSpPr>
            <a:spLocks noGrp="1"/>
          </p:cNvSpPr>
          <p:nvPr>
            <p:ph type="ftr" sz="quarter" idx="11"/>
          </p:nvPr>
        </p:nvSpPr>
        <p:spPr>
          <a:xfrm>
            <a:off x="457200" y="6480969"/>
            <a:ext cx="4261104" cy="301752"/>
          </a:xfrm>
        </p:spPr>
        <p:txBody>
          <a:bodyPr/>
          <a:lstStyle/>
          <a:p>
            <a:endParaRPr lang="en-US" dirty="0"/>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60F81B58-C252-476E-B839-DDD16F3A9D0A}"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8819DC3-91AB-4F48-B6DE-F5CD5255B420}" type="datetimeFigureOut">
              <a:rPr lang="en-US" smtClean="0"/>
              <a:pPr/>
              <a:t>3/2/2009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F81B58-C252-476E-B839-DDD16F3A9D0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48819DC3-91AB-4F48-B6DE-F5CD5255B420}" type="datetimeFigureOut">
              <a:rPr lang="en-US" smtClean="0"/>
              <a:pPr/>
              <a:t>3/2/2009</a:t>
            </a:fld>
            <a:endParaRPr lang="en-US" dirty="0"/>
          </a:p>
        </p:txBody>
      </p:sp>
      <p:sp>
        <p:nvSpPr>
          <p:cNvPr id="3" name="Footer Placeholder 2"/>
          <p:cNvSpPr>
            <a:spLocks noGrp="1"/>
          </p:cNvSpPr>
          <p:nvPr>
            <p:ph type="ftr" sz="quarter" idx="11"/>
          </p:nvPr>
        </p:nvSpPr>
        <p:spPr>
          <a:xfrm>
            <a:off x="457200" y="6481890"/>
            <a:ext cx="4260056" cy="300831"/>
          </a:xfrm>
        </p:spPr>
        <p:txBody>
          <a:bodyPr/>
          <a:lstStyle/>
          <a:p>
            <a:endParaRPr lang="en-US" dirty="0"/>
          </a:p>
        </p:txBody>
      </p:sp>
      <p:sp>
        <p:nvSpPr>
          <p:cNvPr id="4" name="Slide Number Placeholder 3"/>
          <p:cNvSpPr>
            <a:spLocks noGrp="1"/>
          </p:cNvSpPr>
          <p:nvPr>
            <p:ph type="sldNum" sz="quarter" idx="12"/>
          </p:nvPr>
        </p:nvSpPr>
        <p:spPr>
          <a:xfrm>
            <a:off x="7589520" y="6480969"/>
            <a:ext cx="502920" cy="301752"/>
          </a:xfrm>
        </p:spPr>
        <p:txBody>
          <a:bodyPr/>
          <a:lstStyle/>
          <a:p>
            <a:fld id="{60F81B58-C252-476E-B839-DDD16F3A9D0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48819DC3-91AB-4F48-B6DE-F5CD5255B420}" type="datetimeFigureOut">
              <a:rPr lang="en-US" smtClean="0"/>
              <a:pPr/>
              <a:t>3/2/2009</a:t>
            </a:fld>
            <a:endParaRPr lang="en-US" dirty="0"/>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60F81B58-C252-476E-B839-DDD16F3A9D0A}"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48819DC3-91AB-4F48-B6DE-F5CD5255B420}" type="datetimeFigureOut">
              <a:rPr lang="en-US" smtClean="0"/>
              <a:pPr/>
              <a:t>3/2/2009</a:t>
            </a:fld>
            <a:endParaRPr lang="en-US" dirty="0"/>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60F81B58-C252-476E-B839-DDD16F3A9D0A}"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48819DC3-91AB-4F48-B6DE-F5CD5255B420}" type="datetimeFigureOut">
              <a:rPr lang="en-US" smtClean="0"/>
              <a:pPr/>
              <a:t>3/2/2009</a:t>
            </a:fld>
            <a:endParaRPr lang="en-US" dirty="0"/>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dirty="0"/>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60F81B58-C252-476E-B839-DDD16F3A9D0A}"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7494"/>
            <a:ext cx="4343400" cy="6133306"/>
          </a:xfrm>
        </p:spPr>
        <p:txBody>
          <a:bodyPr>
            <a:normAutofit/>
          </a:bodyPr>
          <a:lstStyle/>
          <a:p>
            <a:r>
              <a:rPr lang="en-US" sz="4000" b="1" dirty="0" smtClean="0"/>
              <a:t>Geographic Analysis of San Marcos Housing Affordability</a:t>
            </a:r>
            <a:r>
              <a:rPr lang="en-US" sz="2000" dirty="0" smtClean="0"/>
              <a:t/>
            </a:r>
            <a:br>
              <a:rPr lang="en-US" sz="2000" dirty="0" smtClean="0"/>
            </a:br>
            <a:endParaRPr lang="en-US" sz="2000" dirty="0"/>
          </a:p>
        </p:txBody>
      </p:sp>
      <p:pic>
        <p:nvPicPr>
          <p:cNvPr id="6" name="Content Placeholder 5" descr="Logo2.jpg"/>
          <p:cNvPicPr>
            <a:picLocks noGrp="1" noChangeAspect="1"/>
          </p:cNvPicPr>
          <p:nvPr>
            <p:ph idx="1"/>
          </p:nvPr>
        </p:nvPicPr>
        <p:blipFill>
          <a:blip r:embed="rId2"/>
          <a:stretch>
            <a:fillRect/>
          </a:stretch>
        </p:blipFill>
        <p:spPr>
          <a:xfrm>
            <a:off x="4191000" y="304800"/>
            <a:ext cx="4607719" cy="6143624"/>
          </a:xfrm>
        </p:spPr>
      </p:pic>
    </p:spTree>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Data Continued</a:t>
            </a:r>
            <a:endParaRPr lang="en-US" dirty="0"/>
          </a:p>
        </p:txBody>
      </p:sp>
      <p:sp>
        <p:nvSpPr>
          <p:cNvPr id="3" name="Content Placeholder 2"/>
          <p:cNvSpPr>
            <a:spLocks noGrp="1"/>
          </p:cNvSpPr>
          <p:nvPr>
            <p:ph idx="1"/>
          </p:nvPr>
        </p:nvSpPr>
        <p:spPr/>
        <p:txBody>
          <a:bodyPr/>
          <a:lstStyle/>
          <a:p>
            <a:r>
              <a:rPr lang="en-US" dirty="0" smtClean="0"/>
              <a:t>Tax Data</a:t>
            </a:r>
          </a:p>
          <a:p>
            <a:pPr lvl="1"/>
            <a:r>
              <a:rPr lang="en-US" dirty="0" smtClean="0"/>
              <a:t>2008</a:t>
            </a:r>
          </a:p>
          <a:p>
            <a:pPr lvl="1"/>
            <a:r>
              <a:rPr lang="en-US" dirty="0" smtClean="0"/>
              <a:t>Home Values</a:t>
            </a:r>
            <a:endParaRPr lang="en-US" dirty="0"/>
          </a:p>
        </p:txBody>
      </p:sp>
      <p:pic>
        <p:nvPicPr>
          <p:cNvPr id="3075" name="Picture 3" descr="C:\Documents and Settings\js1874\Local Settings\Temporary Internet Files\Content.IE5\P2KIFUTE\MCBS00614_0000[1].wmf"/>
          <p:cNvPicPr>
            <a:picLocks noChangeAspect="1" noChangeArrowheads="1"/>
          </p:cNvPicPr>
          <p:nvPr/>
        </p:nvPicPr>
        <p:blipFill>
          <a:blip r:embed="rId2"/>
          <a:srcRect/>
          <a:stretch>
            <a:fillRect/>
          </a:stretch>
        </p:blipFill>
        <p:spPr bwMode="auto">
          <a:xfrm>
            <a:off x="3962400" y="2971800"/>
            <a:ext cx="4582562" cy="341315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M Single family.jpg"/>
          <p:cNvPicPr>
            <a:picLocks noChangeAspect="1"/>
          </p:cNvPicPr>
          <p:nvPr/>
        </p:nvPicPr>
        <p:blipFill>
          <a:blip r:embed="rId2"/>
          <a:stretch>
            <a:fillRect/>
          </a:stretch>
        </p:blipFill>
        <p:spPr>
          <a:xfrm>
            <a:off x="1905000" y="76200"/>
            <a:ext cx="5299364" cy="65532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algn="ctr" eaLnBrk="1" fontAlgn="auto" hangingPunct="1">
              <a:spcAft>
                <a:spcPts val="0"/>
              </a:spcAft>
              <a:defRPr/>
            </a:pPr>
            <a:r>
              <a:rPr lang="en-US" dirty="0" smtClean="0">
                <a:solidFill>
                  <a:schemeClr val="accent1">
                    <a:tint val="83000"/>
                    <a:satMod val="150000"/>
                  </a:schemeClr>
                </a:solidFill>
              </a:rPr>
              <a:t>Methodology</a:t>
            </a:r>
            <a:endParaRPr lang="en-US" dirty="0">
              <a:solidFill>
                <a:schemeClr val="accent1">
                  <a:tint val="83000"/>
                  <a:satMod val="150000"/>
                </a:schemeClr>
              </a:solidFill>
            </a:endParaRPr>
          </a:p>
        </p:txBody>
      </p:sp>
      <p:sp>
        <p:nvSpPr>
          <p:cNvPr id="3" name="Content Placeholder 2"/>
          <p:cNvSpPr>
            <a:spLocks noGrp="1"/>
          </p:cNvSpPr>
          <p:nvPr>
            <p:ph idx="1"/>
          </p:nvPr>
        </p:nvSpPr>
        <p:spPr>
          <a:xfrm>
            <a:off x="457200" y="1882775"/>
            <a:ext cx="8229600" cy="4572000"/>
          </a:xfrm>
        </p:spPr>
        <p:txBody>
          <a:bodyPr>
            <a:normAutofit fontScale="70000" lnSpcReduction="20000"/>
          </a:bodyPr>
          <a:lstStyle/>
          <a:p>
            <a:pPr marL="448056" indent="-384048" eaLnBrk="1" fontAlgn="auto" hangingPunct="1">
              <a:spcAft>
                <a:spcPts val="0"/>
              </a:spcAft>
              <a:buFont typeface="Wingdings 2"/>
              <a:buChar char=""/>
              <a:defRPr/>
            </a:pPr>
            <a:r>
              <a:rPr lang="en-US" dirty="0" smtClean="0"/>
              <a:t>Compare housing values between different neighborhoods and among renter and owner-occupied housing. </a:t>
            </a:r>
          </a:p>
          <a:p>
            <a:pPr marL="448056" indent="-384048" eaLnBrk="1" fontAlgn="auto" hangingPunct="1">
              <a:spcAft>
                <a:spcPts val="0"/>
              </a:spcAft>
              <a:buFont typeface="Wingdings 2"/>
              <a:buChar char=""/>
              <a:defRPr/>
            </a:pPr>
            <a:r>
              <a:rPr lang="en-US" dirty="0" smtClean="0"/>
              <a:t>Compare this information with census data, mainly average household income, to see if the current San Marcos housing stock fits with its residents. </a:t>
            </a:r>
          </a:p>
          <a:p>
            <a:pPr marL="448056" indent="-384048" eaLnBrk="1" fontAlgn="auto" hangingPunct="1">
              <a:spcAft>
                <a:spcPts val="0"/>
              </a:spcAft>
              <a:buFont typeface="Wingdings 2"/>
              <a:buChar char=""/>
              <a:defRPr/>
            </a:pPr>
            <a:r>
              <a:rPr lang="en-US" dirty="0" smtClean="0"/>
              <a:t>Conclude whether neighborhood associations have an effect on their respective housing values.</a:t>
            </a:r>
          </a:p>
          <a:p>
            <a:pPr marL="448056" indent="-384048" eaLnBrk="1" fontAlgn="auto" hangingPunct="1">
              <a:spcAft>
                <a:spcPts val="0"/>
              </a:spcAft>
              <a:buFont typeface="Wingdings 2"/>
              <a:buChar char=""/>
              <a:defRPr/>
            </a:pPr>
            <a:r>
              <a:rPr lang="en-US" dirty="0" smtClean="0"/>
              <a:t>Analyze the effect renter-occupied housing has on surrounding housing values.</a:t>
            </a:r>
          </a:p>
          <a:p>
            <a:pPr marL="448056" indent="-384048" eaLnBrk="1" fontAlgn="auto" hangingPunct="1">
              <a:spcAft>
                <a:spcPts val="0"/>
              </a:spcAft>
              <a:buFont typeface="Wingdings 2"/>
              <a:buChar char=""/>
              <a:defRPr/>
            </a:pPr>
            <a:r>
              <a:rPr lang="en-US" dirty="0" smtClean="0"/>
              <a:t>All of our findings will be displayed on a website and with color-coded maps displaying homes with their market values in accordance with their respective categories (SF-R, SF-11, SF-6, SF-4.5, TH, PH-ZL, PDD). </a:t>
            </a:r>
          </a:p>
          <a:p>
            <a:pPr marL="448056" indent="-384048" eaLnBrk="1" fontAlgn="auto" hangingPunct="1">
              <a:spcAft>
                <a:spcPts val="0"/>
              </a:spcAft>
              <a:buFont typeface="Wingdings 2"/>
              <a:buChar char=""/>
              <a:defRPr/>
            </a:pPr>
            <a:r>
              <a:rPr lang="en-US" dirty="0" smtClean="0"/>
              <a:t>All of our analysis will be done using </a:t>
            </a:r>
            <a:r>
              <a:rPr lang="en-US" dirty="0" smtClean="0"/>
              <a:t>ArcGIS</a:t>
            </a:r>
            <a:r>
              <a:rPr lang="en-US" dirty="0" smtClean="0"/>
              <a:t>.</a:t>
            </a:r>
            <a:endParaRPr lang="en-US" dirty="0" smtClean="0"/>
          </a:p>
          <a:p>
            <a:pPr marL="448056" indent="-384048" eaLnBrk="1" fontAlgn="auto" hangingPunct="1">
              <a:spcAft>
                <a:spcPts val="0"/>
              </a:spcAft>
              <a:buFont typeface="Wingdings 2"/>
              <a:buChar char=""/>
              <a:defRPr/>
            </a:pPr>
            <a:endParaRPr lang="en-US" dirty="0" smtClean="0"/>
          </a:p>
          <a:p>
            <a:pPr marL="448056" indent="-384048" eaLnBrk="1" fontAlgn="auto" hangingPunct="1">
              <a:spcAft>
                <a:spcPts val="0"/>
              </a:spcAft>
              <a:buFont typeface="Wingdings 2"/>
              <a:buChar char=""/>
              <a:defRPr/>
            </a:pPr>
            <a:endParaRPr lang="en-US" dirty="0" smtClean="0"/>
          </a:p>
          <a:p>
            <a:pPr marL="448056" indent="-384048"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M Single family value.jpg"/>
          <p:cNvPicPr>
            <a:picLocks noGrp="1" noChangeAspect="1"/>
          </p:cNvPicPr>
          <p:nvPr>
            <p:ph idx="1"/>
          </p:nvPr>
        </p:nvPicPr>
        <p:blipFill>
          <a:blip r:embed="rId2"/>
          <a:stretch>
            <a:fillRect/>
          </a:stretch>
        </p:blipFill>
        <p:spPr>
          <a:xfrm>
            <a:off x="3352800" y="152400"/>
            <a:ext cx="5029200" cy="6508377"/>
          </a:xfrm>
        </p:spPr>
      </p:pic>
      <p:sp>
        <p:nvSpPr>
          <p:cNvPr id="2" name="Title 1"/>
          <p:cNvSpPr>
            <a:spLocks noGrp="1"/>
          </p:cNvSpPr>
          <p:nvPr>
            <p:ph type="title"/>
          </p:nvPr>
        </p:nvSpPr>
        <p:spPr>
          <a:xfrm>
            <a:off x="304800" y="1143000"/>
            <a:ext cx="2895600" cy="3380232"/>
          </a:xfrm>
        </p:spPr>
        <p:txBody>
          <a:bodyPr vert="horz"/>
          <a:lstStyle/>
          <a:p>
            <a:r>
              <a:rPr lang="en-US" dirty="0" smtClean="0"/>
              <a:t>Market Value</a:t>
            </a:r>
            <a:br>
              <a:rPr lang="en-US" dirty="0" smtClean="0"/>
            </a:br>
            <a:r>
              <a:rPr lang="en-US" dirty="0" smtClean="0"/>
              <a:t>Sample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Timetable</a:t>
            </a:r>
            <a:endParaRPr lang="en-US" dirty="0"/>
          </a:p>
        </p:txBody>
      </p:sp>
      <p:sp>
        <p:nvSpPr>
          <p:cNvPr id="3" name="Content Placeholder 2"/>
          <p:cNvSpPr>
            <a:spLocks noGrp="1"/>
          </p:cNvSpPr>
          <p:nvPr>
            <p:ph idx="1"/>
          </p:nvPr>
        </p:nvSpPr>
        <p:spPr/>
        <p:txBody>
          <a:bodyPr>
            <a:normAutofit/>
          </a:bodyPr>
          <a:lstStyle/>
          <a:p>
            <a:pPr>
              <a:buNone/>
            </a:pPr>
            <a:r>
              <a:rPr lang="en-US" b="1" dirty="0" smtClean="0"/>
              <a:t> </a:t>
            </a:r>
            <a:r>
              <a:rPr lang="en-US" dirty="0" smtClean="0"/>
              <a:t> </a:t>
            </a:r>
            <a:r>
              <a:rPr lang="en-US" b="1" dirty="0" smtClean="0"/>
              <a:t> </a:t>
            </a:r>
            <a:r>
              <a:rPr lang="en-US" dirty="0" smtClean="0"/>
              <a:t> </a:t>
            </a:r>
            <a:r>
              <a:rPr lang="en-US" b="1" dirty="0" smtClean="0"/>
              <a:t> </a:t>
            </a:r>
            <a:r>
              <a:rPr lang="en-US" dirty="0" smtClean="0"/>
              <a:t> </a:t>
            </a:r>
            <a:r>
              <a:rPr lang="en-US" b="1" dirty="0" smtClean="0"/>
              <a:t> </a:t>
            </a:r>
            <a:r>
              <a:rPr lang="en-US" dirty="0" smtClean="0"/>
              <a:t> </a:t>
            </a:r>
            <a:r>
              <a:rPr lang="en-US" b="1" dirty="0" smtClean="0"/>
              <a:t> </a:t>
            </a:r>
            <a:r>
              <a:rPr lang="en-US" dirty="0" smtClean="0"/>
              <a:t> </a:t>
            </a:r>
            <a:r>
              <a:rPr lang="en-US" b="1" dirty="0" smtClean="0"/>
              <a:t> </a:t>
            </a:r>
            <a:r>
              <a:rPr lang="en-US" dirty="0" smtClean="0"/>
              <a:t> </a:t>
            </a:r>
            <a:r>
              <a:rPr lang="en-US" b="1" dirty="0" smtClean="0"/>
              <a:t> </a:t>
            </a:r>
            <a:r>
              <a:rPr lang="en-US" dirty="0" smtClean="0"/>
              <a:t> </a:t>
            </a:r>
            <a:r>
              <a:rPr lang="en-US" b="1" dirty="0" smtClean="0"/>
              <a:t> </a:t>
            </a:r>
            <a:r>
              <a:rPr lang="en-US" dirty="0" smtClean="0"/>
              <a:t> </a:t>
            </a:r>
            <a:r>
              <a:rPr lang="en-US" b="1" dirty="0" smtClean="0"/>
              <a:t> </a:t>
            </a:r>
            <a:r>
              <a:rPr lang="en-US" dirty="0" smtClean="0"/>
              <a:t> </a:t>
            </a:r>
            <a:r>
              <a:rPr lang="en-US" b="1" dirty="0" smtClean="0"/>
              <a:t> </a:t>
            </a:r>
            <a:r>
              <a:rPr lang="en-US" dirty="0" smtClean="0"/>
              <a:t> </a:t>
            </a:r>
            <a:endParaRPr lang="en-US" dirty="0"/>
          </a:p>
        </p:txBody>
      </p:sp>
      <p:graphicFrame>
        <p:nvGraphicFramePr>
          <p:cNvPr id="4" name="Object 3"/>
          <p:cNvGraphicFramePr>
            <a:graphicFrameLocks noChangeAspect="1"/>
          </p:cNvGraphicFramePr>
          <p:nvPr/>
        </p:nvGraphicFramePr>
        <p:xfrm>
          <a:off x="228600" y="1752600"/>
          <a:ext cx="8686800" cy="3282950"/>
        </p:xfrm>
        <a:graphic>
          <a:graphicData uri="http://schemas.openxmlformats.org/presentationml/2006/ole">
            <p:oleObj spid="_x0000_s1026" name="Worksheet" r:id="rId3" imgW="8658271" imgH="3124078" progId="Excel.Sheet.12">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a:t>
            </a:r>
            <a:endParaRPr lang="en-US" dirty="0"/>
          </a:p>
        </p:txBody>
      </p:sp>
      <p:sp>
        <p:nvSpPr>
          <p:cNvPr id="3" name="Content Placeholder 2"/>
          <p:cNvSpPr>
            <a:spLocks noGrp="1"/>
          </p:cNvSpPr>
          <p:nvPr>
            <p:ph idx="1"/>
          </p:nvPr>
        </p:nvSpPr>
        <p:spPr/>
        <p:txBody>
          <a:bodyPr>
            <a:normAutofit fontScale="40000" lnSpcReduction="20000"/>
          </a:bodyPr>
          <a:lstStyle/>
          <a:p>
            <a:r>
              <a:rPr lang="en-US" b="1" dirty="0" smtClean="0"/>
              <a:t>Data Collection</a:t>
            </a:r>
            <a:r>
              <a:rPr lang="en-US" dirty="0" smtClean="0"/>
              <a:t/>
            </a:r>
            <a:br>
              <a:rPr lang="en-US" dirty="0" smtClean="0"/>
            </a:br>
            <a:r>
              <a:rPr lang="en-US" dirty="0" smtClean="0"/>
              <a:t>Manager:  (8 hours/week * 5 weeks)                                                                   	40/hr.</a:t>
            </a:r>
            <a:br>
              <a:rPr lang="en-US" dirty="0" smtClean="0"/>
            </a:br>
            <a:r>
              <a:rPr lang="en-US" dirty="0" smtClean="0"/>
              <a:t>Assistant Manager:  (7 hours/week * 5 weeks)                                                   	35/hr.</a:t>
            </a:r>
            <a:br>
              <a:rPr lang="en-US" dirty="0" smtClean="0"/>
            </a:br>
            <a:r>
              <a:rPr lang="en-US" dirty="0" smtClean="0"/>
              <a:t>Developers:  (10 hours/week * 3 weeks * 2 consultants)                                  	60/hr.  </a:t>
            </a:r>
            <a:br>
              <a:rPr lang="en-US" dirty="0" smtClean="0"/>
            </a:br>
            <a:r>
              <a:rPr lang="en-US" dirty="0" smtClean="0"/>
              <a:t>Total Hours                                                                                                             	135</a:t>
            </a:r>
            <a:br>
              <a:rPr lang="en-US" dirty="0" smtClean="0"/>
            </a:br>
            <a:r>
              <a:rPr lang="en-US" dirty="0" smtClean="0"/>
              <a:t>Hourly Pay                                                                                                         	$25.00</a:t>
            </a:r>
            <a:br>
              <a:rPr lang="en-US" dirty="0" smtClean="0"/>
            </a:br>
            <a:r>
              <a:rPr lang="en-US" b="1" i="1" dirty="0" smtClean="0"/>
              <a:t>Total                                                                                                                         	$3375.00</a:t>
            </a:r>
          </a:p>
          <a:p>
            <a:endParaRPr lang="en-US" dirty="0" smtClean="0"/>
          </a:p>
          <a:p>
            <a:r>
              <a:rPr lang="en-US" b="1" dirty="0" smtClean="0"/>
              <a:t>Pre-Processing Data</a:t>
            </a:r>
            <a:r>
              <a:rPr lang="en-US" dirty="0" smtClean="0"/>
              <a:t/>
            </a:r>
            <a:br>
              <a:rPr lang="en-US" dirty="0" smtClean="0"/>
            </a:br>
            <a:r>
              <a:rPr lang="en-US" dirty="0" smtClean="0"/>
              <a:t>Manager:  (5 hours/week * 2 weeks)                                                                   	10/hr.</a:t>
            </a:r>
            <a:br>
              <a:rPr lang="en-US" dirty="0" smtClean="0"/>
            </a:br>
            <a:r>
              <a:rPr lang="en-US" dirty="0" smtClean="0"/>
              <a:t>Assistant Manager:  (7 Hours/week * 2 weeks)                                                  	14/hr.</a:t>
            </a:r>
            <a:br>
              <a:rPr lang="en-US" dirty="0" smtClean="0"/>
            </a:br>
            <a:r>
              <a:rPr lang="en-US" dirty="0" smtClean="0"/>
              <a:t>Developers:  (10 hours/week * 4 weeks * 2 consultants)                                    	80/hr.</a:t>
            </a:r>
            <a:br>
              <a:rPr lang="en-US" dirty="0" smtClean="0"/>
            </a:br>
            <a:r>
              <a:rPr lang="en-US" dirty="0" smtClean="0"/>
              <a:t>Web Master:  (7 hours/week * 3 weeks * 1 consultant)                                      	21/hr.</a:t>
            </a:r>
            <a:br>
              <a:rPr lang="en-US" dirty="0" smtClean="0"/>
            </a:br>
            <a:r>
              <a:rPr lang="en-US" dirty="0" smtClean="0"/>
              <a:t>Total Hours                                                                                                             	125</a:t>
            </a:r>
            <a:br>
              <a:rPr lang="en-US" dirty="0" smtClean="0"/>
            </a:br>
            <a:r>
              <a:rPr lang="en-US" dirty="0" smtClean="0"/>
              <a:t>Hourly Pay                                                                                                         	$25.00</a:t>
            </a:r>
            <a:br>
              <a:rPr lang="en-US" dirty="0" smtClean="0"/>
            </a:br>
            <a:r>
              <a:rPr lang="en-US" b="1" i="1" dirty="0" smtClean="0"/>
              <a:t>Total                                                                                                                           	$3125.00</a:t>
            </a:r>
          </a:p>
          <a:p>
            <a:endParaRPr lang="en-US" dirty="0" smtClean="0"/>
          </a:p>
          <a:p>
            <a:r>
              <a:rPr lang="en-US" b="1" dirty="0" smtClean="0"/>
              <a:t>Data Integration</a:t>
            </a:r>
            <a:r>
              <a:rPr lang="en-US" dirty="0" smtClean="0"/>
              <a:t/>
            </a:r>
            <a:br>
              <a:rPr lang="en-US" dirty="0" smtClean="0"/>
            </a:br>
            <a:r>
              <a:rPr lang="en-US" dirty="0" smtClean="0"/>
              <a:t>Manager:  (5 hours/week * 3 weeks)                                                                   	15/hr.</a:t>
            </a:r>
            <a:br>
              <a:rPr lang="en-US" dirty="0" smtClean="0"/>
            </a:br>
            <a:r>
              <a:rPr lang="en-US" dirty="0" smtClean="0"/>
              <a:t>Assistant Manager:  (7 hours/week * 3 weeks)                                                   	21/hr.</a:t>
            </a:r>
            <a:br>
              <a:rPr lang="en-US" dirty="0" smtClean="0"/>
            </a:br>
            <a:r>
              <a:rPr lang="en-US" dirty="0" smtClean="0"/>
              <a:t>Developers:  (10 hours/week * 3 weeks * 1 consultant)                                     	30/hr.</a:t>
            </a:r>
            <a:br>
              <a:rPr lang="en-US" dirty="0" smtClean="0"/>
            </a:br>
            <a:r>
              <a:rPr lang="en-US" dirty="0" smtClean="0"/>
              <a:t>Web Master:  (7 hours/week *3 weeks * 1 consultant)                                       	21/hr.</a:t>
            </a:r>
            <a:br>
              <a:rPr lang="en-US" dirty="0" smtClean="0"/>
            </a:br>
            <a:r>
              <a:rPr lang="en-US" dirty="0" smtClean="0"/>
              <a:t>Total Hours                                                                                                             	87</a:t>
            </a:r>
            <a:br>
              <a:rPr lang="en-US" dirty="0" smtClean="0"/>
            </a:br>
            <a:r>
              <a:rPr lang="en-US" dirty="0" smtClean="0"/>
              <a:t>Hourly Pay                                                                                                         	$25.00</a:t>
            </a:r>
            <a:br>
              <a:rPr lang="en-US" dirty="0" smtClean="0"/>
            </a:br>
            <a:r>
              <a:rPr lang="en-US" b="1" i="1" dirty="0" smtClean="0"/>
              <a:t>Total                                                                                                                      	$2175.00</a:t>
            </a:r>
            <a:endParaRPr lang="en-US" dirty="0" smtClean="0"/>
          </a:p>
          <a:p>
            <a:pPr>
              <a:buNone/>
            </a:pPr>
            <a:endParaRPr lang="en-US" dirty="0"/>
          </a:p>
        </p:txBody>
      </p:sp>
      <p:pic>
        <p:nvPicPr>
          <p:cNvPr id="4" name="Picture 4"/>
          <p:cNvPicPr>
            <a:picLocks noChangeAspect="1" noChangeArrowheads="1"/>
          </p:cNvPicPr>
          <p:nvPr/>
        </p:nvPicPr>
        <p:blipFill>
          <a:blip r:embed="rId2"/>
          <a:srcRect/>
          <a:stretch>
            <a:fillRect/>
          </a:stretch>
        </p:blipFill>
        <p:spPr bwMode="auto">
          <a:xfrm>
            <a:off x="6400800" y="152400"/>
            <a:ext cx="2057400" cy="1714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cont…</a:t>
            </a:r>
            <a:endParaRPr lang="en-US" dirty="0"/>
          </a:p>
        </p:txBody>
      </p:sp>
      <p:sp>
        <p:nvSpPr>
          <p:cNvPr id="3" name="Content Placeholder 2"/>
          <p:cNvSpPr>
            <a:spLocks noGrp="1"/>
          </p:cNvSpPr>
          <p:nvPr>
            <p:ph idx="1"/>
          </p:nvPr>
        </p:nvSpPr>
        <p:spPr/>
        <p:txBody>
          <a:bodyPr>
            <a:normAutofit fontScale="40000" lnSpcReduction="20000"/>
          </a:bodyPr>
          <a:lstStyle/>
          <a:p>
            <a:r>
              <a:rPr lang="en-US" b="1" dirty="0" smtClean="0"/>
              <a:t>Website Development</a:t>
            </a:r>
            <a:r>
              <a:rPr lang="en-US" dirty="0" smtClean="0"/>
              <a:t/>
            </a:r>
            <a:br>
              <a:rPr lang="en-US" dirty="0" smtClean="0"/>
            </a:br>
            <a:r>
              <a:rPr lang="en-US" dirty="0" smtClean="0"/>
              <a:t>Webmaster:  (3 hours/ week * 6 weeks * 1 consultant)                                      	18/hr. </a:t>
            </a:r>
            <a:br>
              <a:rPr lang="en-US" dirty="0" smtClean="0"/>
            </a:br>
            <a:r>
              <a:rPr lang="en-US" dirty="0" smtClean="0"/>
              <a:t>Hourly Pay                                                                                                       	$30.00</a:t>
            </a:r>
            <a:br>
              <a:rPr lang="en-US" dirty="0" smtClean="0"/>
            </a:br>
            <a:r>
              <a:rPr lang="en-US" dirty="0" smtClean="0"/>
              <a:t> </a:t>
            </a:r>
            <a:r>
              <a:rPr lang="en-US" b="1" i="1" dirty="0" smtClean="0"/>
              <a:t>Total                                                                                                                          	$540.00</a:t>
            </a:r>
          </a:p>
          <a:p>
            <a:pPr>
              <a:buNone/>
            </a:pPr>
            <a:endParaRPr lang="en-US" dirty="0" smtClean="0"/>
          </a:p>
          <a:p>
            <a:r>
              <a:rPr lang="en-US" b="1" dirty="0" smtClean="0"/>
              <a:t>System Management</a:t>
            </a:r>
            <a:r>
              <a:rPr lang="en-US" dirty="0" smtClean="0"/>
              <a:t/>
            </a:r>
            <a:br>
              <a:rPr lang="en-US" dirty="0" smtClean="0"/>
            </a:br>
            <a:r>
              <a:rPr lang="en-US" dirty="0" smtClean="0"/>
              <a:t>Project Manager:  (5 hours/week * 10 weeks)</a:t>
            </a:r>
            <a:br>
              <a:rPr lang="en-US" dirty="0" smtClean="0"/>
            </a:br>
            <a:r>
              <a:rPr lang="en-US" dirty="0" smtClean="0"/>
              <a:t>Total Hours                                                                                                      	50/hr.</a:t>
            </a:r>
            <a:br>
              <a:rPr lang="en-US" dirty="0" smtClean="0"/>
            </a:br>
            <a:r>
              <a:rPr lang="en-US" dirty="0" smtClean="0"/>
              <a:t>Hourly Pay                                                                                                       	$35.00</a:t>
            </a:r>
            <a:br>
              <a:rPr lang="en-US" dirty="0" smtClean="0"/>
            </a:br>
            <a:r>
              <a:rPr lang="en-US" dirty="0" smtClean="0"/>
              <a:t>Pay                                                                                                                          $1750.00</a:t>
            </a:r>
            <a:br>
              <a:rPr lang="en-US" dirty="0" smtClean="0"/>
            </a:br>
            <a:r>
              <a:rPr lang="en-US" dirty="0" smtClean="0"/>
              <a:t>Assistant Project Manager:  (3 hours/week * 10 weeks)</a:t>
            </a:r>
            <a:br>
              <a:rPr lang="en-US" dirty="0" smtClean="0"/>
            </a:br>
            <a:r>
              <a:rPr lang="en-US" dirty="0" smtClean="0"/>
              <a:t>Total Hours                                                                                                      	35/hr.</a:t>
            </a:r>
            <a:br>
              <a:rPr lang="en-US" dirty="0" smtClean="0"/>
            </a:br>
            <a:r>
              <a:rPr lang="en-US" dirty="0" smtClean="0"/>
              <a:t>Hourly Pay                                                                                                      	 $30.00</a:t>
            </a:r>
            <a:br>
              <a:rPr lang="en-US" dirty="0" smtClean="0"/>
            </a:br>
            <a:r>
              <a:rPr lang="en-US" dirty="0" smtClean="0"/>
              <a:t>Pay                                                                                                       	               $1050.00</a:t>
            </a:r>
            <a:br>
              <a:rPr lang="en-US" dirty="0" smtClean="0"/>
            </a:br>
            <a:r>
              <a:rPr lang="en-US" b="1" i="1" dirty="0" smtClean="0"/>
              <a:t>Total                                                                                                                         	$2800.00</a:t>
            </a:r>
          </a:p>
          <a:p>
            <a:pPr>
              <a:buNone/>
            </a:pPr>
            <a:endParaRPr lang="en-US" dirty="0" smtClean="0"/>
          </a:p>
          <a:p>
            <a:r>
              <a:rPr lang="en-US" b="1" dirty="0" smtClean="0"/>
              <a:t>Equipment Costs (for 10 weeks)</a:t>
            </a:r>
            <a:r>
              <a:rPr lang="en-US" dirty="0" smtClean="0"/>
              <a:t/>
            </a:r>
            <a:br>
              <a:rPr lang="en-US" dirty="0" smtClean="0"/>
            </a:br>
            <a:r>
              <a:rPr lang="en-US" dirty="0" smtClean="0"/>
              <a:t>Supplies ($150/workstation * 4 workstations)                                                	$600.00</a:t>
            </a:r>
            <a:br>
              <a:rPr lang="en-US" dirty="0" smtClean="0"/>
            </a:br>
            <a:r>
              <a:rPr lang="en-US" dirty="0" smtClean="0"/>
              <a:t>Maintenance ($125/workstation * 4 workstations)                                          	$500.00</a:t>
            </a:r>
            <a:br>
              <a:rPr lang="en-US" dirty="0" smtClean="0"/>
            </a:br>
            <a:r>
              <a:rPr lang="en-US" dirty="0" smtClean="0"/>
              <a:t>Depreciation ($12,000 [Total value of equipment] / 36                                   	$833.33</a:t>
            </a:r>
            <a:br>
              <a:rPr lang="en-US" dirty="0" smtClean="0"/>
            </a:br>
            <a:r>
              <a:rPr lang="en-US" dirty="0" smtClean="0"/>
              <a:t>(equipment life in months) *2.5 (months equipment will be in use for project)                                                                                                                                </a:t>
            </a:r>
            <a:r>
              <a:rPr lang="en-US" b="1" i="1" dirty="0" smtClean="0"/>
              <a:t>Total Equipment Costs                                                                               	 $1934.00</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cont…</a:t>
            </a:r>
            <a:endParaRPr lang="en-US" dirty="0"/>
          </a:p>
        </p:txBody>
      </p:sp>
      <p:sp>
        <p:nvSpPr>
          <p:cNvPr id="3" name="Content Placeholder 2"/>
          <p:cNvSpPr>
            <a:spLocks noGrp="1"/>
          </p:cNvSpPr>
          <p:nvPr>
            <p:ph idx="1"/>
          </p:nvPr>
        </p:nvSpPr>
        <p:spPr/>
        <p:txBody>
          <a:bodyPr>
            <a:normAutofit/>
          </a:bodyPr>
          <a:lstStyle/>
          <a:p>
            <a:r>
              <a:rPr lang="en-US" sz="1200" b="1" dirty="0" smtClean="0"/>
              <a:t>Data                </a:t>
            </a:r>
            <a:r>
              <a:rPr lang="en-US" sz="1200" dirty="0" smtClean="0"/>
              <a:t/>
            </a:r>
            <a:br>
              <a:rPr lang="en-US" sz="1200" dirty="0" smtClean="0"/>
            </a:br>
            <a:r>
              <a:rPr lang="en-US" sz="1200" dirty="0" smtClean="0"/>
              <a:t>Purchased Data       					$2500.00</a:t>
            </a:r>
          </a:p>
          <a:p>
            <a:pPr lvl="1"/>
            <a:r>
              <a:rPr lang="en-US" sz="1200" dirty="0" smtClean="0"/>
              <a:t>Software License for 10 weeks  				$5000.00</a:t>
            </a:r>
          </a:p>
          <a:p>
            <a:pPr lvl="1"/>
            <a:r>
              <a:rPr lang="en-US" sz="1200" dirty="0" smtClean="0"/>
              <a:t>Software License (Manifold)				$625.00</a:t>
            </a:r>
          </a:p>
          <a:p>
            <a:pPr lvl="1">
              <a:buNone/>
            </a:pPr>
            <a:r>
              <a:rPr lang="en-US" sz="1200" b="1" i="1" dirty="0" smtClean="0"/>
              <a:t>Total Data Costs                                                                                          	$8125.00		</a:t>
            </a:r>
          </a:p>
          <a:p>
            <a:pPr lvl="1">
              <a:buNone/>
            </a:pPr>
            <a:endParaRPr lang="en-US" sz="1200" b="1" i="1" dirty="0" smtClean="0"/>
          </a:p>
          <a:p>
            <a:r>
              <a:rPr lang="en-US" sz="1200" b="1" dirty="0" smtClean="0"/>
              <a:t>Travel Expenses        </a:t>
            </a:r>
            <a:r>
              <a:rPr lang="en-US" sz="1200" dirty="0" smtClean="0"/>
              <a:t>200 Miles @ .38 cents/mile                                                     		</a:t>
            </a:r>
            <a:r>
              <a:rPr lang="en-US" sz="1200" b="1" i="1" dirty="0" smtClean="0"/>
              <a:t>$76.00</a:t>
            </a:r>
          </a:p>
          <a:p>
            <a:endParaRPr lang="en-US" sz="1200" b="1" i="1" dirty="0" smtClean="0"/>
          </a:p>
          <a:p>
            <a:endParaRPr lang="en-US" sz="1200" b="1" i="1" dirty="0" smtClean="0"/>
          </a:p>
          <a:p>
            <a:r>
              <a:rPr lang="en-US" sz="2400" b="1" i="1" dirty="0" smtClean="0"/>
              <a:t>TOTAL PROJECT COST  </a:t>
            </a:r>
            <a:r>
              <a:rPr lang="en-US" sz="1200" b="1" i="1" dirty="0" smtClean="0"/>
              <a:t>                                                                                                  </a:t>
            </a:r>
            <a:r>
              <a:rPr lang="en-US" sz="3200" b="1" i="1" dirty="0" smtClean="0"/>
              <a:t> 	$22,150.00</a:t>
            </a:r>
            <a:endParaRPr lang="en-US" sz="3200" dirty="0" smtClean="0"/>
          </a:p>
          <a:p>
            <a:endParaRPr lang="en-US" sz="1200" dirty="0"/>
          </a:p>
        </p:txBody>
      </p:sp>
      <p:pic>
        <p:nvPicPr>
          <p:cNvPr id="20491" name="Picture 11" descr="C:\Documents and Settings\js1874\Local Settings\Temporary Internet Files\Content.IE5\PRA76NGQ\MPj04388550000[1].jpg"/>
          <p:cNvPicPr>
            <a:picLocks noChangeAspect="1" noChangeArrowheads="1"/>
          </p:cNvPicPr>
          <p:nvPr/>
        </p:nvPicPr>
        <p:blipFill>
          <a:blip r:embed="rId2" cstate="print"/>
          <a:srcRect/>
          <a:stretch>
            <a:fillRect/>
          </a:stretch>
        </p:blipFill>
        <p:spPr bwMode="auto">
          <a:xfrm>
            <a:off x="4609612" y="3962400"/>
            <a:ext cx="3793416" cy="253978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Final Deliverables</a:t>
            </a:r>
            <a:endParaRPr lang="en-US" dirty="0"/>
          </a:p>
        </p:txBody>
      </p:sp>
      <p:sp>
        <p:nvSpPr>
          <p:cNvPr id="3" name="Content Placeholder 2"/>
          <p:cNvSpPr>
            <a:spLocks noGrp="1"/>
          </p:cNvSpPr>
          <p:nvPr>
            <p:ph idx="1"/>
          </p:nvPr>
        </p:nvSpPr>
        <p:spPr/>
        <p:txBody>
          <a:bodyPr/>
          <a:lstStyle/>
          <a:p>
            <a:r>
              <a:rPr lang="en-US" dirty="0" smtClean="0"/>
              <a:t>Report</a:t>
            </a:r>
          </a:p>
          <a:p>
            <a:r>
              <a:rPr lang="en-US" dirty="0" smtClean="0"/>
              <a:t>Poster</a:t>
            </a:r>
          </a:p>
          <a:p>
            <a:r>
              <a:rPr lang="en-US" dirty="0" smtClean="0"/>
              <a:t>CD</a:t>
            </a:r>
          </a:p>
          <a:p>
            <a:pPr lvl="1"/>
            <a:r>
              <a:rPr lang="en-US" dirty="0" smtClean="0"/>
              <a:t>Final Report</a:t>
            </a:r>
          </a:p>
          <a:p>
            <a:pPr lvl="1"/>
            <a:r>
              <a:rPr lang="en-US" dirty="0" smtClean="0"/>
              <a:t>Maps and Final Poster</a:t>
            </a:r>
          </a:p>
          <a:p>
            <a:pPr lvl="1"/>
            <a:r>
              <a:rPr lang="en-US" dirty="0" smtClean="0"/>
              <a:t>Data</a:t>
            </a:r>
          </a:p>
          <a:p>
            <a:pPr lvl="1"/>
            <a:r>
              <a:rPr lang="en-US" dirty="0" smtClean="0"/>
              <a:t>Resources</a:t>
            </a:r>
            <a:endParaRPr lang="en-US" dirty="0" smtClean="0"/>
          </a:p>
          <a:p>
            <a:pPr lvl="1"/>
            <a:r>
              <a:rPr lang="en-US" dirty="0" smtClean="0"/>
              <a:t>Sources</a:t>
            </a:r>
          </a:p>
          <a:p>
            <a:pPr lvl="1"/>
            <a:r>
              <a:rPr lang="en-US" dirty="0" smtClean="0"/>
              <a:t>Metadata</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Sources</a:t>
            </a:r>
            <a:endParaRPr lang="en-US" dirty="0"/>
          </a:p>
        </p:txBody>
      </p:sp>
      <p:sp>
        <p:nvSpPr>
          <p:cNvPr id="3" name="Content Placeholder 2"/>
          <p:cNvSpPr>
            <a:spLocks noGrp="1"/>
          </p:cNvSpPr>
          <p:nvPr>
            <p:ph idx="1"/>
          </p:nvPr>
        </p:nvSpPr>
        <p:spPr/>
        <p:txBody>
          <a:bodyPr>
            <a:normAutofit lnSpcReduction="10000"/>
          </a:bodyPr>
          <a:lstStyle/>
          <a:p>
            <a:r>
              <a:rPr lang="en-US" dirty="0" smtClean="0"/>
              <a:t>U.S. Bureau of the Census.</a:t>
            </a:r>
          </a:p>
          <a:p>
            <a:r>
              <a:rPr lang="en-US" dirty="0" smtClean="0"/>
              <a:t>United States. </a:t>
            </a:r>
            <a:r>
              <a:rPr lang="en-US" u="sng" dirty="0" smtClean="0"/>
              <a:t>http://www.census.gov/</a:t>
            </a:r>
            <a:r>
              <a:rPr lang="en-US" dirty="0" smtClean="0"/>
              <a:t> . (February 9, 2009)</a:t>
            </a:r>
          </a:p>
          <a:p>
            <a:pPr lvl="1"/>
            <a:r>
              <a:rPr lang="en-US" i="1" dirty="0" smtClean="0"/>
              <a:t>Census Information regarding to San Marcos </a:t>
            </a:r>
          </a:p>
          <a:p>
            <a:r>
              <a:rPr lang="en-US" dirty="0" smtClean="0"/>
              <a:t>U.S. Department of Housing and Urban Development.</a:t>
            </a:r>
          </a:p>
          <a:p>
            <a:r>
              <a:rPr lang="en-US" dirty="0" smtClean="0"/>
              <a:t> 	United States. </a:t>
            </a:r>
            <a:r>
              <a:rPr lang="en-US" u="sng" dirty="0" smtClean="0"/>
              <a:t>http://www.hud.gov/</a:t>
            </a:r>
            <a:r>
              <a:rPr lang="en-US" dirty="0" smtClean="0"/>
              <a:t> </a:t>
            </a:r>
            <a:r>
              <a:rPr lang="en-US" dirty="0" smtClean="0"/>
              <a:t>.(February </a:t>
            </a:r>
            <a:r>
              <a:rPr lang="en-US" dirty="0" smtClean="0"/>
              <a:t>5, 2009)</a:t>
            </a:r>
          </a:p>
          <a:p>
            <a:pPr lvl="1"/>
            <a:r>
              <a:rPr lang="en-US" i="1" dirty="0" smtClean="0"/>
              <a:t>Housing Category Thresholds</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C:\Documents and Settings\js1874\Local Settings\Temporary Internet Files\Content.IE5\P2KIFUTE\MCMP00063_0000[1].wmf"/>
          <p:cNvPicPr>
            <a:picLocks noChangeAspect="1" noChangeArrowheads="1"/>
          </p:cNvPicPr>
          <p:nvPr/>
        </p:nvPicPr>
        <p:blipFill>
          <a:blip r:embed="rId2"/>
          <a:srcRect/>
          <a:stretch>
            <a:fillRect/>
          </a:stretch>
        </p:blipFill>
        <p:spPr bwMode="auto">
          <a:xfrm>
            <a:off x="304800" y="3962400"/>
            <a:ext cx="2559504" cy="2514600"/>
          </a:xfrm>
          <a:prstGeom prst="rect">
            <a:avLst/>
          </a:prstGeom>
          <a:noFill/>
        </p:spPr>
      </p:pic>
      <p:sp>
        <p:nvSpPr>
          <p:cNvPr id="2" name="Title 1"/>
          <p:cNvSpPr>
            <a:spLocks noGrp="1"/>
          </p:cNvSpPr>
          <p:nvPr>
            <p:ph type="title"/>
          </p:nvPr>
        </p:nvSpPr>
        <p:spPr>
          <a:xfrm>
            <a:off x="304800" y="304800"/>
            <a:ext cx="8458200" cy="6209506"/>
          </a:xfrm>
        </p:spPr>
        <p:txBody>
          <a:bodyPr>
            <a:normAutofit fontScale="90000"/>
          </a:bodyPr>
          <a:lstStyle/>
          <a:p>
            <a:pPr algn="ctr"/>
            <a:r>
              <a:rPr lang="en-US" sz="6700" dirty="0" smtClean="0"/>
              <a:t>TexGIS</a:t>
            </a:r>
            <a:r>
              <a:rPr lang="en-US" sz="6700" dirty="0" smtClean="0"/>
              <a:t> Employees</a:t>
            </a:r>
            <a:r>
              <a:rPr lang="en-US" dirty="0" smtClean="0"/>
              <a:t/>
            </a:r>
            <a:br>
              <a:rPr lang="en-US" dirty="0" smtClean="0"/>
            </a:br>
            <a:r>
              <a:rPr lang="en-US" dirty="0" smtClean="0"/>
              <a:t/>
            </a:r>
            <a:br>
              <a:rPr lang="en-US" dirty="0" smtClean="0"/>
            </a:br>
            <a:r>
              <a:rPr lang="en-US" sz="2800" u="sng" dirty="0" smtClean="0"/>
              <a:t>Manager</a:t>
            </a:r>
            <a:r>
              <a:rPr lang="en-US" sz="2800" dirty="0" smtClean="0"/>
              <a:t>: Chase Chapman</a:t>
            </a:r>
            <a:br>
              <a:rPr lang="en-US" sz="2800" dirty="0" smtClean="0"/>
            </a:br>
            <a:r>
              <a:rPr lang="en-US" sz="2800" dirty="0" smtClean="0"/>
              <a:t/>
            </a:r>
            <a:br>
              <a:rPr lang="en-US" sz="2800" dirty="0" smtClean="0"/>
            </a:br>
            <a:r>
              <a:rPr lang="en-US" sz="2800" u="sng" dirty="0" smtClean="0"/>
              <a:t>Assistant Manager</a:t>
            </a:r>
            <a:r>
              <a:rPr lang="en-US" sz="2800" dirty="0" smtClean="0"/>
              <a:t>: Ryan Hilliard</a:t>
            </a:r>
            <a:br>
              <a:rPr lang="en-US" sz="2800" dirty="0" smtClean="0"/>
            </a:br>
            <a:r>
              <a:rPr lang="en-US" sz="2800" dirty="0" smtClean="0"/>
              <a:t/>
            </a:r>
            <a:br>
              <a:rPr lang="en-US" sz="2800" dirty="0" smtClean="0"/>
            </a:br>
            <a:r>
              <a:rPr lang="en-US" sz="2800" u="sng" dirty="0" smtClean="0"/>
              <a:t>GIS Analyst</a:t>
            </a:r>
            <a:r>
              <a:rPr lang="en-US" sz="2800" dirty="0" smtClean="0"/>
              <a:t>: Marques Green</a:t>
            </a:r>
            <a:br>
              <a:rPr lang="en-US" sz="2800" dirty="0" smtClean="0"/>
            </a:br>
            <a:r>
              <a:rPr lang="en-US" sz="2800" dirty="0" smtClean="0"/>
              <a:t/>
            </a:r>
            <a:br>
              <a:rPr lang="en-US" sz="2800" dirty="0" smtClean="0"/>
            </a:br>
            <a:r>
              <a:rPr lang="en-US" sz="2800" u="sng" dirty="0" smtClean="0"/>
              <a:t>Web Master</a:t>
            </a:r>
            <a:r>
              <a:rPr lang="en-US" sz="2800" dirty="0" smtClean="0"/>
              <a:t>: Jason Snyder</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Sources Continued</a:t>
            </a:r>
            <a:endParaRPr lang="en-US" dirty="0"/>
          </a:p>
        </p:txBody>
      </p:sp>
      <p:sp>
        <p:nvSpPr>
          <p:cNvPr id="3" name="Content Placeholder 2"/>
          <p:cNvSpPr>
            <a:spLocks noGrp="1"/>
          </p:cNvSpPr>
          <p:nvPr>
            <p:ph idx="1"/>
          </p:nvPr>
        </p:nvSpPr>
        <p:spPr/>
        <p:txBody>
          <a:bodyPr>
            <a:normAutofit/>
          </a:bodyPr>
          <a:lstStyle/>
          <a:p>
            <a:r>
              <a:rPr lang="en-US" dirty="0" smtClean="0"/>
              <a:t>U.S. Urban Land </a:t>
            </a:r>
            <a:r>
              <a:rPr lang="en-US" dirty="0" smtClean="0"/>
              <a:t>Institute.</a:t>
            </a:r>
            <a:endParaRPr lang="en-US" dirty="0" smtClean="0"/>
          </a:p>
          <a:p>
            <a:r>
              <a:rPr lang="en-US" dirty="0" smtClean="0"/>
              <a:t>United States. </a:t>
            </a:r>
            <a:r>
              <a:rPr lang="en-US" u="sng" dirty="0" smtClean="0"/>
              <a:t>http://www.uli.org/</a:t>
            </a:r>
            <a:r>
              <a:rPr lang="en-US" dirty="0" smtClean="0"/>
              <a:t> . (2009)</a:t>
            </a:r>
          </a:p>
          <a:p>
            <a:pPr lvl="1"/>
            <a:r>
              <a:rPr lang="en-US" i="1" dirty="0" smtClean="0"/>
              <a:t>Definition of Low-Income Families</a:t>
            </a:r>
          </a:p>
          <a:p>
            <a:r>
              <a:rPr lang="en-US" dirty="0" smtClean="0"/>
              <a:t>Inflation Data</a:t>
            </a:r>
          </a:p>
          <a:p>
            <a:r>
              <a:rPr lang="en-US" u="sng" dirty="0" smtClean="0"/>
              <a:t>http://www.inflationdata.com/inflation/Inflation_Rate/CurrentInflation.asp</a:t>
            </a:r>
          </a:p>
          <a:p>
            <a:pPr lvl="1"/>
            <a:r>
              <a:rPr lang="en-US" i="1" dirty="0" smtClean="0"/>
              <a:t>Inflation rates and the state of economy</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Progress</a:t>
            </a:r>
            <a:endParaRPr lang="en-US" dirty="0"/>
          </a:p>
        </p:txBody>
      </p:sp>
      <p:sp>
        <p:nvSpPr>
          <p:cNvPr id="3" name="Content Placeholder 2"/>
          <p:cNvSpPr>
            <a:spLocks noGrp="1"/>
          </p:cNvSpPr>
          <p:nvPr>
            <p:ph idx="1"/>
          </p:nvPr>
        </p:nvSpPr>
        <p:spPr/>
        <p:txBody>
          <a:bodyPr/>
          <a:lstStyle/>
          <a:p>
            <a:r>
              <a:rPr lang="en-US" dirty="0" smtClean="0"/>
              <a:t>Isolated SF housing from data</a:t>
            </a:r>
          </a:p>
          <a:p>
            <a:pPr lvl="1"/>
            <a:r>
              <a:rPr lang="en-US" dirty="0" smtClean="0"/>
              <a:t>Categorized based on predetermined value thresholds </a:t>
            </a:r>
          </a:p>
          <a:p>
            <a:r>
              <a:rPr lang="en-US" dirty="0" smtClean="0"/>
              <a:t>Formulated a plan of action to categorize and analyze our data </a:t>
            </a:r>
          </a:p>
          <a:p>
            <a:pPr lvl="1">
              <a:buNone/>
            </a:pPr>
            <a:endParaRPr lang="en-US" dirty="0" smtClean="0"/>
          </a:p>
          <a:p>
            <a:pPr lvl="1">
              <a:buNone/>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endParaRPr lang="en-US" dirty="0"/>
          </a:p>
        </p:txBody>
      </p:sp>
      <p:sp>
        <p:nvSpPr>
          <p:cNvPr id="3" name="Content Placeholder 2"/>
          <p:cNvSpPr>
            <a:spLocks noGrp="1"/>
          </p:cNvSpPr>
          <p:nvPr>
            <p:ph idx="1"/>
          </p:nvPr>
        </p:nvSpPr>
        <p:spPr/>
        <p:txBody>
          <a:bodyPr/>
          <a:lstStyle/>
          <a:p>
            <a:r>
              <a:rPr lang="en-US" dirty="0" smtClean="0"/>
              <a:t>Inadequate affordable housing in San Marcos is a growing concern of the local government.</a:t>
            </a:r>
          </a:p>
          <a:p>
            <a:r>
              <a:rPr lang="en-US" dirty="0" smtClean="0"/>
              <a:t>Our study stands to help develop a housing policy that garners affordable and owner-occupied </a:t>
            </a:r>
            <a:r>
              <a:rPr lang="en-US" dirty="0" smtClean="0"/>
              <a:t>housing.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Participation</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sz="2400" dirty="0" smtClean="0"/>
              <a:t>	Chase Chapman</a:t>
            </a:r>
          </a:p>
          <a:p>
            <a:pPr lvl="1"/>
            <a:r>
              <a:rPr lang="en-US" sz="2400" dirty="0" smtClean="0"/>
              <a:t>Purpose</a:t>
            </a:r>
          </a:p>
          <a:p>
            <a:pPr lvl="1"/>
            <a:r>
              <a:rPr lang="en-US" sz="2400" dirty="0" smtClean="0"/>
              <a:t>Scope</a:t>
            </a:r>
          </a:p>
          <a:p>
            <a:pPr lvl="1"/>
            <a:r>
              <a:rPr lang="en-US" sz="2400" dirty="0" smtClean="0"/>
              <a:t>Data </a:t>
            </a:r>
          </a:p>
          <a:p>
            <a:pPr lvl="1"/>
            <a:r>
              <a:rPr lang="en-US" sz="2400" dirty="0" smtClean="0"/>
              <a:t>Methodology</a:t>
            </a:r>
          </a:p>
          <a:p>
            <a:pPr lvl="1"/>
            <a:r>
              <a:rPr lang="en-US" sz="2400" dirty="0" smtClean="0"/>
              <a:t>Assemble proposal</a:t>
            </a:r>
          </a:p>
          <a:p>
            <a:pPr lvl="1">
              <a:buNone/>
            </a:pPr>
            <a:r>
              <a:rPr lang="en-US" sz="2400" dirty="0" smtClean="0"/>
              <a:t>Ryan Hilliard</a:t>
            </a:r>
          </a:p>
          <a:p>
            <a:pPr lvl="1"/>
            <a:r>
              <a:rPr lang="en-US" sz="2400" dirty="0" smtClean="0"/>
              <a:t>References</a:t>
            </a:r>
          </a:p>
          <a:p>
            <a:pPr lvl="1"/>
            <a:r>
              <a:rPr lang="en-US" sz="2400" dirty="0" smtClean="0"/>
              <a:t>Timeline</a:t>
            </a:r>
          </a:p>
          <a:p>
            <a:pPr lvl="1">
              <a:buNone/>
            </a:pPr>
            <a:r>
              <a:rPr lang="en-US" sz="2400" dirty="0" smtClean="0"/>
              <a:t>Jason Snyder</a:t>
            </a:r>
          </a:p>
          <a:p>
            <a:pPr lvl="1"/>
            <a:r>
              <a:rPr lang="en-US" sz="2400" dirty="0" smtClean="0"/>
              <a:t>Logo</a:t>
            </a:r>
          </a:p>
          <a:p>
            <a:pPr lvl="1"/>
            <a:r>
              <a:rPr lang="en-US" sz="2400" dirty="0" smtClean="0"/>
              <a:t>Budget</a:t>
            </a:r>
          </a:p>
          <a:p>
            <a:pPr lvl="1"/>
            <a:r>
              <a:rPr lang="en-US" sz="2400" dirty="0" smtClean="0"/>
              <a:t>Maps</a:t>
            </a:r>
          </a:p>
          <a:p>
            <a:pPr lvl="1">
              <a:buNone/>
            </a:pPr>
            <a:r>
              <a:rPr lang="en-US" sz="2400" dirty="0" smtClean="0"/>
              <a:t>Marques Green</a:t>
            </a:r>
          </a:p>
          <a:p>
            <a:pPr lvl="1"/>
            <a:r>
              <a:rPr lang="en-US" sz="2400" dirty="0" smtClean="0"/>
              <a:t>Summary</a:t>
            </a:r>
          </a:p>
          <a:p>
            <a:pPr lvl="1"/>
            <a:r>
              <a:rPr lang="en-US" sz="2400" dirty="0" smtClean="0"/>
              <a:t>Implications</a:t>
            </a:r>
          </a:p>
          <a:p>
            <a:pPr lvl="1"/>
            <a:r>
              <a:rPr lang="en-US" sz="2400" dirty="0" smtClean="0"/>
              <a:t>Conclusion</a:t>
            </a:r>
          </a:p>
          <a:p>
            <a:pPr lvl="1"/>
            <a:r>
              <a:rPr lang="en-US" sz="2400" dirty="0" smtClean="0"/>
              <a:t>Income Inflation Rates</a:t>
            </a:r>
          </a:p>
          <a:p>
            <a:pPr lvl="1"/>
            <a:endParaRPr lang="en-US" sz="2400" dirty="0" smtClean="0"/>
          </a:p>
          <a:p>
            <a:pPr lvl="1">
              <a:buNone/>
            </a:pPr>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Questions?</a:t>
            </a:r>
            <a:endParaRPr lang="en-US" dirty="0"/>
          </a:p>
        </p:txBody>
      </p:sp>
      <p:pic>
        <p:nvPicPr>
          <p:cNvPr id="5" name="Picture 4" descr="Questions.jpg"/>
          <p:cNvPicPr>
            <a:picLocks noChangeAspect="1"/>
          </p:cNvPicPr>
          <p:nvPr/>
        </p:nvPicPr>
        <p:blipFill>
          <a:blip r:embed="rId2"/>
          <a:srcRect l="24803" t="2286" r="23543" b="8571"/>
          <a:stretch>
            <a:fillRect/>
          </a:stretch>
        </p:blipFill>
        <p:spPr>
          <a:xfrm>
            <a:off x="3048000" y="1905000"/>
            <a:ext cx="3124200" cy="2971800"/>
          </a:xfrm>
          <a:prstGeom prst="rect">
            <a:avLst/>
          </a:prstGeom>
        </p:spPr>
      </p:pic>
      <p:pic>
        <p:nvPicPr>
          <p:cNvPr id="6" name="Picture 5" descr="Questions.jpg"/>
          <p:cNvPicPr>
            <a:picLocks noChangeAspect="1"/>
          </p:cNvPicPr>
          <p:nvPr/>
        </p:nvPicPr>
        <p:blipFill>
          <a:blip r:embed="rId2"/>
          <a:srcRect l="24803" t="2286" r="23543" b="8571"/>
          <a:stretch>
            <a:fillRect/>
          </a:stretch>
        </p:blipFill>
        <p:spPr>
          <a:xfrm>
            <a:off x="0" y="1905000"/>
            <a:ext cx="3124200" cy="2971800"/>
          </a:xfrm>
          <a:prstGeom prst="rect">
            <a:avLst/>
          </a:prstGeom>
        </p:spPr>
      </p:pic>
      <p:pic>
        <p:nvPicPr>
          <p:cNvPr id="7" name="Picture 6" descr="Questions.jpg"/>
          <p:cNvPicPr>
            <a:picLocks noChangeAspect="1"/>
          </p:cNvPicPr>
          <p:nvPr/>
        </p:nvPicPr>
        <p:blipFill>
          <a:blip r:embed="rId2"/>
          <a:srcRect l="24803" t="2286" r="23543" b="8571"/>
          <a:stretch>
            <a:fillRect/>
          </a:stretch>
        </p:blipFill>
        <p:spPr>
          <a:xfrm>
            <a:off x="6172200" y="1905000"/>
            <a:ext cx="2971800" cy="29718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Introduction</a:t>
            </a:r>
            <a:endParaRPr lang="en-US" dirty="0"/>
          </a:p>
        </p:txBody>
      </p:sp>
      <p:sp>
        <p:nvSpPr>
          <p:cNvPr id="6" name="Content Placeholder 5"/>
          <p:cNvSpPr>
            <a:spLocks noGrp="1"/>
          </p:cNvSpPr>
          <p:nvPr>
            <p:ph sz="half" idx="1"/>
          </p:nvPr>
        </p:nvSpPr>
        <p:spPr/>
        <p:txBody>
          <a:bodyPr>
            <a:normAutofit fontScale="92500"/>
          </a:bodyPr>
          <a:lstStyle/>
          <a:p>
            <a:r>
              <a:rPr lang="en-US" dirty="0" smtClean="0"/>
              <a:t>Affordable housing in San Marcos, TX is in short supply. </a:t>
            </a:r>
          </a:p>
          <a:p>
            <a:r>
              <a:rPr lang="en-US" dirty="0" smtClean="0"/>
              <a:t>Housing is unavailable for certain income levels. </a:t>
            </a:r>
          </a:p>
          <a:p>
            <a:r>
              <a:rPr lang="en-US" dirty="0" smtClean="0"/>
              <a:t>The ratios between rent-occupied and owner-occupied housing are disproportional.</a:t>
            </a:r>
            <a:endParaRPr lang="en-US" dirty="0"/>
          </a:p>
        </p:txBody>
      </p:sp>
      <p:pic>
        <p:nvPicPr>
          <p:cNvPr id="7" name="Content Placeholder 3" descr="house.jpg"/>
          <p:cNvPicPr>
            <a:picLocks noGrp="1" noChangeAspect="1"/>
          </p:cNvPicPr>
          <p:nvPr>
            <p:ph sz="half" idx="2"/>
          </p:nvPr>
        </p:nvPicPr>
        <p:blipFill>
          <a:blip r:embed="rId2"/>
          <a:stretch>
            <a:fillRect/>
          </a:stretch>
        </p:blipFill>
        <p:spPr>
          <a:xfrm>
            <a:off x="4648200" y="2478230"/>
            <a:ext cx="4038600" cy="3014378"/>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algn="ctr" eaLnBrk="1" fontAlgn="auto" hangingPunct="1">
              <a:spcAft>
                <a:spcPts val="0"/>
              </a:spcAft>
              <a:defRPr/>
            </a:pPr>
            <a:r>
              <a:rPr lang="en-US" dirty="0" smtClean="0">
                <a:solidFill>
                  <a:schemeClr val="accent1">
                    <a:tint val="83000"/>
                    <a:satMod val="150000"/>
                  </a:schemeClr>
                </a:solidFill>
              </a:rPr>
              <a:t>Summary</a:t>
            </a:r>
            <a:endParaRPr lang="en-US" dirty="0">
              <a:solidFill>
                <a:schemeClr val="accent1">
                  <a:tint val="83000"/>
                  <a:satMod val="150000"/>
                </a:schemeClr>
              </a:solidFill>
            </a:endParaRPr>
          </a:p>
        </p:txBody>
      </p:sp>
      <p:sp>
        <p:nvSpPr>
          <p:cNvPr id="15363" name="Content Placeholder 2"/>
          <p:cNvSpPr>
            <a:spLocks noGrp="1"/>
          </p:cNvSpPr>
          <p:nvPr>
            <p:ph idx="1"/>
          </p:nvPr>
        </p:nvSpPr>
        <p:spPr>
          <a:xfrm>
            <a:off x="457200" y="1882775"/>
            <a:ext cx="8229600" cy="4572000"/>
          </a:xfrm>
        </p:spPr>
        <p:txBody>
          <a:bodyPr>
            <a:normAutofit/>
          </a:bodyPr>
          <a:lstStyle/>
          <a:p>
            <a:pPr eaLnBrk="1" hangingPunct="1"/>
            <a:r>
              <a:rPr lang="en-US" dirty="0" smtClean="0"/>
              <a:t>This </a:t>
            </a:r>
            <a:r>
              <a:rPr lang="en-US" dirty="0" smtClean="0"/>
              <a:t>study will provide the City of San Marcos information regarding zoning, household income, and types of occupancy to help develop a comprehensive housing policy that promotes particular types of single-family housing and homeownership. </a:t>
            </a:r>
          </a:p>
          <a:p>
            <a:pPr eaLnBrk="1" hangingPunct="1"/>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Median Sales Price/Effective Interest Rate/Median Income</a:t>
            </a:r>
            <a:endParaRPr lang="en-US" dirty="0"/>
          </a:p>
        </p:txBody>
      </p:sp>
      <p:pic>
        <p:nvPicPr>
          <p:cNvPr id="4" name="Content Placeholder 3" descr="maar"/>
          <p:cNvPicPr>
            <a:picLocks noGrp="1" noChangeAspect="1" noChangeArrowheads="1"/>
          </p:cNvPicPr>
          <p:nvPr>
            <p:ph idx="1"/>
          </p:nvPr>
        </p:nvPicPr>
        <p:blipFill>
          <a:blip r:embed="rId2"/>
          <a:srcRect/>
          <a:stretch>
            <a:fillRect/>
          </a:stretch>
        </p:blipFill>
        <p:spPr>
          <a:xfrm>
            <a:off x="653143" y="1882775"/>
            <a:ext cx="7837714" cy="4572000"/>
          </a:xfrm>
          <a:noFill/>
        </p:spPr>
      </p:pic>
      <p:sp>
        <p:nvSpPr>
          <p:cNvPr id="5" name="TextBox 4"/>
          <p:cNvSpPr txBox="1"/>
          <p:nvPr/>
        </p:nvSpPr>
        <p:spPr>
          <a:xfrm>
            <a:off x="5334000" y="6400800"/>
            <a:ext cx="3276599" cy="492443"/>
          </a:xfrm>
          <a:prstGeom prst="rect">
            <a:avLst/>
          </a:prstGeom>
          <a:noFill/>
        </p:spPr>
        <p:txBody>
          <a:bodyPr wrap="square" rtlCol="0">
            <a:spAutoFit/>
          </a:bodyPr>
          <a:lstStyle/>
          <a:p>
            <a:r>
              <a:rPr lang="en-US" sz="800" dirty="0" smtClean="0"/>
              <a:t>Source: Jeff Allen, Minneapolis Area Association of Realtors</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algn="ctr" eaLnBrk="1" fontAlgn="auto" hangingPunct="1">
              <a:spcAft>
                <a:spcPts val="0"/>
              </a:spcAft>
              <a:defRPr/>
            </a:pPr>
            <a:r>
              <a:rPr lang="en-US" dirty="0" smtClean="0">
                <a:solidFill>
                  <a:schemeClr val="accent1">
                    <a:tint val="83000"/>
                    <a:satMod val="150000"/>
                  </a:schemeClr>
                </a:solidFill>
              </a:rPr>
              <a:t>Purpose</a:t>
            </a:r>
            <a:endParaRPr lang="en-US" dirty="0">
              <a:solidFill>
                <a:schemeClr val="accent1">
                  <a:tint val="83000"/>
                  <a:satMod val="150000"/>
                </a:schemeClr>
              </a:solidFill>
            </a:endParaRPr>
          </a:p>
        </p:txBody>
      </p:sp>
      <p:sp>
        <p:nvSpPr>
          <p:cNvPr id="3" name="Content Placeholder 2"/>
          <p:cNvSpPr>
            <a:spLocks noGrp="1"/>
          </p:cNvSpPr>
          <p:nvPr>
            <p:ph idx="1"/>
          </p:nvPr>
        </p:nvSpPr>
        <p:spPr>
          <a:xfrm>
            <a:off x="457200" y="1882775"/>
            <a:ext cx="8229600" cy="4572000"/>
          </a:xfrm>
        </p:spPr>
        <p:txBody>
          <a:bodyPr>
            <a:normAutofit fontScale="85000" lnSpcReduction="20000"/>
          </a:bodyPr>
          <a:lstStyle/>
          <a:p>
            <a:pPr marL="448056" indent="-384048" eaLnBrk="1" fontAlgn="auto" hangingPunct="1">
              <a:spcAft>
                <a:spcPts val="0"/>
              </a:spcAft>
              <a:buFont typeface="Wingdings 2"/>
              <a:buChar char=""/>
              <a:defRPr/>
            </a:pPr>
            <a:r>
              <a:rPr lang="en-US" dirty="0" smtClean="0"/>
              <a:t>Analyze housing values and income distributions in the San Marcos area.</a:t>
            </a:r>
          </a:p>
          <a:p>
            <a:pPr marL="448056" indent="-384048" eaLnBrk="1" fontAlgn="auto" hangingPunct="1">
              <a:spcAft>
                <a:spcPts val="0"/>
              </a:spcAft>
              <a:buFont typeface="Wingdings 2"/>
              <a:buChar char=""/>
              <a:defRPr/>
            </a:pPr>
            <a:r>
              <a:rPr lang="en-US" dirty="0" smtClean="0"/>
              <a:t>Compare the housing values of renter-occupied units with those of owner-occupied units.</a:t>
            </a:r>
          </a:p>
          <a:p>
            <a:pPr marL="448056" indent="-384048" eaLnBrk="1" fontAlgn="auto" hangingPunct="1">
              <a:spcAft>
                <a:spcPts val="0"/>
              </a:spcAft>
              <a:buFont typeface="Wingdings 2"/>
              <a:buChar char=""/>
              <a:defRPr/>
            </a:pPr>
            <a:r>
              <a:rPr lang="en-US" dirty="0" smtClean="0"/>
              <a:t>Conclude whether the housing supply in San Marcos meets the economic make-up of its residents.</a:t>
            </a:r>
          </a:p>
          <a:p>
            <a:pPr marL="448056" indent="-384048" eaLnBrk="1" fontAlgn="auto" hangingPunct="1">
              <a:spcAft>
                <a:spcPts val="0"/>
              </a:spcAft>
              <a:buFont typeface="Wingdings 2"/>
              <a:buChar char=""/>
              <a:defRPr/>
            </a:pPr>
            <a:r>
              <a:rPr lang="en-US" dirty="0" smtClean="0"/>
              <a:t>Analyze neighborhood associations to see their impact on their respective housing values.</a:t>
            </a:r>
          </a:p>
          <a:p>
            <a:pPr marL="448056" indent="-384048" eaLnBrk="1" fontAlgn="auto" hangingPunct="1">
              <a:spcAft>
                <a:spcPts val="0"/>
              </a:spcAft>
              <a:buFont typeface="Wingdings 2"/>
              <a:buChar char=""/>
              <a:defRPr/>
            </a:pPr>
            <a:r>
              <a:rPr lang="en-US" dirty="0" smtClean="0"/>
              <a:t>The results of this study will aid the city in developing a comprehensive housing policy.</a:t>
            </a:r>
          </a:p>
          <a:p>
            <a:pPr marL="448056" indent="-384048"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algn="ctr" eaLnBrk="1" fontAlgn="auto" hangingPunct="1">
              <a:spcAft>
                <a:spcPts val="0"/>
              </a:spcAft>
              <a:defRPr/>
            </a:pPr>
            <a:r>
              <a:rPr lang="en-US" dirty="0" smtClean="0">
                <a:solidFill>
                  <a:schemeClr val="accent1">
                    <a:tint val="83000"/>
                    <a:satMod val="150000"/>
                  </a:schemeClr>
                </a:solidFill>
              </a:rPr>
              <a:t>Scope</a:t>
            </a:r>
            <a:endParaRPr lang="en-US" dirty="0">
              <a:solidFill>
                <a:schemeClr val="accent1">
                  <a:tint val="83000"/>
                  <a:satMod val="150000"/>
                </a:schemeClr>
              </a:solidFill>
            </a:endParaRPr>
          </a:p>
        </p:txBody>
      </p:sp>
      <p:sp>
        <p:nvSpPr>
          <p:cNvPr id="17411" name="Content Placeholder 2"/>
          <p:cNvSpPr>
            <a:spLocks noGrp="1"/>
          </p:cNvSpPr>
          <p:nvPr>
            <p:ph idx="1"/>
          </p:nvPr>
        </p:nvSpPr>
        <p:spPr>
          <a:xfrm>
            <a:off x="457200" y="1882775"/>
            <a:ext cx="8229600" cy="4572000"/>
          </a:xfrm>
        </p:spPr>
        <p:txBody>
          <a:bodyPr/>
          <a:lstStyle/>
          <a:p>
            <a:pPr eaLnBrk="1" hangingPunct="1"/>
            <a:r>
              <a:rPr lang="en-US" sz="2800" dirty="0" smtClean="0"/>
              <a:t>The geographic extent of our study area is the San Marcos city limits, in particular, the several neighborhoods within the city. We will look at data between 2000 and present in particular. </a:t>
            </a:r>
          </a:p>
          <a:p>
            <a:pPr eaLnBrk="1" hangingPunct="1"/>
            <a:endParaRPr lang="en-US" dirty="0" smtClean="0"/>
          </a:p>
        </p:txBody>
      </p:sp>
      <p:pic>
        <p:nvPicPr>
          <p:cNvPr id="4" name="Picture 3" descr="leftA.jpg"/>
          <p:cNvPicPr>
            <a:picLocks noChangeAspect="1"/>
          </p:cNvPicPr>
          <p:nvPr/>
        </p:nvPicPr>
        <p:blipFill>
          <a:blip r:embed="rId2"/>
          <a:stretch>
            <a:fillRect/>
          </a:stretch>
        </p:blipFill>
        <p:spPr>
          <a:xfrm>
            <a:off x="2590800" y="4114800"/>
            <a:ext cx="4038600" cy="2411597"/>
          </a:xfrm>
          <a:prstGeom prst="rect">
            <a:avLst/>
          </a:prstGeom>
        </p:spPr>
      </p:pic>
      <p:sp>
        <p:nvSpPr>
          <p:cNvPr id="5" name="TextBox 4"/>
          <p:cNvSpPr txBox="1"/>
          <p:nvPr/>
        </p:nvSpPr>
        <p:spPr>
          <a:xfrm>
            <a:off x="2590800" y="6477000"/>
            <a:ext cx="4371710" cy="215444"/>
          </a:xfrm>
          <a:prstGeom prst="rect">
            <a:avLst/>
          </a:prstGeom>
          <a:noFill/>
        </p:spPr>
        <p:txBody>
          <a:bodyPr wrap="none" rtlCol="0">
            <a:spAutoFit/>
          </a:bodyPr>
          <a:lstStyle/>
          <a:p>
            <a:r>
              <a:rPr lang="en-US" sz="800" dirty="0" smtClean="0"/>
              <a:t>Retrieved Feb. 23, 2009 from http://www.texfiles.com/sanmarcostexas/leftA.jpg</a:t>
            </a:r>
            <a:endParaRPr lang="en-US" sz="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pPr algn="ctr"/>
            <a:r>
              <a:rPr lang="en-US" dirty="0" smtClean="0"/>
              <a:t>Housing Category Thresholds</a:t>
            </a:r>
            <a:endParaRPr lang="en-US" dirty="0"/>
          </a:p>
        </p:txBody>
      </p:sp>
      <p:graphicFrame>
        <p:nvGraphicFramePr>
          <p:cNvPr id="4" name="Content Placeholder 3"/>
          <p:cNvGraphicFramePr>
            <a:graphicFrameLocks noGrp="1"/>
          </p:cNvGraphicFramePr>
          <p:nvPr>
            <p:ph idx="1"/>
          </p:nvPr>
        </p:nvGraphicFramePr>
        <p:xfrm>
          <a:off x="228600" y="1676400"/>
          <a:ext cx="8763000" cy="4343400"/>
        </p:xfrm>
        <a:graphic>
          <a:graphicData uri="http://schemas.openxmlformats.org/drawingml/2006/table">
            <a:tbl>
              <a:tblPr firstRow="1" bandRow="1">
                <a:tableStyleId>{5C22544A-7EE6-4342-B048-85BDC9FD1C3A}</a:tableStyleId>
              </a:tblPr>
              <a:tblGrid>
                <a:gridCol w="2921000"/>
                <a:gridCol w="2921000"/>
                <a:gridCol w="2921000"/>
              </a:tblGrid>
              <a:tr h="812325">
                <a:tc>
                  <a:txBody>
                    <a:bodyPr/>
                    <a:lstStyle/>
                    <a:p>
                      <a:r>
                        <a:rPr lang="en-US" dirty="0" smtClean="0"/>
                        <a:t>Housing Category</a:t>
                      </a:r>
                      <a:endParaRPr lang="en-US" dirty="0"/>
                    </a:p>
                  </a:txBody>
                  <a:tcPr/>
                </a:tc>
                <a:tc>
                  <a:txBody>
                    <a:bodyPr/>
                    <a:lstStyle/>
                    <a:p>
                      <a:r>
                        <a:rPr lang="en-US" dirty="0" smtClean="0"/>
                        <a:t>Lower Limit Value</a:t>
                      </a:r>
                      <a:endParaRPr lang="en-US" dirty="0"/>
                    </a:p>
                  </a:txBody>
                  <a:tcPr/>
                </a:tc>
                <a:tc>
                  <a:txBody>
                    <a:bodyPr/>
                    <a:lstStyle/>
                    <a:p>
                      <a:r>
                        <a:rPr lang="en-US" dirty="0" smtClean="0"/>
                        <a:t>Upper Limit</a:t>
                      </a:r>
                      <a:r>
                        <a:rPr lang="en-US" baseline="0" dirty="0" smtClean="0"/>
                        <a:t> Value</a:t>
                      </a:r>
                      <a:endParaRPr lang="en-US" dirty="0"/>
                    </a:p>
                  </a:txBody>
                  <a:tcPr/>
                </a:tc>
              </a:tr>
              <a:tr h="812325">
                <a:tc>
                  <a:txBody>
                    <a:bodyPr/>
                    <a:lstStyle/>
                    <a:p>
                      <a:pPr algn="l" fontAlgn="b"/>
                      <a:r>
                        <a:rPr lang="en-US" sz="2200" b="0" i="0" u="none" strike="noStrike" dirty="0">
                          <a:solidFill>
                            <a:srgbClr val="000000"/>
                          </a:solidFill>
                          <a:latin typeface="Calibri"/>
                        </a:rPr>
                        <a:t>Entry </a:t>
                      </a:r>
                      <a:endParaRPr lang="en-US" sz="2200" b="0" i="0" u="none" strike="noStrike" dirty="0" smtClean="0">
                        <a:solidFill>
                          <a:srgbClr val="000000"/>
                        </a:solidFill>
                        <a:latin typeface="Calibri"/>
                      </a:endParaRPr>
                    </a:p>
                    <a:p>
                      <a:pPr algn="l" fontAlgn="b"/>
                      <a:r>
                        <a:rPr lang="en-US" sz="2200" b="0" i="0" u="none" strike="noStrike" dirty="0" smtClean="0">
                          <a:solidFill>
                            <a:srgbClr val="000000"/>
                          </a:solidFill>
                          <a:latin typeface="Calibri"/>
                        </a:rPr>
                        <a:t>(</a:t>
                      </a:r>
                      <a:r>
                        <a:rPr lang="en-US" sz="2200" b="0" i="0" u="none" strike="noStrike" dirty="0">
                          <a:solidFill>
                            <a:srgbClr val="000000"/>
                          </a:solidFill>
                          <a:latin typeface="Calibri"/>
                        </a:rPr>
                        <a:t>50% - 80% AMI)</a:t>
                      </a:r>
                    </a:p>
                  </a:txBody>
                  <a:tcPr marL="9525" marR="9525" marT="9525" marB="0" anchor="b"/>
                </a:tc>
                <a:tc>
                  <a:txBody>
                    <a:bodyPr/>
                    <a:lstStyle/>
                    <a:p>
                      <a:pPr algn="r" fontAlgn="b"/>
                      <a:r>
                        <a:rPr lang="en-US" sz="2200" b="0" i="0" u="none" strike="noStrike" dirty="0">
                          <a:solidFill>
                            <a:srgbClr val="000000"/>
                          </a:solidFill>
                          <a:latin typeface="Calibri"/>
                        </a:rPr>
                        <a:t>$82,400 </a:t>
                      </a:r>
                    </a:p>
                  </a:txBody>
                  <a:tcPr marL="9525" marR="9525" marT="9525" marB="0" anchor="b"/>
                </a:tc>
                <a:tc>
                  <a:txBody>
                    <a:bodyPr/>
                    <a:lstStyle/>
                    <a:p>
                      <a:pPr algn="r" fontAlgn="b"/>
                      <a:r>
                        <a:rPr lang="en-US" sz="2200" b="0" i="0" u="none" strike="noStrike" dirty="0">
                          <a:solidFill>
                            <a:srgbClr val="000000"/>
                          </a:solidFill>
                          <a:latin typeface="Calibri"/>
                        </a:rPr>
                        <a:t>$131,800 </a:t>
                      </a:r>
                    </a:p>
                  </a:txBody>
                  <a:tcPr marL="9525" marR="9525" marT="9525" marB="0" anchor="b"/>
                </a:tc>
              </a:tr>
              <a:tr h="906250">
                <a:tc>
                  <a:txBody>
                    <a:bodyPr/>
                    <a:lstStyle/>
                    <a:p>
                      <a:pPr algn="l" fontAlgn="b"/>
                      <a:r>
                        <a:rPr lang="en-US" sz="2200" b="0" i="0" u="none" strike="noStrike" dirty="0">
                          <a:solidFill>
                            <a:srgbClr val="000000"/>
                          </a:solidFill>
                          <a:latin typeface="Calibri"/>
                        </a:rPr>
                        <a:t>Workforce </a:t>
                      </a:r>
                      <a:endParaRPr lang="en-US" sz="2200" b="0" i="0" u="none" strike="noStrike" dirty="0" smtClean="0">
                        <a:solidFill>
                          <a:srgbClr val="000000"/>
                        </a:solidFill>
                        <a:latin typeface="Calibri"/>
                      </a:endParaRPr>
                    </a:p>
                    <a:p>
                      <a:pPr algn="l" fontAlgn="b"/>
                      <a:r>
                        <a:rPr lang="en-US" sz="2200" b="0" i="0" u="none" strike="noStrike" dirty="0" smtClean="0">
                          <a:solidFill>
                            <a:srgbClr val="000000"/>
                          </a:solidFill>
                          <a:latin typeface="Calibri"/>
                        </a:rPr>
                        <a:t>(</a:t>
                      </a:r>
                      <a:r>
                        <a:rPr lang="en-US" sz="2200" b="0" i="0" u="none" strike="noStrike" dirty="0">
                          <a:solidFill>
                            <a:srgbClr val="000000"/>
                          </a:solidFill>
                          <a:latin typeface="Calibri"/>
                        </a:rPr>
                        <a:t>80% - 120% AMI)</a:t>
                      </a:r>
                    </a:p>
                  </a:txBody>
                  <a:tcPr marL="9525" marR="9525" marT="9525" marB="0" anchor="b"/>
                </a:tc>
                <a:tc>
                  <a:txBody>
                    <a:bodyPr/>
                    <a:lstStyle/>
                    <a:p>
                      <a:pPr algn="r" fontAlgn="b"/>
                      <a:r>
                        <a:rPr lang="en-US" sz="2200" b="0" i="0" u="none" strike="noStrike" dirty="0">
                          <a:solidFill>
                            <a:srgbClr val="000000"/>
                          </a:solidFill>
                          <a:latin typeface="Calibri"/>
                        </a:rPr>
                        <a:t>131,800</a:t>
                      </a:r>
                    </a:p>
                  </a:txBody>
                  <a:tcPr marL="9525" marR="9525" marT="9525" marB="0" anchor="b"/>
                </a:tc>
                <a:tc>
                  <a:txBody>
                    <a:bodyPr/>
                    <a:lstStyle/>
                    <a:p>
                      <a:pPr algn="r" fontAlgn="b"/>
                      <a:r>
                        <a:rPr lang="en-US" sz="2200" b="0" i="0" u="none" strike="noStrike" dirty="0">
                          <a:solidFill>
                            <a:srgbClr val="000000"/>
                          </a:solidFill>
                          <a:latin typeface="Calibri"/>
                        </a:rPr>
                        <a:t>$164,700 </a:t>
                      </a:r>
                    </a:p>
                  </a:txBody>
                  <a:tcPr marL="9525" marR="9525" marT="9525" marB="0" anchor="b"/>
                </a:tc>
              </a:tr>
              <a:tr h="906250">
                <a:tc>
                  <a:txBody>
                    <a:bodyPr/>
                    <a:lstStyle/>
                    <a:p>
                      <a:pPr algn="l" fontAlgn="b"/>
                      <a:r>
                        <a:rPr lang="en-US" sz="2200" b="0" i="0" u="none" strike="noStrike" dirty="0">
                          <a:solidFill>
                            <a:srgbClr val="000000"/>
                          </a:solidFill>
                          <a:latin typeface="Calibri"/>
                        </a:rPr>
                        <a:t>Upper-Level </a:t>
                      </a:r>
                      <a:endParaRPr lang="en-US" sz="2200" b="0" i="0" u="none" strike="noStrike" dirty="0" smtClean="0">
                        <a:solidFill>
                          <a:srgbClr val="000000"/>
                        </a:solidFill>
                        <a:latin typeface="Calibri"/>
                      </a:endParaRPr>
                    </a:p>
                    <a:p>
                      <a:pPr algn="l" fontAlgn="b"/>
                      <a:r>
                        <a:rPr lang="en-US" sz="2200" b="0" i="0" u="none" strike="noStrike" dirty="0" smtClean="0">
                          <a:solidFill>
                            <a:srgbClr val="000000"/>
                          </a:solidFill>
                          <a:latin typeface="Calibri"/>
                        </a:rPr>
                        <a:t>(</a:t>
                      </a:r>
                      <a:r>
                        <a:rPr lang="en-US" sz="2200" b="0" i="0" u="none" strike="noStrike" dirty="0">
                          <a:solidFill>
                            <a:srgbClr val="000000"/>
                          </a:solidFill>
                          <a:latin typeface="Calibri"/>
                        </a:rPr>
                        <a:t>120% - 150% AMI)</a:t>
                      </a:r>
                    </a:p>
                  </a:txBody>
                  <a:tcPr marL="9525" marR="9525" marT="9525" marB="0" anchor="b"/>
                </a:tc>
                <a:tc>
                  <a:txBody>
                    <a:bodyPr/>
                    <a:lstStyle/>
                    <a:p>
                      <a:pPr algn="r" fontAlgn="b"/>
                      <a:r>
                        <a:rPr lang="en-US" sz="2200" b="0" i="0" u="none" strike="noStrike" dirty="0">
                          <a:solidFill>
                            <a:srgbClr val="000000"/>
                          </a:solidFill>
                          <a:latin typeface="Calibri"/>
                        </a:rPr>
                        <a:t>$164,700 </a:t>
                      </a:r>
                    </a:p>
                  </a:txBody>
                  <a:tcPr marL="9525" marR="9525" marT="9525" marB="0" anchor="b"/>
                </a:tc>
                <a:tc>
                  <a:txBody>
                    <a:bodyPr/>
                    <a:lstStyle/>
                    <a:p>
                      <a:pPr algn="r" fontAlgn="b"/>
                      <a:r>
                        <a:rPr lang="en-US" sz="2200" b="0" i="0" u="none" strike="noStrike" dirty="0">
                          <a:solidFill>
                            <a:srgbClr val="000000"/>
                          </a:solidFill>
                          <a:latin typeface="Calibri"/>
                        </a:rPr>
                        <a:t>$197,700 </a:t>
                      </a:r>
                    </a:p>
                  </a:txBody>
                  <a:tcPr marL="9525" marR="9525" marT="9525" marB="0" anchor="b"/>
                </a:tc>
              </a:tr>
              <a:tr h="906250">
                <a:tc>
                  <a:txBody>
                    <a:bodyPr/>
                    <a:lstStyle/>
                    <a:p>
                      <a:pPr algn="l" fontAlgn="b"/>
                      <a:r>
                        <a:rPr lang="en-US" sz="2200" b="0" i="0" u="none" strike="noStrike" dirty="0" smtClean="0">
                          <a:solidFill>
                            <a:srgbClr val="000000"/>
                          </a:solidFill>
                          <a:latin typeface="Calibri"/>
                        </a:rPr>
                        <a:t>Executive</a:t>
                      </a:r>
                    </a:p>
                    <a:p>
                      <a:pPr algn="l" fontAlgn="b"/>
                      <a:r>
                        <a:rPr lang="en-US" sz="2200" b="0" i="0" u="none" strike="noStrike" dirty="0" smtClean="0">
                          <a:solidFill>
                            <a:srgbClr val="000000"/>
                          </a:solidFill>
                          <a:latin typeface="Calibri"/>
                        </a:rPr>
                        <a:t>(</a:t>
                      </a:r>
                      <a:r>
                        <a:rPr lang="en-US" sz="2200" b="0" i="0" u="none" strike="noStrike" dirty="0">
                          <a:solidFill>
                            <a:srgbClr val="000000"/>
                          </a:solidFill>
                          <a:latin typeface="Calibri"/>
                        </a:rPr>
                        <a:t>more than 150% AMI)</a:t>
                      </a:r>
                    </a:p>
                  </a:txBody>
                  <a:tcPr marL="9525" marR="9525" marT="9525" marB="0" anchor="b"/>
                </a:tc>
                <a:tc>
                  <a:txBody>
                    <a:bodyPr/>
                    <a:lstStyle/>
                    <a:p>
                      <a:pPr algn="r" fontAlgn="b"/>
                      <a:r>
                        <a:rPr lang="en-US" sz="2200" b="0" i="0" u="none" strike="noStrike" dirty="0">
                          <a:solidFill>
                            <a:srgbClr val="000000"/>
                          </a:solidFill>
                          <a:latin typeface="Calibri"/>
                        </a:rPr>
                        <a:t>$197,700 </a:t>
                      </a:r>
                    </a:p>
                  </a:txBody>
                  <a:tcPr marL="9525" marR="9525" marT="9525" marB="0" anchor="b"/>
                </a:tc>
                <a:tc>
                  <a:txBody>
                    <a:bodyPr/>
                    <a:lstStyle/>
                    <a:p>
                      <a:pPr algn="r" fontAlgn="b"/>
                      <a:r>
                        <a:rPr lang="en-US" sz="2200" b="0" i="0" u="none" strike="noStrike" dirty="0">
                          <a:solidFill>
                            <a:srgbClr val="000000"/>
                          </a:solidFill>
                          <a:latin typeface="Calibri"/>
                        </a:rPr>
                        <a:t>Unlimited</a:t>
                      </a:r>
                    </a:p>
                  </a:txBody>
                  <a:tcPr marL="9525" marR="9525" marT="9525" marB="0" anchor="b"/>
                </a:tc>
              </a:tr>
            </a:tbl>
          </a:graphicData>
        </a:graphic>
      </p:graphicFrame>
      <p:sp>
        <p:nvSpPr>
          <p:cNvPr id="5" name="TextBox 4"/>
          <p:cNvSpPr txBox="1"/>
          <p:nvPr/>
        </p:nvSpPr>
        <p:spPr>
          <a:xfrm>
            <a:off x="228600" y="6096000"/>
            <a:ext cx="4137608" cy="369332"/>
          </a:xfrm>
          <a:prstGeom prst="rect">
            <a:avLst/>
          </a:prstGeom>
          <a:noFill/>
        </p:spPr>
        <p:txBody>
          <a:bodyPr wrap="none" rtlCol="0">
            <a:spAutoFit/>
          </a:bodyPr>
          <a:lstStyle/>
          <a:p>
            <a:r>
              <a:rPr lang="en-US" dirty="0" smtClean="0"/>
              <a:t>Area Median Family Income (AMI)</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Data</a:t>
            </a:r>
            <a:endParaRPr lang="en-US" dirty="0"/>
          </a:p>
        </p:txBody>
      </p:sp>
      <p:sp>
        <p:nvSpPr>
          <p:cNvPr id="3" name="Content Placeholder 2"/>
          <p:cNvSpPr>
            <a:spLocks noGrp="1"/>
          </p:cNvSpPr>
          <p:nvPr>
            <p:ph idx="1"/>
          </p:nvPr>
        </p:nvSpPr>
        <p:spPr/>
        <p:txBody>
          <a:bodyPr/>
          <a:lstStyle/>
          <a:p>
            <a:r>
              <a:rPr lang="en-US" dirty="0" smtClean="0"/>
              <a:t>San Marcos</a:t>
            </a:r>
          </a:p>
          <a:p>
            <a:pPr lvl="1"/>
            <a:r>
              <a:rPr lang="en-US" dirty="0" smtClean="0"/>
              <a:t>City Limits</a:t>
            </a:r>
          </a:p>
          <a:p>
            <a:pPr lvl="1"/>
            <a:r>
              <a:rPr lang="en-US" dirty="0" smtClean="0"/>
              <a:t>Zoning</a:t>
            </a:r>
          </a:p>
          <a:p>
            <a:pPr lvl="1"/>
            <a:r>
              <a:rPr lang="en-US" dirty="0" smtClean="0"/>
              <a:t>Land Parcels</a:t>
            </a:r>
          </a:p>
          <a:p>
            <a:pPr lvl="1"/>
            <a:r>
              <a:rPr lang="en-US" dirty="0" smtClean="0"/>
              <a:t>Neighborhoods</a:t>
            </a:r>
          </a:p>
          <a:p>
            <a:pPr lvl="1"/>
            <a:r>
              <a:rPr lang="en-US" dirty="0" smtClean="0"/>
              <a:t>Mobile Homes</a:t>
            </a:r>
          </a:p>
          <a:p>
            <a:pPr lvl="1"/>
            <a:r>
              <a:rPr lang="en-US" dirty="0" smtClean="0"/>
              <a:t>County Boundaries</a:t>
            </a:r>
          </a:p>
          <a:p>
            <a:r>
              <a:rPr lang="en-US" dirty="0" smtClean="0"/>
              <a:t>Census Data</a:t>
            </a:r>
          </a:p>
          <a:p>
            <a:pPr lvl="1"/>
            <a:r>
              <a:rPr lang="en-US" dirty="0" smtClean="0"/>
              <a:t>2000</a:t>
            </a:r>
            <a:endParaRPr lang="en-US" dirty="0"/>
          </a:p>
        </p:txBody>
      </p:sp>
      <p:pic>
        <p:nvPicPr>
          <p:cNvPr id="4100" name="Picture 4" descr="C:\Documents and Settings\js1874\Local Settings\Temporary Internet Files\Content.IE5\K99ZWE0J\MCj03906820000[1].wmf"/>
          <p:cNvPicPr>
            <a:picLocks noChangeAspect="1" noChangeArrowheads="1"/>
          </p:cNvPicPr>
          <p:nvPr/>
        </p:nvPicPr>
        <p:blipFill>
          <a:blip r:embed="rId2"/>
          <a:srcRect/>
          <a:stretch>
            <a:fillRect/>
          </a:stretch>
        </p:blipFill>
        <p:spPr bwMode="auto">
          <a:xfrm>
            <a:off x="5867400" y="1905000"/>
            <a:ext cx="1981200" cy="351806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259</TotalTime>
  <Words>578</Words>
  <Application>Microsoft Office PowerPoint</Application>
  <PresentationFormat>On-screen Show (4:3)</PresentationFormat>
  <Paragraphs>138</Paragraphs>
  <Slides>24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Verve</vt:lpstr>
      <vt:lpstr>Worksheet</vt:lpstr>
      <vt:lpstr>Geographic Analysis of San Marcos Housing Affordability </vt:lpstr>
      <vt:lpstr>TexGIS Employees  Manager: Chase Chapman  Assistant Manager: Ryan Hilliard  GIS Analyst: Marques Green  Web Master: Jason Snyder    </vt:lpstr>
      <vt:lpstr>Introduction</vt:lpstr>
      <vt:lpstr>Summary</vt:lpstr>
      <vt:lpstr>Median Sales Price/Effective Interest Rate/Median Income</vt:lpstr>
      <vt:lpstr>Purpose</vt:lpstr>
      <vt:lpstr>Scope</vt:lpstr>
      <vt:lpstr>Housing Category Thresholds</vt:lpstr>
      <vt:lpstr>Data</vt:lpstr>
      <vt:lpstr>Data Continued</vt:lpstr>
      <vt:lpstr>Slide 11</vt:lpstr>
      <vt:lpstr>Methodology</vt:lpstr>
      <vt:lpstr>Market Value Sample</vt:lpstr>
      <vt:lpstr>Timetable</vt:lpstr>
      <vt:lpstr>Budget</vt:lpstr>
      <vt:lpstr>Budget cont…</vt:lpstr>
      <vt:lpstr>Budget cont…</vt:lpstr>
      <vt:lpstr>Final Deliverables</vt:lpstr>
      <vt:lpstr>Sources</vt:lpstr>
      <vt:lpstr>Sources Continued</vt:lpstr>
      <vt:lpstr>Progress</vt:lpstr>
      <vt:lpstr>Conclusion</vt:lpstr>
      <vt:lpstr>Participation</vt:lpstr>
      <vt:lpstr>Questions?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dc:title>
  <dc:creator>Administrator</dc:creator>
  <cp:lastModifiedBy>Administrator</cp:lastModifiedBy>
  <cp:revision>42</cp:revision>
  <dcterms:created xsi:type="dcterms:W3CDTF">2009-02-23T18:39:57Z</dcterms:created>
  <dcterms:modified xsi:type="dcterms:W3CDTF">2009-03-02T16:54:46Z</dcterms:modified>
</cp:coreProperties>
</file>