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11"/>
  </p:notesMasterIdLst>
  <p:handoutMasterIdLst>
    <p:handoutMasterId r:id="rId12"/>
  </p:handoutMasterIdLst>
  <p:sldIdLst>
    <p:sldId id="269" r:id="rId3"/>
    <p:sldId id="284" r:id="rId4"/>
    <p:sldId id="286" r:id="rId5"/>
    <p:sldId id="289" r:id="rId6"/>
    <p:sldId id="272" r:id="rId7"/>
    <p:sldId id="273" r:id="rId8"/>
    <p:sldId id="287" r:id="rId9"/>
    <p:sldId id="288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07" d="100"/>
          <a:sy n="107" d="100"/>
        </p:scale>
        <p:origin x="138" y="288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en-US"/>
              <a:t>10/26/2016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en-US"/>
              <a:t>10/26/2016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0"/>
            <a:ext cx="12188823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8" name="Round Single Corner Rectangle 7"/>
          <p:cNvSpPr/>
          <p:nvPr/>
        </p:nvSpPr>
        <p:spPr bwMode="ltGray">
          <a:xfrm rot="10800000" flipH="1" flipV="1">
            <a:off x="6926759" y="228598"/>
            <a:ext cx="5035054" cy="5715002"/>
          </a:xfrm>
          <a:prstGeom prst="round1Rect">
            <a:avLst>
              <a:gd name="adj" fmla="val 5897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0" y="3"/>
            <a:ext cx="6926756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1703718"/>
            <a:ext cx="5791200" cy="37338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5014" y="3429000"/>
            <a:ext cx="4572000" cy="1905000"/>
          </a:xfr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1FF9D-E8D5-42C4-B8E6-5D72FD82AB5A}" type="datetime1">
              <a:rPr lang="en-US" smtClean="0"/>
              <a:t>10/26/2016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8" name="Rectangle 17"/>
          <p:cNvSpPr/>
          <p:nvPr/>
        </p:nvSpPr>
        <p:spPr>
          <a:xfrm>
            <a:off x="7466013" y="3"/>
            <a:ext cx="47228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3151" y="234351"/>
            <a:ext cx="3773863" cy="46424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sz="44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2936" y="5029200"/>
            <a:ext cx="3782586" cy="914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C29B5-A29A-4340-B8CF-4E52C5D26B80}" type="datetime1">
              <a:rPr lang="en-US" smtClean="0"/>
              <a:t>10/26/2016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/>
              <a:pPr/>
              <a:t>‹#›</a:t>
            </a:fld>
            <a:endParaRPr/>
          </a:p>
        </p:txBody>
      </p:sp>
      <p:sp>
        <p:nvSpPr>
          <p:cNvPr id="21" name="Round Single Corner Rectangle 20"/>
          <p:cNvSpPr/>
          <p:nvPr/>
        </p:nvSpPr>
        <p:spPr bwMode="ltGray">
          <a:xfrm rot="10800000" flipV="1">
            <a:off x="227013" y="234351"/>
            <a:ext cx="7238999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57198" y="465283"/>
            <a:ext cx="6780215" cy="5249717"/>
          </a:xfrm>
          <a:prstGeom prst="round1Rect">
            <a:avLst>
              <a:gd name="adj" fmla="val 4287"/>
            </a:avLst>
          </a:prstGeom>
          <a:solidFill>
            <a:schemeClr val="bg2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2158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371600">
              <a:defRPr/>
            </a:lvl6pPr>
            <a:lvl7pPr marL="1600200">
              <a:defRPr/>
            </a:lvl7pPr>
            <a:lvl8pPr marL="1828800">
              <a:defRPr baseline="0"/>
            </a:lvl8pPr>
            <a:lvl9pPr marL="2057400"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FE27B-6F3C-49AD-974B-552743C18987}" type="datetime1">
              <a:rPr lang="en-US" smtClean="0"/>
              <a:t>10/26/2016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582613"/>
            <a:ext cx="8183562" cy="558958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4FF81-1108-495B-ABF5-AB08556CD3CA}" type="datetime1">
              <a:rPr lang="en-US" smtClean="0"/>
              <a:t>10/26/2016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05974" y="582613"/>
            <a:ext cx="1951037" cy="55895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B7725-DA65-4A76-98B6-487AF0900AAA}" type="datetime1">
              <a:rPr lang="en-US" smtClean="0"/>
              <a:t>10/26/2016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0" y="3"/>
            <a:ext cx="5180012" cy="6172197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294E4C-0086-4349-BF69-2CF70AA933C8}" type="datetime1">
              <a:rPr lang="en-US" smtClean="0"/>
              <a:t>10/26/2016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8713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876"/>
            <a:ext cx="12188952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451144" y="0"/>
            <a:ext cx="4737681" cy="64770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V="1">
            <a:off x="219973" y="234351"/>
            <a:ext cx="7237410" cy="60140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6477000"/>
            <a:ext cx="121889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5638801" cy="4191000"/>
          </a:xfrm>
        </p:spPr>
        <p:txBody>
          <a:bodyPr anchor="b">
            <a:no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5029200"/>
            <a:ext cx="5638800" cy="9144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03039-0C37-4246-A9A2-5F95401228E7}" type="datetime1">
              <a:rPr lang="en-US" smtClean="0"/>
              <a:t>10/26/2016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981200"/>
            <a:ext cx="4648201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1" y="1981200"/>
            <a:ext cx="4648203" cy="4191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A8B7-ACFC-4528-8C4F-D6062CFFA7FF}" type="datetime1">
              <a:rPr lang="en-US" smtClean="0"/>
              <a:t>10/26/2016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 baseline="0"/>
            </a:lvl8pPr>
            <a:lvl9pPr marL="2057400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981200"/>
            <a:ext cx="4645152" cy="762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819400"/>
            <a:ext cx="4645152" cy="3352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143000">
              <a:defRPr sz="1600"/>
            </a:lvl5pPr>
            <a:lvl6pPr marL="1371600">
              <a:defRPr sz="1600"/>
            </a:lvl6pPr>
            <a:lvl7pPr marL="1600200">
              <a:defRPr sz="1600"/>
            </a:lvl7pPr>
            <a:lvl8pPr marL="1828800">
              <a:defRPr sz="1600"/>
            </a:lvl8pPr>
            <a:lvl9pPr marL="205740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050E7-DB6B-484C-A9AF-96A5849E9126}" type="datetime1">
              <a:rPr lang="en-US" smtClean="0"/>
              <a:t>10/26/2016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0474E-4254-46C2-B9D2-C493C69FFEED}" type="datetime1">
              <a:rPr lang="en-US" smtClean="0"/>
              <a:t>10/26/2016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1DA99-28B1-4890-9B01-C89808062373}" type="datetime1">
              <a:rPr lang="en-US" smtClean="0"/>
              <a:t>10/26/2016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172200"/>
            <a:ext cx="12188952" cy="685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2" y="0"/>
            <a:ext cx="12188952" cy="61722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ound Single Corner Rectangle 9"/>
          <p:cNvSpPr/>
          <p:nvPr/>
        </p:nvSpPr>
        <p:spPr bwMode="ltGray">
          <a:xfrm rot="10800000" flipH="1" flipV="1">
            <a:off x="4722814" y="234351"/>
            <a:ext cx="7237538" cy="5709249"/>
          </a:xfrm>
          <a:prstGeom prst="round1Rect">
            <a:avLst>
              <a:gd name="adj" fmla="val 5812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0" y="1"/>
            <a:ext cx="4722811" cy="6172200"/>
          </a:xfrm>
          <a:prstGeom prst="rect">
            <a:avLst/>
          </a:prstGeom>
          <a:solidFill>
            <a:schemeClr val="accent1">
              <a:lumMod val="75000"/>
              <a:alpha val="32157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197" y="234351"/>
            <a:ext cx="3773863" cy="4642450"/>
          </a:xfrm>
        </p:spPr>
        <p:txBody>
          <a:bodyPr anchor="b">
            <a:normAutofit/>
          </a:bodyPr>
          <a:lstStyle>
            <a:lvl1pPr algn="l">
              <a:defRPr sz="4400" b="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983" y="5029199"/>
            <a:ext cx="3782586" cy="9144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8ACEC-DCF5-4ED5-9FF3-0648D36EAC18}" type="datetime1">
              <a:rPr lang="en-US" smtClean="0"/>
              <a:t>10/26/2016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139" y="465285"/>
            <a:ext cx="6786614" cy="524971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11960352" cy="381000"/>
          </a:xfrm>
          <a:prstGeom prst="rect">
            <a:avLst/>
          </a:prstGeom>
          <a:solidFill>
            <a:schemeClr val="accent1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1960352" y="6477000"/>
            <a:ext cx="228473" cy="3810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1" y="0"/>
            <a:ext cx="12188825" cy="6477000"/>
          </a:xfrm>
          <a:prstGeom prst="rect">
            <a:avLst/>
          </a:prstGeom>
          <a:solidFill>
            <a:schemeClr val="accent1">
              <a:alpha val="50196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/>
          </a:p>
        </p:txBody>
      </p:sp>
      <p:sp>
        <p:nvSpPr>
          <p:cNvPr id="10" name="Round Single Corner Rectangle 9"/>
          <p:cNvSpPr/>
          <p:nvPr/>
        </p:nvSpPr>
        <p:spPr>
          <a:xfrm>
            <a:off x="0" y="228600"/>
            <a:ext cx="11961877" cy="6248400"/>
          </a:xfrm>
          <a:prstGeom prst="round1Rect">
            <a:avLst>
              <a:gd name="adj" fmla="val 458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981200"/>
            <a:ext cx="9601202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3811" y="6248400"/>
            <a:ext cx="1091459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ADD69AA-1836-45DE-A984-BA6C88DC2893}" type="datetime1">
              <a:rPr lang="en-US" smtClean="0"/>
              <a:t>10/26/2016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248400"/>
            <a:ext cx="7467598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3011" y="6248400"/>
            <a:ext cx="762003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33" r:id="rId10"/>
    <p:sldLayoutId id="2147483730" r:id="rId11"/>
    <p:sldLayoutId id="214748373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Austin Tree Planting Prioritization 2016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Dustin Posey, Max </a:t>
            </a:r>
            <a:r>
              <a:rPr lang="en-US" dirty="0" err="1"/>
              <a:t>Piotrzkowski</a:t>
            </a:r>
            <a:r>
              <a:rPr lang="en-US" dirty="0"/>
              <a:t>, Benjamin Griffith, Alyssa </a:t>
            </a:r>
            <a:r>
              <a:rPr lang="en-US" dirty="0" err="1"/>
              <a:t>Carvajal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1066800"/>
            <a:ext cx="5233416" cy="40053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8187" y="685800"/>
            <a:ext cx="6583693" cy="28742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563562"/>
            <a:ext cx="9601200" cy="808038"/>
          </a:xfrm>
        </p:spPr>
        <p:txBody>
          <a:bodyPr/>
          <a:lstStyle/>
          <a:p>
            <a:r>
              <a:rPr lang="en-US" sz="4400" dirty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6012" y="1394619"/>
            <a:ext cx="4114800" cy="4929981"/>
          </a:xfrm>
        </p:spPr>
        <p:txBody>
          <a:bodyPr>
            <a:normAutofit/>
          </a:bodyPr>
          <a:lstStyle/>
          <a:p>
            <a:r>
              <a:rPr lang="en-US" dirty="0"/>
              <a:t>Introduction &amp; </a:t>
            </a:r>
            <a:r>
              <a:rPr lang="en-US" dirty="0" smtClean="0"/>
              <a:t>Scope</a:t>
            </a:r>
          </a:p>
          <a:p>
            <a:r>
              <a:rPr lang="en-US" dirty="0" smtClean="0"/>
              <a:t>Modifications</a:t>
            </a:r>
            <a:endParaRPr lang="en-US" dirty="0"/>
          </a:p>
          <a:p>
            <a:r>
              <a:rPr lang="en-US" dirty="0" smtClean="0"/>
              <a:t>Tasks</a:t>
            </a:r>
            <a:endParaRPr lang="en-US" dirty="0"/>
          </a:p>
          <a:p>
            <a:r>
              <a:rPr lang="en-US" dirty="0" smtClean="0"/>
              <a:t>Work Completed</a:t>
            </a:r>
          </a:p>
          <a:p>
            <a:r>
              <a:rPr lang="en-US" dirty="0" smtClean="0"/>
              <a:t>Work in Progress</a:t>
            </a:r>
          </a:p>
          <a:p>
            <a:r>
              <a:rPr lang="en-US" dirty="0" smtClean="0"/>
              <a:t>Work Scheduled</a:t>
            </a:r>
            <a:endParaRPr lang="en-US" dirty="0"/>
          </a:p>
          <a:p>
            <a:r>
              <a:rPr lang="en-US" dirty="0" smtClean="0"/>
              <a:t>Updated Timeline</a:t>
            </a:r>
            <a:endParaRPr lang="en-US" dirty="0"/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0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		   Scope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City of Austin has a goal of planting 1,000 trees each year.</a:t>
            </a:r>
          </a:p>
          <a:p>
            <a:r>
              <a:rPr lang="en-US" dirty="0"/>
              <a:t>Where should they be planted? Why these locations?</a:t>
            </a:r>
          </a:p>
          <a:p>
            <a:r>
              <a:rPr lang="en-US" dirty="0"/>
              <a:t>2014 Tree Prioritization Plan</a:t>
            </a:r>
          </a:p>
          <a:p>
            <a:r>
              <a:rPr lang="en-US" dirty="0"/>
              <a:t>Create criteria to prioritize areas along </a:t>
            </a:r>
            <a:r>
              <a:rPr lang="en-US" dirty="0" smtClean="0"/>
              <a:t>streets.</a:t>
            </a:r>
            <a:endParaRPr lang="en-US" dirty="0"/>
          </a:p>
          <a:p>
            <a:r>
              <a:rPr lang="en-US" dirty="0"/>
              <a:t>Identify ideal locations based on this criteria.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91" t="39" r="3793" b="4304"/>
          <a:stretch/>
        </p:blipFill>
        <p:spPr>
          <a:xfrm>
            <a:off x="7770812" y="1600200"/>
            <a:ext cx="3276600" cy="455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08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5529" y="609600"/>
            <a:ext cx="9601200" cy="1189038"/>
          </a:xfrm>
        </p:spPr>
        <p:txBody>
          <a:bodyPr/>
          <a:lstStyle/>
          <a:p>
            <a:pPr algn="ctr"/>
            <a:r>
              <a:rPr lang="en-US" dirty="0" smtClean="0"/>
              <a:t>Modifications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5212" y="2133600"/>
            <a:ext cx="89154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Focus on residential areas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Focus</a:t>
            </a:r>
            <a:r>
              <a:rPr lang="en-US" sz="2400" dirty="0"/>
              <a:t> </a:t>
            </a:r>
            <a:r>
              <a:rPr lang="en-US" sz="2400" dirty="0" smtClean="0"/>
              <a:t>on medians</a:t>
            </a:r>
          </a:p>
        </p:txBody>
      </p:sp>
    </p:spTree>
    <p:extLst>
      <p:ext uri="{BB962C8B-B14F-4D97-AF65-F5344CB8AC3E}">
        <p14:creationId xmlns:p14="http://schemas.microsoft.com/office/powerpoint/2010/main" val="8335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08212" y="2209800"/>
            <a:ext cx="8077199" cy="30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3987" y="316150"/>
            <a:ext cx="9601200" cy="1189038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Work Completed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65953" y="1525970"/>
            <a:ext cx="4648201" cy="990600"/>
          </a:xfrm>
        </p:spPr>
        <p:txBody>
          <a:bodyPr/>
          <a:lstStyle/>
          <a:p>
            <a:r>
              <a:rPr lang="en-US" dirty="0" smtClean="0"/>
              <a:t>Criteria has been determined</a:t>
            </a:r>
          </a:p>
          <a:p>
            <a:r>
              <a:rPr lang="en-US" dirty="0" smtClean="0"/>
              <a:t>21 locations have been selected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89454" y="2418714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/>
              <a:t>Work in Progress</a:t>
            </a:r>
            <a:endParaRPr lang="en-US" sz="3600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113212" y="3695541"/>
            <a:ext cx="4648201" cy="990600"/>
          </a:xfrm>
        </p:spPr>
        <p:txBody>
          <a:bodyPr/>
          <a:lstStyle/>
          <a:p>
            <a:r>
              <a:rPr lang="en-US" dirty="0" smtClean="0"/>
              <a:t>Examination of locations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217612" y="4091622"/>
            <a:ext cx="960120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/>
              <a:t>Work Scheduled</a:t>
            </a:r>
            <a:endParaRPr lang="en-US" sz="3600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3198812" y="5400502"/>
            <a:ext cx="6685425" cy="990600"/>
          </a:xfrm>
        </p:spPr>
        <p:txBody>
          <a:bodyPr/>
          <a:lstStyle/>
          <a:p>
            <a:r>
              <a:rPr lang="en-US" dirty="0" smtClean="0"/>
              <a:t>Digitizing and creating final deliverables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08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Arrow: Right 3"/>
          <p:cNvSpPr/>
          <p:nvPr/>
        </p:nvSpPr>
        <p:spPr>
          <a:xfrm>
            <a:off x="150812" y="2057400"/>
            <a:ext cx="11811000" cy="4038600"/>
          </a:xfrm>
          <a:prstGeom prst="rightArrow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ectangle: Rounded Corners 4"/>
          <p:cNvSpPr/>
          <p:nvPr/>
        </p:nvSpPr>
        <p:spPr>
          <a:xfrm>
            <a:off x="379412" y="2876550"/>
            <a:ext cx="2743200" cy="24003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Rectangle: Rounded Corners 7"/>
          <p:cNvSpPr/>
          <p:nvPr/>
        </p:nvSpPr>
        <p:spPr>
          <a:xfrm>
            <a:off x="3683524" y="2876550"/>
            <a:ext cx="2743200" cy="24003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: Rounded Corners 8"/>
          <p:cNvSpPr/>
          <p:nvPr/>
        </p:nvSpPr>
        <p:spPr>
          <a:xfrm>
            <a:off x="6987636" y="2854276"/>
            <a:ext cx="2743200" cy="24003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722312" y="3061037"/>
            <a:ext cx="2057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Data Collection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&amp; Discussion with Client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312" y="5581650"/>
            <a:ext cx="20193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September 3 - September 28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73505" y="3038763"/>
            <a:ext cx="21632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Data Analysis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&amp; Geodatabase Creation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9674" y="3254935"/>
            <a:ext cx="237912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dirty="0"/>
              <a:t>Map Design 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&amp;</a:t>
            </a:r>
          </a:p>
          <a:p>
            <a:pPr algn="ctr">
              <a:lnSpc>
                <a:spcPct val="90000"/>
              </a:lnSpc>
            </a:pPr>
            <a:r>
              <a:rPr lang="en-US" sz="2800" dirty="0"/>
              <a:t> Create Final Product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74023" y="5561721"/>
            <a:ext cx="2514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September 28 –</a:t>
            </a:r>
          </a:p>
          <a:p>
            <a:pPr algn="ctr">
              <a:lnSpc>
                <a:spcPct val="90000"/>
              </a:lnSpc>
            </a:pPr>
            <a:r>
              <a:rPr lang="en-US" sz="2400" dirty="0"/>
              <a:t>November </a:t>
            </a:r>
            <a:r>
              <a:rPr lang="en-US" sz="2400" dirty="0" smtClean="0"/>
              <a:t>11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7317843" y="5491270"/>
            <a:ext cx="2082786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/>
              <a:t>November </a:t>
            </a:r>
            <a:r>
              <a:rPr lang="en-US" sz="2400" dirty="0" smtClean="0"/>
              <a:t>11-</a:t>
            </a:r>
            <a:endParaRPr lang="en-US" sz="2400" dirty="0"/>
          </a:p>
          <a:p>
            <a:pPr algn="ctr">
              <a:lnSpc>
                <a:spcPct val="90000"/>
              </a:lnSpc>
            </a:pPr>
            <a:r>
              <a:rPr lang="en-US" sz="2400" dirty="0"/>
              <a:t>December 6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04" t="-29" r="50759" b="29"/>
          <a:stretch/>
        </p:blipFill>
        <p:spPr>
          <a:xfrm>
            <a:off x="556399" y="488166"/>
            <a:ext cx="2628900" cy="20838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7" r="27128"/>
          <a:stretch/>
        </p:blipFill>
        <p:spPr>
          <a:xfrm>
            <a:off x="3874023" y="488166"/>
            <a:ext cx="2362201" cy="20838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69"/>
          <a:stretch/>
        </p:blipFill>
        <p:spPr>
          <a:xfrm>
            <a:off x="6951652" y="488166"/>
            <a:ext cx="2779184" cy="20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8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" y="275199"/>
            <a:ext cx="3006762" cy="32766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" y="1143000"/>
            <a:ext cx="3006762" cy="3276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417" y="275199"/>
            <a:ext cx="3006762" cy="3276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854" y="210136"/>
            <a:ext cx="3006762" cy="3276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440" y="234168"/>
            <a:ext cx="3006762" cy="3276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431" y="210136"/>
            <a:ext cx="3006762" cy="3276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612" y="800100"/>
            <a:ext cx="3006762" cy="3276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574" y="952500"/>
            <a:ext cx="3006762" cy="3276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631" y="1143000"/>
            <a:ext cx="3006762" cy="327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029" y="800100"/>
            <a:ext cx="3006762" cy="32766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727255" y="4826472"/>
            <a:ext cx="89154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6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94152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co Living 16x9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coLiving_16x9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dir="5400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dir="54000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DEFF986-5B24-4FFE-8015-C92B2DCBC29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Natural living presentation (widescreen)</Template>
  <TotalTime>0</TotalTime>
  <Words>151</Words>
  <Application>Microsoft Office PowerPoint</Application>
  <PresentationFormat>Custom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Cambria</vt:lpstr>
      <vt:lpstr>Eco Living 16x9</vt:lpstr>
      <vt:lpstr>Austin Tree Planting Prioritization 2016</vt:lpstr>
      <vt:lpstr>Overview</vt:lpstr>
      <vt:lpstr>Introduction     Scope</vt:lpstr>
      <vt:lpstr>Modifications</vt:lpstr>
      <vt:lpstr>Tasks</vt:lpstr>
      <vt:lpstr>Work Completed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2016-09-26T16:09:52Z</dcterms:created>
  <dcterms:modified xsi:type="dcterms:W3CDTF">2016-10-26T16:21:10Z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