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80" r:id="rId2"/>
    <p:sldId id="266" r:id="rId3"/>
    <p:sldId id="267" r:id="rId4"/>
    <p:sldId id="268" r:id="rId5"/>
    <p:sldId id="281" r:id="rId6"/>
    <p:sldId id="282" r:id="rId7"/>
    <p:sldId id="283" r:id="rId8"/>
    <p:sldId id="277" r:id="rId9"/>
    <p:sldId id="284" r:id="rId10"/>
    <p:sldId id="279" r:id="rId11"/>
    <p:sldId id="258" r:id="rId12"/>
    <p:sldId id="276" r:id="rId13"/>
    <p:sldId id="260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4" y="-1448"/>
      </p:cViewPr>
      <p:guideLst>
        <p:guide orient="horz" pos="2358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San Marcos Population</a:t>
            </a:r>
          </a:p>
          <a:p>
            <a:pPr>
              <a:defRPr/>
            </a:pPr>
            <a:r>
              <a:rPr lang="en-US" sz="1050" i="1" dirty="0" smtClean="0"/>
              <a:t>Source: U.S. Census Bureau</a:t>
            </a:r>
            <a:endParaRPr lang="en-US" sz="1050" i="1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 Population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</c:numCache>
            </c:numRef>
          </c:cat>
          <c:val>
            <c:numRef>
              <c:f>Sheet1!$B$2:$B$6</c:f>
              <c:numCache>
                <c:formatCode>#,##0</c:formatCode>
                <c:ptCount val="5"/>
                <c:pt idx="0">
                  <c:v>44891.0</c:v>
                </c:pt>
                <c:pt idx="1">
                  <c:v>47692.0</c:v>
                </c:pt>
                <c:pt idx="2">
                  <c:v>50090.0</c:v>
                </c:pt>
                <c:pt idx="3">
                  <c:v>54564.0</c:v>
                </c:pt>
                <c:pt idx="4">
                  <c:v>58889.0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2548920"/>
        <c:axId val="2112551944"/>
      </c:barChart>
      <c:catAx>
        <c:axId val="2112548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2551944"/>
        <c:crosses val="autoZero"/>
        <c:auto val="1"/>
        <c:lblAlgn val="ctr"/>
        <c:lblOffset val="100"/>
        <c:noMultiLvlLbl val="0"/>
      </c:catAx>
      <c:valAx>
        <c:axId val="2112551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112548920"/>
        <c:crosses val="autoZero"/>
        <c:crossBetween val="between"/>
        <c:minorUnit val="2000.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8A00F-73DD-4F16-B0C7-C6C4386AE1C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4203364-FFE6-4749-98CC-C7FBA04A05F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dirty="0">
              <a:solidFill>
                <a:schemeClr val="tx1"/>
              </a:solidFill>
            </a:rPr>
            <a:t>GDB Analysis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>
              <a:solidFill>
                <a:schemeClr val="tx1"/>
              </a:solidFill>
            </a:rPr>
            <a:t>Sep. 2 -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 dirty="0">
              <a:solidFill>
                <a:schemeClr val="tx1"/>
              </a:solidFill>
            </a:rPr>
            <a:t>Sep 14</a:t>
          </a:r>
        </a:p>
      </dgm:t>
    </dgm:pt>
    <dgm:pt modelId="{337FD676-779E-4835-BB83-D031570DE333}" type="parTrans" cxnId="{0B6027C8-665A-4919-ABD2-B7F1865367C8}">
      <dgm:prSet/>
      <dgm:spPr/>
      <dgm:t>
        <a:bodyPr/>
        <a:lstStyle/>
        <a:p>
          <a:endParaRPr lang="en-US"/>
        </a:p>
      </dgm:t>
    </dgm:pt>
    <dgm:pt modelId="{C8CB46CE-C673-4B7C-92C9-DB94E6F5FD74}" type="sibTrans" cxnId="{0B6027C8-665A-4919-ABD2-B7F1865367C8}">
      <dgm:prSet/>
      <dgm:spPr/>
      <dgm:t>
        <a:bodyPr/>
        <a:lstStyle/>
        <a:p>
          <a:endParaRPr lang="en-US"/>
        </a:p>
      </dgm:t>
    </dgm:pt>
    <dgm:pt modelId="{FC6431D9-3445-49D2-B96C-333BCC71126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Proposal Prep</a:t>
          </a:r>
        </a:p>
        <a:p>
          <a:r>
            <a:rPr lang="en-US" sz="1300">
              <a:solidFill>
                <a:schemeClr val="tx1"/>
              </a:solidFill>
            </a:rPr>
            <a:t>Sep. 14 - Sep. 28</a:t>
          </a:r>
        </a:p>
      </dgm:t>
    </dgm:pt>
    <dgm:pt modelId="{B6B9FCFF-8587-43EB-B068-4262A539908D}" type="parTrans" cxnId="{D107CF0F-D0DE-4520-9535-41B32D2BEC46}">
      <dgm:prSet/>
      <dgm:spPr/>
      <dgm:t>
        <a:bodyPr/>
        <a:lstStyle/>
        <a:p>
          <a:endParaRPr lang="en-US"/>
        </a:p>
      </dgm:t>
    </dgm:pt>
    <dgm:pt modelId="{37988B5F-9EAA-4139-873E-73D11CEDD994}" type="sibTrans" cxnId="{D107CF0F-D0DE-4520-9535-41B32D2BEC46}">
      <dgm:prSet/>
      <dgm:spPr/>
      <dgm:t>
        <a:bodyPr/>
        <a:lstStyle/>
        <a:p>
          <a:endParaRPr lang="en-US"/>
        </a:p>
      </dgm:t>
    </dgm:pt>
    <dgm:pt modelId="{E6C561DE-7DF2-46D8-914B-147177BB7431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600">
              <a:solidFill>
                <a:schemeClr val="tx1"/>
              </a:solidFill>
            </a:rPr>
            <a:t>Data Collection</a:t>
          </a:r>
        </a:p>
        <a:p>
          <a:r>
            <a:rPr lang="en-US" sz="1300">
              <a:solidFill>
                <a:schemeClr val="tx1"/>
              </a:solidFill>
            </a:rPr>
            <a:t>Sep. 28 - Nov. 2</a:t>
          </a:r>
        </a:p>
      </dgm:t>
    </dgm:pt>
    <dgm:pt modelId="{AB6E393E-36C4-4224-8EA0-0D94ED6512C2}" type="parTrans" cxnId="{3C2BF41F-7057-4AA4-B79F-11E361BBE613}">
      <dgm:prSet/>
      <dgm:spPr/>
      <dgm:t>
        <a:bodyPr/>
        <a:lstStyle/>
        <a:p>
          <a:endParaRPr lang="en-US"/>
        </a:p>
      </dgm:t>
    </dgm:pt>
    <dgm:pt modelId="{0DFDA9FB-7B01-4827-9C00-4CD8C24C6133}" type="sibTrans" cxnId="{3C2BF41F-7057-4AA4-B79F-11E361BBE613}">
      <dgm:prSet/>
      <dgm:spPr/>
      <dgm:t>
        <a:bodyPr/>
        <a:lstStyle/>
        <a:p>
          <a:endParaRPr lang="en-US"/>
        </a:p>
      </dgm:t>
    </dgm:pt>
    <dgm:pt modelId="{7600C8EF-B950-4ECC-8538-61FE6BCB88B3}">
      <dgm:prSet phldrT="[Text]" custT="1"/>
      <dgm:spPr>
        <a:solidFill>
          <a:srgbClr val="FFC000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>
              <a:solidFill>
                <a:schemeClr val="tx1"/>
              </a:solidFill>
            </a:rPr>
            <a:t>Compiling &amp; Analysis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>
              <a:solidFill>
                <a:schemeClr val="tx1"/>
              </a:solidFill>
            </a:rPr>
            <a:t>Nov. 2 -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>
              <a:solidFill>
                <a:schemeClr val="tx1"/>
              </a:solidFill>
            </a:rPr>
            <a:t>Nov. 30</a:t>
          </a:r>
        </a:p>
      </dgm:t>
    </dgm:pt>
    <dgm:pt modelId="{DEF8B306-EDDC-427D-8F4C-583DCAC57C21}" type="parTrans" cxnId="{88B123D3-B349-4709-9113-9F4DDEFAE94E}">
      <dgm:prSet/>
      <dgm:spPr/>
      <dgm:t>
        <a:bodyPr/>
        <a:lstStyle/>
        <a:p>
          <a:endParaRPr lang="en-US"/>
        </a:p>
      </dgm:t>
    </dgm:pt>
    <dgm:pt modelId="{C16DBDDC-FE59-472B-8788-4AE38941D6F5}" type="sibTrans" cxnId="{88B123D3-B349-4709-9113-9F4DDEFAE94E}">
      <dgm:prSet/>
      <dgm:spPr/>
      <dgm:t>
        <a:bodyPr/>
        <a:lstStyle/>
        <a:p>
          <a:endParaRPr lang="en-US"/>
        </a:p>
      </dgm:t>
    </dgm:pt>
    <dgm:pt modelId="{74386AE0-3471-4D58-8482-65BE9B52F5BA}">
      <dgm:prSet phldrT="[Text]" custT="1"/>
      <dgm:spPr>
        <a:solidFill>
          <a:srgbClr val="B482DA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>
              <a:solidFill>
                <a:schemeClr val="tx1"/>
              </a:solidFill>
            </a:rPr>
            <a:t>Report &amp; Present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>
              <a:solidFill>
                <a:schemeClr val="tx1"/>
              </a:solidFill>
            </a:rPr>
            <a:t>Nov. 30 -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300">
              <a:solidFill>
                <a:schemeClr val="tx1"/>
              </a:solidFill>
            </a:rPr>
            <a:t>Dec. 2</a:t>
          </a:r>
        </a:p>
      </dgm:t>
    </dgm:pt>
    <dgm:pt modelId="{CD69FAC5-FDA5-460F-9438-91AC0270BCAB}" type="parTrans" cxnId="{88EF68D5-835C-4152-84B1-98470F224E8E}">
      <dgm:prSet/>
      <dgm:spPr/>
      <dgm:t>
        <a:bodyPr/>
        <a:lstStyle/>
        <a:p>
          <a:endParaRPr lang="en-US"/>
        </a:p>
      </dgm:t>
    </dgm:pt>
    <dgm:pt modelId="{4BC1AC6B-58E0-4601-85F8-1C3D0689BB69}" type="sibTrans" cxnId="{88EF68D5-835C-4152-84B1-98470F224E8E}">
      <dgm:prSet/>
      <dgm:spPr/>
      <dgm:t>
        <a:bodyPr/>
        <a:lstStyle/>
        <a:p>
          <a:endParaRPr lang="en-US"/>
        </a:p>
      </dgm:t>
    </dgm:pt>
    <dgm:pt modelId="{648C1138-D1A7-4CD8-ACA5-8A08D8A21320}" type="pres">
      <dgm:prSet presAssocID="{DE48A00F-73DD-4F16-B0C7-C6C4386AE1C2}" presName="CompostProcess" presStyleCnt="0">
        <dgm:presLayoutVars>
          <dgm:dir/>
          <dgm:resizeHandles val="exact"/>
        </dgm:presLayoutVars>
      </dgm:prSet>
      <dgm:spPr/>
    </dgm:pt>
    <dgm:pt modelId="{1ABA7D3E-4CED-473F-8710-A127739964F2}" type="pres">
      <dgm:prSet presAssocID="{DE48A00F-73DD-4F16-B0C7-C6C4386AE1C2}" presName="arrow" presStyleLbl="bgShp" presStyleIdx="0" presStyleCnt="1"/>
      <dgm:spPr/>
    </dgm:pt>
    <dgm:pt modelId="{9402C6AF-C0F6-4FBF-9B73-0BC68D8F494C}" type="pres">
      <dgm:prSet presAssocID="{DE48A00F-73DD-4F16-B0C7-C6C4386AE1C2}" presName="linearProcess" presStyleCnt="0"/>
      <dgm:spPr/>
    </dgm:pt>
    <dgm:pt modelId="{7E882820-9D26-4265-9A1B-F9257997528E}" type="pres">
      <dgm:prSet presAssocID="{D4203364-FFE6-4749-98CC-C7FBA04A05F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2505-4262-4C15-B4C2-D0DECC7AD7B5}" type="pres">
      <dgm:prSet presAssocID="{C8CB46CE-C673-4B7C-92C9-DB94E6F5FD74}" presName="sibTrans" presStyleCnt="0"/>
      <dgm:spPr/>
    </dgm:pt>
    <dgm:pt modelId="{7CF7D857-1B44-4232-AC6B-ECFE78C03868}" type="pres">
      <dgm:prSet presAssocID="{FC6431D9-3445-49D2-B96C-333BCC71126B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FF0E9A-02D6-4D76-A86A-9E13A7C800F5}" type="pres">
      <dgm:prSet presAssocID="{37988B5F-9EAA-4139-873E-73D11CEDD994}" presName="sibTrans" presStyleCnt="0"/>
      <dgm:spPr/>
    </dgm:pt>
    <dgm:pt modelId="{112E4BD3-E72C-46E9-9C92-500E5FD3E2B7}" type="pres">
      <dgm:prSet presAssocID="{E6C561DE-7DF2-46D8-914B-147177BB7431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23340-78AE-4E34-BDEB-E637DB137731}" type="pres">
      <dgm:prSet presAssocID="{0DFDA9FB-7B01-4827-9C00-4CD8C24C6133}" presName="sibTrans" presStyleCnt="0"/>
      <dgm:spPr/>
    </dgm:pt>
    <dgm:pt modelId="{F588AEE6-D8FD-4E1A-BC13-6F32E7CDC782}" type="pres">
      <dgm:prSet presAssocID="{7600C8EF-B950-4ECC-8538-61FE6BCB88B3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896377-0B57-405E-9CBF-1C4F47599965}" type="pres">
      <dgm:prSet presAssocID="{C16DBDDC-FE59-472B-8788-4AE38941D6F5}" presName="sibTrans" presStyleCnt="0"/>
      <dgm:spPr/>
    </dgm:pt>
    <dgm:pt modelId="{784F2FB4-7257-46C4-80F4-DD783898BD0D}" type="pres">
      <dgm:prSet presAssocID="{74386AE0-3471-4D58-8482-65BE9B52F5B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07CF0F-D0DE-4520-9535-41B32D2BEC46}" srcId="{DE48A00F-73DD-4F16-B0C7-C6C4386AE1C2}" destId="{FC6431D9-3445-49D2-B96C-333BCC71126B}" srcOrd="1" destOrd="0" parTransId="{B6B9FCFF-8587-43EB-B068-4262A539908D}" sibTransId="{37988B5F-9EAA-4139-873E-73D11CEDD994}"/>
    <dgm:cxn modelId="{8242D449-F26D-47F9-81B7-01D85A80D1D8}" type="presOf" srcId="{D4203364-FFE6-4749-98CC-C7FBA04A05FC}" destId="{7E882820-9D26-4265-9A1B-F9257997528E}" srcOrd="0" destOrd="0" presId="urn:microsoft.com/office/officeart/2005/8/layout/hProcess9"/>
    <dgm:cxn modelId="{5279A184-7968-468D-BB58-2AA9DC5C4E70}" type="presOf" srcId="{74386AE0-3471-4D58-8482-65BE9B52F5BA}" destId="{784F2FB4-7257-46C4-80F4-DD783898BD0D}" srcOrd="0" destOrd="0" presId="urn:microsoft.com/office/officeart/2005/8/layout/hProcess9"/>
    <dgm:cxn modelId="{D7860FDF-D732-40DA-8F29-BDA55C5F673C}" type="presOf" srcId="{E6C561DE-7DF2-46D8-914B-147177BB7431}" destId="{112E4BD3-E72C-46E9-9C92-500E5FD3E2B7}" srcOrd="0" destOrd="0" presId="urn:microsoft.com/office/officeart/2005/8/layout/hProcess9"/>
    <dgm:cxn modelId="{0B6027C8-665A-4919-ABD2-B7F1865367C8}" srcId="{DE48A00F-73DD-4F16-B0C7-C6C4386AE1C2}" destId="{D4203364-FFE6-4749-98CC-C7FBA04A05FC}" srcOrd="0" destOrd="0" parTransId="{337FD676-779E-4835-BB83-D031570DE333}" sibTransId="{C8CB46CE-C673-4B7C-92C9-DB94E6F5FD74}"/>
    <dgm:cxn modelId="{5F8EBBD5-BFDB-4EAE-B5F5-E2FC337F52D9}" type="presOf" srcId="{7600C8EF-B950-4ECC-8538-61FE6BCB88B3}" destId="{F588AEE6-D8FD-4E1A-BC13-6F32E7CDC782}" srcOrd="0" destOrd="0" presId="urn:microsoft.com/office/officeart/2005/8/layout/hProcess9"/>
    <dgm:cxn modelId="{3C2BF41F-7057-4AA4-B79F-11E361BBE613}" srcId="{DE48A00F-73DD-4F16-B0C7-C6C4386AE1C2}" destId="{E6C561DE-7DF2-46D8-914B-147177BB7431}" srcOrd="2" destOrd="0" parTransId="{AB6E393E-36C4-4224-8EA0-0D94ED6512C2}" sibTransId="{0DFDA9FB-7B01-4827-9C00-4CD8C24C6133}"/>
    <dgm:cxn modelId="{FB0568A4-F601-493F-B726-4AEA5C9E5266}" type="presOf" srcId="{FC6431D9-3445-49D2-B96C-333BCC71126B}" destId="{7CF7D857-1B44-4232-AC6B-ECFE78C03868}" srcOrd="0" destOrd="0" presId="urn:microsoft.com/office/officeart/2005/8/layout/hProcess9"/>
    <dgm:cxn modelId="{88B123D3-B349-4709-9113-9F4DDEFAE94E}" srcId="{DE48A00F-73DD-4F16-B0C7-C6C4386AE1C2}" destId="{7600C8EF-B950-4ECC-8538-61FE6BCB88B3}" srcOrd="3" destOrd="0" parTransId="{DEF8B306-EDDC-427D-8F4C-583DCAC57C21}" sibTransId="{C16DBDDC-FE59-472B-8788-4AE38941D6F5}"/>
    <dgm:cxn modelId="{1329BE64-E2AB-432D-96C1-E46651F755DC}" type="presOf" srcId="{DE48A00F-73DD-4F16-B0C7-C6C4386AE1C2}" destId="{648C1138-D1A7-4CD8-ACA5-8A08D8A21320}" srcOrd="0" destOrd="0" presId="urn:microsoft.com/office/officeart/2005/8/layout/hProcess9"/>
    <dgm:cxn modelId="{88EF68D5-835C-4152-84B1-98470F224E8E}" srcId="{DE48A00F-73DD-4F16-B0C7-C6C4386AE1C2}" destId="{74386AE0-3471-4D58-8482-65BE9B52F5BA}" srcOrd="4" destOrd="0" parTransId="{CD69FAC5-FDA5-460F-9438-91AC0270BCAB}" sibTransId="{4BC1AC6B-58E0-4601-85F8-1C3D0689BB69}"/>
    <dgm:cxn modelId="{0C3CE6FF-5383-47A6-9885-AF6630C1631E}" type="presParOf" srcId="{648C1138-D1A7-4CD8-ACA5-8A08D8A21320}" destId="{1ABA7D3E-4CED-473F-8710-A127739964F2}" srcOrd="0" destOrd="0" presId="urn:microsoft.com/office/officeart/2005/8/layout/hProcess9"/>
    <dgm:cxn modelId="{5B0586C8-24F2-44B4-AD21-8DAFC1FEC141}" type="presParOf" srcId="{648C1138-D1A7-4CD8-ACA5-8A08D8A21320}" destId="{9402C6AF-C0F6-4FBF-9B73-0BC68D8F494C}" srcOrd="1" destOrd="0" presId="urn:microsoft.com/office/officeart/2005/8/layout/hProcess9"/>
    <dgm:cxn modelId="{F5F540DD-8352-4418-8859-470C7F93E833}" type="presParOf" srcId="{9402C6AF-C0F6-4FBF-9B73-0BC68D8F494C}" destId="{7E882820-9D26-4265-9A1B-F9257997528E}" srcOrd="0" destOrd="0" presId="urn:microsoft.com/office/officeart/2005/8/layout/hProcess9"/>
    <dgm:cxn modelId="{E94CDA6B-5B22-4A19-857A-9F83F719BC8F}" type="presParOf" srcId="{9402C6AF-C0F6-4FBF-9B73-0BC68D8F494C}" destId="{F4FA2505-4262-4C15-B4C2-D0DECC7AD7B5}" srcOrd="1" destOrd="0" presId="urn:microsoft.com/office/officeart/2005/8/layout/hProcess9"/>
    <dgm:cxn modelId="{8DB5A742-7ABC-473D-95D5-C87604464641}" type="presParOf" srcId="{9402C6AF-C0F6-4FBF-9B73-0BC68D8F494C}" destId="{7CF7D857-1B44-4232-AC6B-ECFE78C03868}" srcOrd="2" destOrd="0" presId="urn:microsoft.com/office/officeart/2005/8/layout/hProcess9"/>
    <dgm:cxn modelId="{E39CCECD-1E0C-45C8-AEB9-678AFF5183AC}" type="presParOf" srcId="{9402C6AF-C0F6-4FBF-9B73-0BC68D8F494C}" destId="{D4FF0E9A-02D6-4D76-A86A-9E13A7C800F5}" srcOrd="3" destOrd="0" presId="urn:microsoft.com/office/officeart/2005/8/layout/hProcess9"/>
    <dgm:cxn modelId="{4A3C8F61-9613-4E99-B3B8-CA305CBEBD1D}" type="presParOf" srcId="{9402C6AF-C0F6-4FBF-9B73-0BC68D8F494C}" destId="{112E4BD3-E72C-46E9-9C92-500E5FD3E2B7}" srcOrd="4" destOrd="0" presId="urn:microsoft.com/office/officeart/2005/8/layout/hProcess9"/>
    <dgm:cxn modelId="{47AD8B79-77F0-49B4-8944-29B085B848C8}" type="presParOf" srcId="{9402C6AF-C0F6-4FBF-9B73-0BC68D8F494C}" destId="{C4823340-78AE-4E34-BDEB-E637DB137731}" srcOrd="5" destOrd="0" presId="urn:microsoft.com/office/officeart/2005/8/layout/hProcess9"/>
    <dgm:cxn modelId="{68905331-99C6-4813-9C58-EB474FA44227}" type="presParOf" srcId="{9402C6AF-C0F6-4FBF-9B73-0BC68D8F494C}" destId="{F588AEE6-D8FD-4E1A-BC13-6F32E7CDC782}" srcOrd="6" destOrd="0" presId="urn:microsoft.com/office/officeart/2005/8/layout/hProcess9"/>
    <dgm:cxn modelId="{7A790BA7-4022-46F8-9465-FAC3B7B5DCBD}" type="presParOf" srcId="{9402C6AF-C0F6-4FBF-9B73-0BC68D8F494C}" destId="{D5896377-0B57-405E-9CBF-1C4F47599965}" srcOrd="7" destOrd="0" presId="urn:microsoft.com/office/officeart/2005/8/layout/hProcess9"/>
    <dgm:cxn modelId="{92D7B49B-ACC2-4165-8345-CD07FFBE6CE4}" type="presParOf" srcId="{9402C6AF-C0F6-4FBF-9B73-0BC68D8F494C}" destId="{784F2FB4-7257-46C4-80F4-DD783898BD0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A7D3E-4CED-473F-8710-A127739964F2}">
      <dsp:nvSpPr>
        <dsp:cNvPr id="0" name=""/>
        <dsp:cNvSpPr/>
      </dsp:nvSpPr>
      <dsp:spPr>
        <a:xfrm>
          <a:off x="608570" y="0"/>
          <a:ext cx="6897129" cy="255609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82820-9D26-4265-9A1B-F9257997528E}">
      <dsp:nvSpPr>
        <dsp:cNvPr id="0" name=""/>
        <dsp:cNvSpPr/>
      </dsp:nvSpPr>
      <dsp:spPr>
        <a:xfrm>
          <a:off x="2377" y="766829"/>
          <a:ext cx="1431090" cy="102243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GDB Analysis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>
              <a:solidFill>
                <a:schemeClr val="tx1"/>
              </a:solidFill>
            </a:rPr>
            <a:t>Sep. 2 -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 dirty="0">
              <a:solidFill>
                <a:schemeClr val="tx1"/>
              </a:solidFill>
            </a:rPr>
            <a:t>Sep 14</a:t>
          </a:r>
        </a:p>
      </dsp:txBody>
      <dsp:txXfrm>
        <a:off x="52288" y="816740"/>
        <a:ext cx="1331268" cy="922617"/>
      </dsp:txXfrm>
    </dsp:sp>
    <dsp:sp modelId="{7CF7D857-1B44-4232-AC6B-ECFE78C03868}">
      <dsp:nvSpPr>
        <dsp:cNvPr id="0" name=""/>
        <dsp:cNvSpPr/>
      </dsp:nvSpPr>
      <dsp:spPr>
        <a:xfrm>
          <a:off x="1671983" y="766829"/>
          <a:ext cx="1431090" cy="1022439"/>
        </a:xfrm>
        <a:prstGeom prst="roundRect">
          <a:avLst/>
        </a:prstGeom>
        <a:solidFill>
          <a:srgbClr val="FFFF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tx1"/>
              </a:solidFill>
            </a:rPr>
            <a:t>Proposal Prep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tx1"/>
              </a:solidFill>
            </a:rPr>
            <a:t>Sep. 14 - Sep. 28</a:t>
          </a:r>
        </a:p>
      </dsp:txBody>
      <dsp:txXfrm>
        <a:off x="1721894" y="816740"/>
        <a:ext cx="1331268" cy="922617"/>
      </dsp:txXfrm>
    </dsp:sp>
    <dsp:sp modelId="{112E4BD3-E72C-46E9-9C92-500E5FD3E2B7}">
      <dsp:nvSpPr>
        <dsp:cNvPr id="0" name=""/>
        <dsp:cNvSpPr/>
      </dsp:nvSpPr>
      <dsp:spPr>
        <a:xfrm>
          <a:off x="3341589" y="766829"/>
          <a:ext cx="1431090" cy="1022439"/>
        </a:xfrm>
        <a:prstGeom prst="roundRect">
          <a:avLst/>
        </a:prstGeom>
        <a:solidFill>
          <a:srgbClr val="92D05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tx1"/>
              </a:solidFill>
            </a:rPr>
            <a:t>Data Collection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>
              <a:solidFill>
                <a:schemeClr val="tx1"/>
              </a:solidFill>
            </a:rPr>
            <a:t>Sep. 28 - Nov. 2</a:t>
          </a:r>
        </a:p>
      </dsp:txBody>
      <dsp:txXfrm>
        <a:off x="3391500" y="816740"/>
        <a:ext cx="1331268" cy="922617"/>
      </dsp:txXfrm>
    </dsp:sp>
    <dsp:sp modelId="{F588AEE6-D8FD-4E1A-BC13-6F32E7CDC782}">
      <dsp:nvSpPr>
        <dsp:cNvPr id="0" name=""/>
        <dsp:cNvSpPr/>
      </dsp:nvSpPr>
      <dsp:spPr>
        <a:xfrm>
          <a:off x="5011195" y="766829"/>
          <a:ext cx="1431090" cy="1022439"/>
        </a:xfrm>
        <a:prstGeom prst="roundRect">
          <a:avLst/>
        </a:prstGeom>
        <a:solidFill>
          <a:srgbClr val="FFC00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tx1"/>
              </a:solidFill>
            </a:rPr>
            <a:t>Compiling &amp; Analysis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>
              <a:solidFill>
                <a:schemeClr val="tx1"/>
              </a:solidFill>
            </a:rPr>
            <a:t>Nov. 2 -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>
              <a:solidFill>
                <a:schemeClr val="tx1"/>
              </a:solidFill>
            </a:rPr>
            <a:t>Nov. 30</a:t>
          </a:r>
        </a:p>
      </dsp:txBody>
      <dsp:txXfrm>
        <a:off x="5061106" y="816740"/>
        <a:ext cx="1331268" cy="922617"/>
      </dsp:txXfrm>
    </dsp:sp>
    <dsp:sp modelId="{784F2FB4-7257-46C4-80F4-DD783898BD0D}">
      <dsp:nvSpPr>
        <dsp:cNvPr id="0" name=""/>
        <dsp:cNvSpPr/>
      </dsp:nvSpPr>
      <dsp:spPr>
        <a:xfrm>
          <a:off x="6680801" y="766829"/>
          <a:ext cx="1431090" cy="1022439"/>
        </a:xfrm>
        <a:prstGeom prst="roundRect">
          <a:avLst/>
        </a:prstGeom>
        <a:solidFill>
          <a:srgbClr val="B482DA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chemeClr val="tx1"/>
              </a:solidFill>
            </a:rPr>
            <a:t>Report &amp; Present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>
              <a:solidFill>
                <a:schemeClr val="tx1"/>
              </a:solidFill>
            </a:rPr>
            <a:t>Nov. 30 - 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300" kern="1200">
              <a:solidFill>
                <a:schemeClr val="tx1"/>
              </a:solidFill>
            </a:rPr>
            <a:t>Dec. 2</a:t>
          </a:r>
        </a:p>
      </dsp:txBody>
      <dsp:txXfrm>
        <a:off x="6730712" y="816740"/>
        <a:ext cx="1331268" cy="922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AE308-4321-8849-B664-A8E0518C6FF5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BB19F-BF35-D648-834D-54566916D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309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AF43C-5934-094F-8665-250D18911812}" type="datetimeFigureOut">
              <a:rPr lang="en-US" smtClean="0"/>
              <a:t>9/24/15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08811-8E62-A44A-BCDE-61BD706F8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188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D470-190E-FA47-8450-0880F19A2A90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8D8D1-3AB8-BE42-8ACD-0E7EDAD09AE2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6C5C-E0F8-3E41-946C-BFBF4CE8EB62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091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EEC-8C3A-DF43-8CB9-C3BF482CCDB5}" type="datetime1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5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4E21E-CB28-3A40-B3C7-ED78B6F7C8E6}" type="datetime1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178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85725-F894-4448-A90A-1DE808185FEA}" type="datetime1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1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D9988-189D-B44C-A090-67A8EFBD726D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31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8DFF-CCA7-9041-BCE4-D7520C26B184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9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6D1D2-9B19-704B-A087-ABAD28B23CA9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27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6607D-F192-464D-97BE-C6DA097DE878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4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06B85-D75F-104C-8064-CBEF1CB79EF6}" type="datetime1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7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DFDAC-EC39-BC40-8AE0-BED40055B021}" type="datetime1">
              <a:rPr lang="en-US" smtClean="0"/>
              <a:t>9/24/15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14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7758-45F2-4549-A969-CF6C24D27C73}" type="datetime1">
              <a:rPr lang="en-US" smtClean="0"/>
              <a:t>9/24/15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0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4D6D-3BDF-4644-814B-0789B2120A4D}" type="datetime1">
              <a:rPr lang="en-US" smtClean="0"/>
              <a:t>9/24/15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4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E3C95-B57E-8F40-91D8-140406418533}" type="datetime1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8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413D-826B-E74C-AAE5-6345E161A593}" type="datetime1">
              <a:rPr lang="en-US" smtClean="0"/>
              <a:t>9/24/15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4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0B4F7-4654-0D47-BF64-8705330B6412}" type="datetime1">
              <a:rPr lang="en-US" smtClean="0"/>
              <a:t>9/24/15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08479C-40C1-40A3-ADD1-A2D84EAD0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3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8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87" y="4469252"/>
            <a:ext cx="1848866" cy="2182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973" y="5690135"/>
            <a:ext cx="4515222" cy="961919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156519" y="57665"/>
            <a:ext cx="117389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GPS Inventory &amp; Impervious Cover Mitigation</a:t>
            </a:r>
            <a:endParaRPr lang="en-US" sz="28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Ramon Lucio Park and Baseball Fields</a:t>
            </a:r>
            <a:endParaRPr lang="en-US" sz="2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71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8864" y="250215"/>
            <a:ext cx="8460369" cy="400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solidFill>
                  <a:prstClr val="black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  <a:endParaRPr lang="en-US" sz="3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Wed, Sept 30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Mon, Oct 26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Begin inventory at Park.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Wed, October 28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Report progress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City.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08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Mon, Nov 2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Wed, Nov 18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Continue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Inventory.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08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 smtClean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Nov 23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Mon, Nov 30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Compile data and analyze impervious cover.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408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Wed, December 2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Present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handoff final deliverables.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4254333351"/>
              </p:ext>
            </p:extLst>
          </p:nvPr>
        </p:nvGraphicFramePr>
        <p:xfrm>
          <a:off x="2038865" y="4301902"/>
          <a:ext cx="8114270" cy="2556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7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443833"/>
              </p:ext>
            </p:extLst>
          </p:nvPr>
        </p:nvGraphicFramePr>
        <p:xfrm>
          <a:off x="2311400" y="1428623"/>
          <a:ext cx="7569200" cy="4143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4600"/>
                <a:gridCol w="37846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Services/ Salaries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Supplies, Equipment, and Overhead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Project Manager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ArcGIS subscription: $600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$4500 for 20 days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Trimble GPS rental: $3750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Web Master/ Researcher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Workstation rental: $7500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$4300 for 20 days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Office supplies: $500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GIS Technician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Insurance: $5000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$4300 for 20 days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Transportation: $1000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Researcher/ Editor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$4300 for 20 days 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effectLst/>
                        </a:rPr>
                        <a:t>Salaries Subtotal: $17,400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effectLst/>
                        </a:rPr>
                        <a:t>Equipment Subtotal: $17,850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26637" y="420130"/>
            <a:ext cx="21387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BUDGET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378" y="657062"/>
            <a:ext cx="8911687" cy="6033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7179" y="1232334"/>
            <a:ext cx="3715264" cy="5625666"/>
          </a:xfrm>
        </p:spPr>
        <p:txBody>
          <a:bodyPr>
            <a:normAutofit/>
          </a:bodyPr>
          <a:lstStyle/>
          <a:p>
            <a:pPr lvl="0">
              <a:lnSpc>
                <a:spcPts val="2460"/>
              </a:lnSpc>
            </a:pPr>
            <a:r>
              <a:rPr lang="en-US" dirty="0" smtClean="0"/>
              <a:t>Visual </a:t>
            </a:r>
            <a:r>
              <a:rPr lang="en-US" dirty="0"/>
              <a:t>representation of Ramon Lucio Park and Baseball </a:t>
            </a:r>
            <a:r>
              <a:rPr lang="en-US" dirty="0" smtClean="0"/>
              <a:t>features.</a:t>
            </a:r>
            <a:endParaRPr lang="en-US" dirty="0"/>
          </a:p>
          <a:p>
            <a:pPr lvl="0">
              <a:lnSpc>
                <a:spcPts val="2460"/>
              </a:lnSpc>
            </a:pPr>
            <a:r>
              <a:rPr lang="en-US" dirty="0"/>
              <a:t>Map showing amenities and impervious cover </a:t>
            </a:r>
            <a:r>
              <a:rPr lang="en-US" dirty="0" smtClean="0"/>
              <a:t>locations.</a:t>
            </a:r>
            <a:endParaRPr lang="en-US" dirty="0"/>
          </a:p>
          <a:p>
            <a:pPr lvl="0">
              <a:lnSpc>
                <a:spcPts val="2460"/>
              </a:lnSpc>
            </a:pPr>
            <a:r>
              <a:rPr lang="en-US" dirty="0" smtClean="0"/>
              <a:t>CD containing </a:t>
            </a:r>
            <a:r>
              <a:rPr lang="en-US" dirty="0"/>
              <a:t>a</a:t>
            </a:r>
            <a:r>
              <a:rPr lang="en-US" dirty="0" smtClean="0"/>
              <a:t>ll relevant data and files.</a:t>
            </a:r>
            <a:endParaRPr lang="en-US" dirty="0"/>
          </a:p>
          <a:p>
            <a:pPr lvl="0">
              <a:lnSpc>
                <a:spcPts val="2460"/>
              </a:lnSpc>
            </a:pPr>
            <a:r>
              <a:rPr lang="en-US" dirty="0" smtClean="0"/>
              <a:t>Merged </a:t>
            </a:r>
            <a:r>
              <a:rPr lang="en-US" dirty="0" err="1"/>
              <a:t>geodatabase</a:t>
            </a:r>
            <a:r>
              <a:rPr lang="en-US" dirty="0"/>
              <a:t> </a:t>
            </a:r>
            <a:r>
              <a:rPr lang="en-US" dirty="0" smtClean="0"/>
              <a:t>containing Ramon </a:t>
            </a:r>
            <a:r>
              <a:rPr lang="en-US" dirty="0" err="1"/>
              <a:t>Lucio</a:t>
            </a:r>
            <a:r>
              <a:rPr lang="en-US" dirty="0"/>
              <a:t> </a:t>
            </a:r>
            <a:r>
              <a:rPr lang="en-US" dirty="0" smtClean="0"/>
              <a:t>Park </a:t>
            </a:r>
            <a:r>
              <a:rPr lang="en-US" dirty="0"/>
              <a:t>&amp;</a:t>
            </a:r>
            <a:r>
              <a:rPr lang="en-US" dirty="0" smtClean="0"/>
              <a:t> </a:t>
            </a:r>
            <a:r>
              <a:rPr lang="en-US" dirty="0"/>
              <a:t>Rio Vista Park. </a:t>
            </a:r>
            <a:endParaRPr lang="en-US" dirty="0" smtClean="0"/>
          </a:p>
          <a:p>
            <a:pPr>
              <a:lnSpc>
                <a:spcPts val="2460"/>
              </a:lnSpc>
            </a:pPr>
            <a:r>
              <a:rPr lang="en-US" dirty="0"/>
              <a:t>Plans for mitigating impervious </a:t>
            </a:r>
            <a:r>
              <a:rPr lang="en-US" dirty="0" smtClean="0"/>
              <a:t>cover.</a:t>
            </a:r>
            <a:endParaRPr lang="en-US" dirty="0"/>
          </a:p>
          <a:p>
            <a:pPr lvl="0">
              <a:lnSpc>
                <a:spcPts val="2460"/>
              </a:lnSpc>
            </a:pPr>
            <a:r>
              <a:rPr lang="en-US" dirty="0"/>
              <a:t>Final Report and detailed </a:t>
            </a:r>
            <a:r>
              <a:rPr lang="en-US" dirty="0" smtClean="0"/>
              <a:t>poster.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3" y="1202725"/>
            <a:ext cx="8189505" cy="55560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4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4907" y="611535"/>
            <a:ext cx="8911687" cy="746547"/>
          </a:xfrm>
        </p:spPr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0400" y="1456765"/>
            <a:ext cx="9082688" cy="3019877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KMRS Geospatial Consultants will:</a:t>
            </a:r>
          </a:p>
          <a:p>
            <a:pPr marL="0" lvl="0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Collect GPS &amp; attribute data for requested features at Ramon </a:t>
            </a:r>
            <a:r>
              <a:rPr lang="en-US" sz="2000" dirty="0" err="1" smtClean="0">
                <a:latin typeface="Calibri" panose="020F0502020204030204" pitchFamily="34" charset="0"/>
              </a:rPr>
              <a:t>Lucio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Park.</a:t>
            </a:r>
            <a:endParaRPr lang="en-US" sz="2000" dirty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Create integrated GIS merging Rio Vista Park and Ramon </a:t>
            </a:r>
            <a:r>
              <a:rPr lang="en-US" sz="2000" dirty="0" err="1" smtClean="0">
                <a:latin typeface="Calibri" panose="020F0502020204030204" pitchFamily="34" charset="0"/>
              </a:rPr>
              <a:t>Lucio</a:t>
            </a:r>
            <a:r>
              <a:rPr lang="en-US" sz="2000" dirty="0" smtClean="0">
                <a:latin typeface="Calibri" panose="020F0502020204030204" pitchFamily="34" charset="0"/>
              </a:rPr>
              <a:t> Park </a:t>
            </a:r>
            <a:r>
              <a:rPr lang="en-US" sz="2000" dirty="0" smtClean="0">
                <a:latin typeface="Calibri" panose="020F0502020204030204" pitchFamily="34" charset="0"/>
              </a:rPr>
              <a:t>data.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Propose changes mitigating impervious cover within Ramon Lucio Park.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9578895"/>
              </p:ext>
            </p:extLst>
          </p:nvPr>
        </p:nvGraphicFramePr>
        <p:xfrm>
          <a:off x="4076699" y="3697002"/>
          <a:ext cx="4649611" cy="3030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67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4131" y="1318053"/>
            <a:ext cx="9560482" cy="539578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Janzen, Eric; and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Beausoleil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Sofia; 2015. San Marcos is nation’s fastest-growing city.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KXAN-TV Austin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Austin, TX, May 20. http://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kxan.com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/2015/05/20/san-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marcos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-is-nations-fastest-growing-city/ Last accessed 24 Sep 2015.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Gofrey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Andria N.; and Guerra, Jonathan; 2010.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Endangered Species – San Marcos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Prepared as part of a National Park Service Trails and Rails project in partnership between Amtrak,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Department of Recreation, Park and Tourism Sciences at Texas A &amp; M University, 2010.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Parks &amp; Wildlife (2012).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Marcos River State Scientific Area Information Sheet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San Marcos,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TX.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Flinker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Peter; 2008.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To Reduce Impervious Cover to Prevent Flooding and Protect Water Quality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Rhode Island Department of Environmental Management, 2008, revised 2010.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Schueler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Thomas R.; Fraley-McNeal, Lisa;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Cappiella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Karen; 2009. Is Impervious Cover Still Important? Review Of Recent Research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Hydrologic Engineering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ASCE, April 2009.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UNCC Press Release, 2015.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partners with city, county on Web-based Quality of Life Explorer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 of North Carolina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Charlotte 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://inside.uncc.edu/news-features/2015-06-15/university-partners-city-county-web-based-quality-life-explorer#sthash.1Jnjppz5.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dpuf Last accessed 24 Sep 2015.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06378"/>
            <a:ext cx="8915400" cy="506627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latin typeface="Calibri" panose="020F0502020204030204" pitchFamily="34" charset="0"/>
              </a:rPr>
              <a:t>City of San </a:t>
            </a:r>
            <a:r>
              <a:rPr lang="en-US" sz="2000" dirty="0" smtClean="0">
                <a:latin typeface="Calibri" panose="020F0502020204030204" pitchFamily="34" charset="0"/>
              </a:rPr>
              <a:t>Marcos fastest growing city for 3</a:t>
            </a:r>
            <a:r>
              <a:rPr lang="en-US" sz="2000" baseline="30000" dirty="0" smtClean="0">
                <a:latin typeface="Calibri" panose="020F0502020204030204" pitchFamily="34" charset="0"/>
              </a:rPr>
              <a:t>rd</a:t>
            </a:r>
            <a:r>
              <a:rPr lang="en-US" sz="2000" dirty="0" smtClean="0">
                <a:latin typeface="Calibri" panose="020F0502020204030204" pitchFamily="34" charset="0"/>
              </a:rPr>
              <a:t> consecutive </a:t>
            </a:r>
            <a:r>
              <a:rPr lang="en-US" sz="2000" dirty="0" smtClean="0">
                <a:latin typeface="Calibri" panose="020F0502020204030204" pitchFamily="34" charset="0"/>
              </a:rPr>
              <a:t>year.</a:t>
            </a:r>
            <a:endParaRPr lang="en-US" sz="2000" dirty="0" smtClean="0">
              <a:latin typeface="Calibri" panose="020F0502020204030204" pitchFamily="34" charset="0"/>
            </a:endParaRPr>
          </a:p>
          <a:p>
            <a:pPr lvl="0"/>
            <a:endParaRPr lang="en-US" sz="2000" dirty="0" smtClean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Portions </a:t>
            </a:r>
            <a:r>
              <a:rPr lang="en-US" sz="2000" dirty="0">
                <a:latin typeface="Calibri" panose="020F0502020204030204" pitchFamily="34" charset="0"/>
              </a:rPr>
              <a:t>of San Marcos River designated State Scientific </a:t>
            </a:r>
            <a:r>
              <a:rPr lang="en-US" sz="2000" dirty="0" smtClean="0">
                <a:latin typeface="Calibri" panose="020F0502020204030204" pitchFamily="34" charset="0"/>
              </a:rPr>
              <a:t>Area.</a:t>
            </a:r>
            <a:endParaRPr lang="en-US" sz="2000" dirty="0">
              <a:latin typeface="Calibri" panose="020F0502020204030204" pitchFamily="34" charset="0"/>
            </a:endParaRPr>
          </a:p>
          <a:p>
            <a:pPr lvl="0"/>
            <a:endParaRPr lang="en-US" sz="2000" dirty="0" smtClean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City commitment to sustainable growth with respect to natural environment and </a:t>
            </a:r>
            <a:r>
              <a:rPr lang="en-US" sz="2000" dirty="0" smtClean="0">
                <a:latin typeface="Calibri" panose="020F0502020204030204" pitchFamily="34" charset="0"/>
              </a:rPr>
              <a:t>citizens.</a:t>
            </a:r>
            <a:endParaRPr lang="en-US" sz="2000" dirty="0">
              <a:latin typeface="Calibri" panose="020F0502020204030204" pitchFamily="34" charset="0"/>
            </a:endParaRPr>
          </a:p>
          <a:p>
            <a:pPr lvl="0"/>
            <a:endParaRPr lang="en-US" sz="2000" dirty="0" smtClean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Park </a:t>
            </a:r>
            <a:r>
              <a:rPr lang="en-US" sz="2000" dirty="0">
                <a:latin typeface="Calibri" panose="020F0502020204030204" pitchFamily="34" charset="0"/>
              </a:rPr>
              <a:t>and Recreation Facilities </a:t>
            </a:r>
            <a:r>
              <a:rPr lang="en-US" sz="2000" dirty="0" smtClean="0">
                <a:latin typeface="Calibri" panose="020F0502020204030204" pitchFamily="34" charset="0"/>
              </a:rPr>
              <a:t>Inventory.</a:t>
            </a:r>
            <a:endParaRPr lang="en-US" sz="2000" dirty="0">
              <a:latin typeface="Calibri" panose="020F0502020204030204" pitchFamily="34" charset="0"/>
            </a:endParaRPr>
          </a:p>
          <a:p>
            <a:pPr lvl="0"/>
            <a:endParaRPr lang="en-US" sz="2000" dirty="0" smtClean="0">
              <a:latin typeface="Calibri" panose="020F0502020204030204" pitchFamily="34" charset="0"/>
            </a:endParaRPr>
          </a:p>
          <a:p>
            <a:pPr lvl="0"/>
            <a:r>
              <a:rPr lang="en-US" sz="2000" dirty="0" smtClean="0">
                <a:latin typeface="Calibri" panose="020F0502020204030204" pitchFamily="34" charset="0"/>
              </a:rPr>
              <a:t>Impervious </a:t>
            </a:r>
            <a:r>
              <a:rPr lang="en-US" sz="2000" dirty="0">
                <a:latin typeface="Calibri" panose="020F0502020204030204" pitchFamily="34" charset="0"/>
              </a:rPr>
              <a:t>cover, runoff and water </a:t>
            </a:r>
            <a:r>
              <a:rPr lang="en-US" sz="2000" dirty="0" smtClean="0">
                <a:latin typeface="Calibri" panose="020F0502020204030204" pitchFamily="34" charset="0"/>
              </a:rPr>
              <a:t>quality.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8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12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40476"/>
            <a:ext cx="8915400" cy="5082746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Calibri" panose="020F0502020204030204" pitchFamily="34" charset="0"/>
              </a:rPr>
              <a:t>Determine spatial and attribute data of park </a:t>
            </a:r>
            <a:r>
              <a:rPr lang="en-US" sz="2800" dirty="0" smtClean="0">
                <a:latin typeface="Calibri" panose="020F0502020204030204" pitchFamily="34" charset="0"/>
              </a:rPr>
              <a:t>amenities.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lvl="0"/>
            <a:r>
              <a:rPr lang="en-US" sz="2800" dirty="0" smtClean="0">
                <a:latin typeface="Calibri" panose="020F0502020204030204" pitchFamily="34" charset="0"/>
              </a:rPr>
              <a:t>Create geodatabase modeling Ramon Lucio Park boundaries and </a:t>
            </a:r>
            <a:r>
              <a:rPr lang="en-US" sz="2800" dirty="0" smtClean="0">
                <a:latin typeface="Calibri" panose="020F0502020204030204" pitchFamily="34" charset="0"/>
              </a:rPr>
              <a:t>features.</a:t>
            </a:r>
            <a:endParaRPr lang="en-US" sz="2800" dirty="0" smtClean="0">
              <a:latin typeface="Calibri" panose="020F0502020204030204" pitchFamily="34" charset="0"/>
            </a:endParaRPr>
          </a:p>
          <a:p>
            <a:pPr lvl="0"/>
            <a:endParaRPr lang="en-US" sz="2800" dirty="0" smtClean="0">
              <a:latin typeface="Calibri" panose="020F0502020204030204" pitchFamily="34" charset="0"/>
            </a:endParaRPr>
          </a:p>
          <a:p>
            <a:pPr lvl="0"/>
            <a:r>
              <a:rPr lang="en-US" sz="2800" dirty="0" smtClean="0">
                <a:latin typeface="Calibri" panose="020F0502020204030204" pitchFamily="34" charset="0"/>
              </a:rPr>
              <a:t>Evaluate impervious </a:t>
            </a:r>
            <a:r>
              <a:rPr lang="en-US" sz="2800" dirty="0" smtClean="0">
                <a:latin typeface="Calibri" panose="020F0502020204030204" pitchFamily="34" charset="0"/>
              </a:rPr>
              <a:t>cover.</a:t>
            </a:r>
            <a:r>
              <a:rPr lang="en-US" sz="2800" dirty="0" smtClean="0">
                <a:latin typeface="Calibri" panose="020F0502020204030204" pitchFamily="34" charset="0"/>
              </a:rPr>
              <a:t>	</a:t>
            </a:r>
          </a:p>
          <a:p>
            <a:pPr lvl="0"/>
            <a:endParaRPr lang="en-US" sz="2800" dirty="0">
              <a:latin typeface="Calibri" panose="020F0502020204030204" pitchFamily="34" charset="0"/>
            </a:endParaRPr>
          </a:p>
          <a:p>
            <a:pPr lvl="0"/>
            <a:r>
              <a:rPr lang="en-US" sz="2800" dirty="0" smtClean="0">
                <a:latin typeface="Calibri" panose="020F0502020204030204" pitchFamily="34" charset="0"/>
              </a:rPr>
              <a:t>Propose plan for mitigation of impervious </a:t>
            </a:r>
            <a:r>
              <a:rPr lang="en-US" sz="2800" dirty="0" smtClean="0">
                <a:latin typeface="Calibri" panose="020F0502020204030204" pitchFamily="34" charset="0"/>
              </a:rPr>
              <a:t>cover.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08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0476" y="1581665"/>
            <a:ext cx="4547286" cy="4250724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Calibri" panose="020F0502020204030204" pitchFamily="34" charset="0"/>
              </a:rPr>
              <a:t>Ramon Lucio Park Base Map</a:t>
            </a:r>
            <a:r>
              <a:rPr lang="en-US" b="1" dirty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Buildings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Streets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Park boundaries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GPS monuments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San Marcos </a:t>
            </a:r>
            <a:r>
              <a:rPr lang="en-US" b="1" dirty="0" smtClean="0">
                <a:latin typeface="Calibri" panose="020F0502020204030204" pitchFamily="34" charset="0"/>
              </a:rPr>
              <a:t>River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Ramon Lucio Park Aerial Image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585303"/>
            <a:ext cx="5074509" cy="5173362"/>
          </a:xfrm>
        </p:spPr>
        <p:txBody>
          <a:bodyPr>
            <a:normAutofit/>
          </a:bodyPr>
          <a:lstStyle/>
          <a:p>
            <a:r>
              <a:rPr lang="en-US" b="1" u="sng" dirty="0">
                <a:latin typeface="Calibri" panose="020F0502020204030204" pitchFamily="34" charset="0"/>
              </a:rPr>
              <a:t>Ramon Lucio Park Features</a:t>
            </a:r>
            <a:r>
              <a:rPr lang="en-US" b="1" dirty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Parking Spaces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 smtClean="0">
                <a:latin typeface="Calibri" panose="020F0502020204030204" pitchFamily="34" charset="0"/>
              </a:rPr>
              <a:t>Illumination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ADA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 smtClean="0">
                <a:latin typeface="Calibri" panose="020F0502020204030204" pitchFamily="34" charset="0"/>
              </a:rPr>
              <a:t>Trash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Youth Baseball and Softball Fields</a:t>
            </a:r>
            <a:endParaRPr lang="en-US" dirty="0">
              <a:latin typeface="Calibri" panose="020F0502020204030204" pitchFamily="34" charset="0"/>
            </a:endParaRPr>
          </a:p>
          <a:p>
            <a:pPr lvl="0"/>
            <a:r>
              <a:rPr lang="en-US" b="1" dirty="0">
                <a:latin typeface="Calibri" panose="020F0502020204030204" pitchFamily="34" charset="0"/>
              </a:rPr>
              <a:t>Irrigation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Fences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2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217618"/>
            <a:ext cx="8911687" cy="869777"/>
          </a:xfrm>
        </p:spPr>
        <p:txBody>
          <a:bodyPr/>
          <a:lstStyle/>
          <a:p>
            <a:r>
              <a:rPr lang="en-US" dirty="0" smtClean="0"/>
              <a:t>   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655" y="1087395"/>
            <a:ext cx="9576958" cy="556053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3300" dirty="0" err="1" smtClean="0">
                <a:latin typeface="Calibri" panose="020F0502020204030204" pitchFamily="34" charset="0"/>
              </a:rPr>
              <a:t>ArcMap</a:t>
            </a:r>
            <a:r>
              <a:rPr lang="en-US" sz="3300" dirty="0" smtClean="0">
                <a:latin typeface="Calibri" panose="020F0502020204030204" pitchFamily="34" charset="0"/>
              </a:rPr>
              <a:t>  </a:t>
            </a:r>
            <a:endParaRPr lang="en-US" sz="33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3300" dirty="0" smtClean="0">
              <a:latin typeface="Calibri" panose="020F0502020204030204" pitchFamily="34" charset="0"/>
            </a:endParaRPr>
          </a:p>
          <a:p>
            <a:pPr lvl="0"/>
            <a:endParaRPr lang="en-US" sz="3300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3300" dirty="0">
              <a:latin typeface="Calibri" panose="020F0502020204030204" pitchFamily="34" charset="0"/>
            </a:endParaRPr>
          </a:p>
          <a:p>
            <a:pPr lvl="0"/>
            <a:r>
              <a:rPr lang="en-US" sz="3300" dirty="0" smtClean="0">
                <a:latin typeface="Calibri" panose="020F0502020204030204" pitchFamily="34" charset="0"/>
              </a:rPr>
              <a:t>Trimble </a:t>
            </a:r>
            <a:r>
              <a:rPr lang="en-US" sz="3300" dirty="0" err="1" smtClean="0">
                <a:latin typeface="Calibri" panose="020F0502020204030204" pitchFamily="34" charset="0"/>
              </a:rPr>
              <a:t>GeoXT</a:t>
            </a:r>
            <a:r>
              <a:rPr lang="en-US" sz="3300" dirty="0" smtClean="0">
                <a:latin typeface="Calibri" panose="020F0502020204030204" pitchFamily="34" charset="0"/>
              </a:rPr>
              <a:t> GPS       </a:t>
            </a:r>
            <a:endParaRPr lang="en-US" sz="3300" dirty="0">
              <a:latin typeface="Calibri" panose="020F0502020204030204" pitchFamily="34" charset="0"/>
            </a:endParaRPr>
          </a:p>
          <a:p>
            <a:pPr lvl="0"/>
            <a:endParaRPr lang="en-US" sz="3300" dirty="0" smtClean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3300" dirty="0" smtClean="0">
              <a:latin typeface="Calibri" panose="020F0502020204030204" pitchFamily="34" charset="0"/>
            </a:endParaRPr>
          </a:p>
          <a:p>
            <a:pPr lvl="0"/>
            <a:r>
              <a:rPr lang="en-US" sz="3300" dirty="0" smtClean="0">
                <a:latin typeface="Calibri" panose="020F0502020204030204" pitchFamily="34" charset="0"/>
              </a:rPr>
              <a:t>Adobe Creative Cloud  </a:t>
            </a:r>
          </a:p>
          <a:p>
            <a:pPr marL="0" lvl="0" indent="0">
              <a:buNone/>
            </a:pPr>
            <a:endParaRPr lang="en-US" sz="3300" dirty="0" smtClean="0">
              <a:latin typeface="Calibri" panose="020F0502020204030204" pitchFamily="34" charset="0"/>
            </a:endParaRPr>
          </a:p>
          <a:p>
            <a:pPr lvl="0"/>
            <a:endParaRPr lang="en-US" sz="3300" dirty="0">
              <a:latin typeface="Calibri" panose="020F0502020204030204" pitchFamily="34" charset="0"/>
            </a:endParaRPr>
          </a:p>
          <a:p>
            <a:pPr marL="0" lvl="0" indent="0">
              <a:buNone/>
            </a:pPr>
            <a:endParaRPr lang="en-US" sz="3300" dirty="0" smtClean="0">
              <a:latin typeface="Calibri" panose="020F0502020204030204" pitchFamily="34" charset="0"/>
            </a:endParaRPr>
          </a:p>
          <a:p>
            <a:pPr lvl="0"/>
            <a:r>
              <a:rPr lang="en-US" sz="3300" dirty="0" smtClean="0">
                <a:latin typeface="Calibri" panose="020F0502020204030204" pitchFamily="34" charset="0"/>
              </a:rPr>
              <a:t>GPS Pathfinder </a:t>
            </a:r>
            <a:endParaRPr lang="en-US" sz="33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207" y="1010772"/>
            <a:ext cx="971550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88" y="1477055"/>
            <a:ext cx="1634935" cy="1634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159" y="3292667"/>
            <a:ext cx="2502265" cy="1232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813" y="4628037"/>
            <a:ext cx="2409825" cy="189547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2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369" y="1425144"/>
            <a:ext cx="9552243" cy="543285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en-US" sz="3600" dirty="0" smtClean="0">
                <a:latin typeface="Calibri" panose="020F0502020204030204" pitchFamily="34" charset="0"/>
              </a:rPr>
              <a:t>Evaluation/Update of Rio Vista Park GDB.</a:t>
            </a:r>
            <a:endParaRPr lang="en-US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en-US" sz="3600" dirty="0" smtClean="0">
                <a:latin typeface="Calibri" panose="020F0502020204030204" pitchFamily="34" charset="0"/>
              </a:rPr>
              <a:t>Create Data Dictionary (illumination/points, trails/lines, parking lots/polygons, </a:t>
            </a:r>
            <a:r>
              <a:rPr lang="en-US" sz="3600" dirty="0" err="1" smtClean="0">
                <a:latin typeface="Calibri" panose="020F0502020204030204" pitchFamily="34" charset="0"/>
              </a:rPr>
              <a:t>etc</a:t>
            </a:r>
            <a:r>
              <a:rPr lang="en-US" sz="3600" dirty="0" smtClean="0">
                <a:latin typeface="Calibri" panose="020F0502020204030204" pitchFamily="34" charset="0"/>
              </a:rPr>
              <a:t>).</a:t>
            </a:r>
          </a:p>
          <a:p>
            <a:pPr marL="0" indent="0">
              <a:buNone/>
            </a:pPr>
            <a:r>
              <a:rPr lang="en-US" sz="3600" dirty="0" smtClean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en-US" sz="3600" dirty="0" smtClean="0">
                <a:latin typeface="Calibri" panose="020F0502020204030204" pitchFamily="34" charset="0"/>
              </a:rPr>
              <a:t>Data collection in the field: </a:t>
            </a:r>
          </a:p>
          <a:p>
            <a:pPr marL="631825"/>
            <a:r>
              <a:rPr lang="en-US" sz="3300" dirty="0" smtClean="0">
                <a:latin typeface="Calibri" panose="020F0502020204030204" pitchFamily="34" charset="0"/>
              </a:rPr>
              <a:t>Some features contain uniquely identifying attributes (illumination).</a:t>
            </a:r>
          </a:p>
          <a:p>
            <a:pPr marL="631825"/>
            <a:r>
              <a:rPr lang="en-US" sz="3300" dirty="0" smtClean="0">
                <a:latin typeface="Calibri" panose="020F0502020204030204" pitchFamily="34" charset="0"/>
              </a:rPr>
              <a:t>GPS unit for data collection: Trimble </a:t>
            </a:r>
            <a:r>
              <a:rPr lang="en-US" sz="3300" dirty="0" err="1" smtClean="0">
                <a:latin typeface="Calibri" panose="020F0502020204030204" pitchFamily="34" charset="0"/>
              </a:rPr>
              <a:t>GeoXT</a:t>
            </a:r>
            <a:r>
              <a:rPr lang="en-US" sz="3300" dirty="0" smtClean="0">
                <a:latin typeface="Calibri" panose="020F0502020204030204" pitchFamily="34" charset="0"/>
              </a:rPr>
              <a:t> (</a:t>
            </a:r>
            <a:r>
              <a:rPr lang="en-US" sz="3300" dirty="0" err="1" smtClean="0">
                <a:latin typeface="Calibri" panose="020F0502020204030204" pitchFamily="34" charset="0"/>
              </a:rPr>
              <a:t>submeter</a:t>
            </a:r>
            <a:r>
              <a:rPr lang="en-US" sz="3300" dirty="0" smtClean="0">
                <a:latin typeface="Calibri" panose="020F0502020204030204" pitchFamily="34" charset="0"/>
              </a:rPr>
              <a:t> accuracy) prop. of Texas State Univ.</a:t>
            </a:r>
          </a:p>
          <a:p>
            <a:pPr marL="288925" indent="0">
              <a:buNone/>
            </a:pPr>
            <a:endParaRPr lang="en-US" sz="3300" dirty="0">
              <a:latin typeface="Calibri" panose="020F0502020204030204" pitchFamily="34" charset="0"/>
            </a:endParaRPr>
          </a:p>
          <a:p>
            <a:pPr lvl="0"/>
            <a:r>
              <a:rPr lang="en-US" sz="3600" dirty="0">
                <a:latin typeface="Calibri" panose="020F0502020204030204" pitchFamily="34" charset="0"/>
              </a:rPr>
              <a:t>M</a:t>
            </a:r>
            <a:r>
              <a:rPr lang="en-US" sz="3600" dirty="0" smtClean="0">
                <a:latin typeface="Calibri" panose="020F0502020204030204" pitchFamily="34" charset="0"/>
              </a:rPr>
              <a:t>erge data </a:t>
            </a:r>
            <a:r>
              <a:rPr lang="en-US" sz="3600" dirty="0">
                <a:latin typeface="Calibri" panose="020F0502020204030204" pitchFamily="34" charset="0"/>
              </a:rPr>
              <a:t>with the Rio Vista Park data </a:t>
            </a:r>
            <a:r>
              <a:rPr lang="en-US" sz="3600" dirty="0" smtClean="0">
                <a:latin typeface="Calibri" panose="020F0502020204030204" pitchFamily="34" charset="0"/>
              </a:rPr>
              <a:t>into single </a:t>
            </a:r>
            <a:r>
              <a:rPr lang="en-US" sz="3600" dirty="0">
                <a:latin typeface="Calibri" panose="020F0502020204030204" pitchFamily="34" charset="0"/>
              </a:rPr>
              <a:t>GDB </a:t>
            </a:r>
            <a:r>
              <a:rPr lang="en-US" sz="3600" dirty="0" smtClean="0">
                <a:latin typeface="Calibri" panose="020F0502020204030204" pitchFamily="34" charset="0"/>
              </a:rPr>
              <a:t>containing </a:t>
            </a:r>
            <a:r>
              <a:rPr lang="en-US" sz="3600" dirty="0">
                <a:latin typeface="Calibri" panose="020F0502020204030204" pitchFamily="34" charset="0"/>
              </a:rPr>
              <a:t>both </a:t>
            </a:r>
            <a:r>
              <a:rPr lang="en-US" sz="3600" dirty="0" smtClean="0">
                <a:latin typeface="Calibri" panose="020F0502020204030204" pitchFamily="34" charset="0"/>
              </a:rPr>
              <a:t>parks.</a:t>
            </a:r>
            <a:endParaRPr lang="en-US" sz="36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</a:rPr>
              <a:t> </a:t>
            </a:r>
          </a:p>
          <a:p>
            <a:pPr lvl="0"/>
            <a:r>
              <a:rPr lang="en-US" sz="3600" dirty="0" smtClean="0">
                <a:latin typeface="Calibri" panose="020F0502020204030204" pitchFamily="34" charset="0"/>
              </a:rPr>
              <a:t>Determine quantity and location of impervious cover.</a:t>
            </a:r>
          </a:p>
          <a:p>
            <a:pPr marL="0" lvl="0" indent="0">
              <a:buNone/>
            </a:pPr>
            <a:endParaRPr lang="en-US" sz="3600" dirty="0" smtClean="0">
              <a:latin typeface="Calibri" panose="020F0502020204030204" pitchFamily="34" charset="0"/>
            </a:endParaRPr>
          </a:p>
          <a:p>
            <a:pPr lvl="0"/>
            <a:r>
              <a:rPr lang="en-US" sz="3600" dirty="0">
                <a:latin typeface="Calibri" panose="020F0502020204030204" pitchFamily="34" charset="0"/>
              </a:rPr>
              <a:t>P</a:t>
            </a:r>
            <a:r>
              <a:rPr lang="en-US" sz="3600" dirty="0" smtClean="0">
                <a:latin typeface="Calibri" panose="020F0502020204030204" pitchFamily="34" charset="0"/>
              </a:rPr>
              <a:t>ropose mitigation plan according to city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1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700" t="11170" r="13127" b="-59"/>
          <a:stretch>
            <a:fillRect/>
          </a:stretch>
        </p:blipFill>
        <p:spPr bwMode="auto">
          <a:xfrm>
            <a:off x="1734671" y="71846"/>
            <a:ext cx="8722659" cy="671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3681" y="585749"/>
            <a:ext cx="9304638" cy="5069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Timeline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u="none" strike="noStrike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Wed, September 2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Discuss project guidelines and needs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Mon, September 7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Identify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objective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Wed, September 9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by client.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Mon, Sept 14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Wed, Sept 16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Preliminary site survey.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Mon, Sept 21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Wed, Sept 23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project proposal.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Mon, September 28</a:t>
            </a:r>
            <a:r>
              <a:rPr lang="en-US" sz="2400" baseline="30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Present Proposal to 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of San Marcos.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8479C-40C1-40A3-ADD1-A2D84EAD0E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00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438</TotalTime>
  <Words>734</Words>
  <Application>Microsoft Macintosh PowerPoint</Application>
  <PresentationFormat>Custom</PresentationFormat>
  <Paragraphs>151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Wisp</vt:lpstr>
      <vt:lpstr>PowerPoint Presentation</vt:lpstr>
      <vt:lpstr>Introduction</vt:lpstr>
      <vt:lpstr>PowerPoint Presentation</vt:lpstr>
      <vt:lpstr>Purpose</vt:lpstr>
      <vt:lpstr>                    Data</vt:lpstr>
      <vt:lpstr>    Software</vt:lpstr>
      <vt:lpstr>Methodology</vt:lpstr>
      <vt:lpstr>PowerPoint Presentation</vt:lpstr>
      <vt:lpstr>PowerPoint Presentation</vt:lpstr>
      <vt:lpstr>PowerPoint Presentation</vt:lpstr>
      <vt:lpstr>PowerPoint Presentation</vt:lpstr>
      <vt:lpstr>Deliverables</vt:lpstr>
      <vt:lpstr>Conclusion </vt:lpstr>
      <vt:lpstr>References</vt:lpstr>
    </vt:vector>
  </TitlesOfParts>
  <Company>Texas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Klinge, Curtis D</dc:creator>
  <cp:lastModifiedBy>Carlos Soto</cp:lastModifiedBy>
  <cp:revision>71</cp:revision>
  <dcterms:created xsi:type="dcterms:W3CDTF">2015-09-21T16:10:03Z</dcterms:created>
  <dcterms:modified xsi:type="dcterms:W3CDTF">2015-09-25T03:46:00Z</dcterms:modified>
</cp:coreProperties>
</file>