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0513451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27156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5405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155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17604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4587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18206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7082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9556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2418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8741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7744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7496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7055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261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9297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grpSp>
        <p:nvGrpSpPr>
          <p:cNvPr id="9" name="Shape 9"/>
          <p:cNvGrpSpPr/>
          <p:nvPr/>
        </p:nvGrpSpPr>
        <p:grpSpPr>
          <a:xfrm>
            <a:off x="6098378" y="4"/>
            <a:ext cx="3045625" cy="2030570"/>
            <a:chOff x="6098378" y="4"/>
            <a:chExt cx="3045625" cy="2030570"/>
          </a:xfrm>
        </p:grpSpPr>
        <p:sp>
          <p:nvSpPr>
            <p:cNvPr id="10" name="Shape 1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13" name="Shape 1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4" name="Shape 1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15" name="Shape 15"/>
          <p:cNvSpPr txBox="1">
            <a:spLocks noGrp="1"/>
          </p:cNvSpPr>
          <p:nvPr>
            <p:ph type="ctrTitle"/>
          </p:nvPr>
        </p:nvSpPr>
        <p:spPr>
          <a:xfrm>
            <a:off x="598100" y="1775222"/>
            <a:ext cx="8222100" cy="838799"/>
          </a:xfrm>
          <a:prstGeom prst="rect">
            <a:avLst/>
          </a:prstGeom>
        </p:spPr>
        <p:txBody>
          <a:bodyPr lIns="91425" tIns="91425" rIns="91425" bIns="91425" anchor="b"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16" name="Shape 16"/>
          <p:cNvSpPr txBox="1">
            <a:spLocks noGrp="1"/>
          </p:cNvSpPr>
          <p:nvPr>
            <p:ph type="subTitle" idx="1"/>
          </p:nvPr>
        </p:nvSpPr>
        <p:spPr>
          <a:xfrm>
            <a:off x="598088" y="2715912"/>
            <a:ext cx="8222100" cy="4328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100">
                <a:solidFill>
                  <a:schemeClr val="lt1"/>
                </a:solidFill>
              </a:defRPr>
            </a:lvl1pPr>
            <a:lvl2pPr>
              <a:lnSpc>
                <a:spcPct val="100000"/>
              </a:lnSpc>
              <a:spcBef>
                <a:spcPts val="0"/>
              </a:spcBef>
              <a:spcAft>
                <a:spcPts val="0"/>
              </a:spcAft>
              <a:buClr>
                <a:schemeClr val="lt1"/>
              </a:buClr>
              <a:buSzPct val="100000"/>
              <a:buNone/>
              <a:defRPr sz="2100">
                <a:solidFill>
                  <a:schemeClr val="lt1"/>
                </a:solidFill>
              </a:defRPr>
            </a:lvl2pPr>
            <a:lvl3pPr>
              <a:lnSpc>
                <a:spcPct val="100000"/>
              </a:lnSpc>
              <a:spcBef>
                <a:spcPts val="0"/>
              </a:spcBef>
              <a:spcAft>
                <a:spcPts val="0"/>
              </a:spcAft>
              <a:buClr>
                <a:schemeClr val="lt1"/>
              </a:buClr>
              <a:buSzPct val="100000"/>
              <a:buNone/>
              <a:defRPr sz="2100">
                <a:solidFill>
                  <a:schemeClr val="lt1"/>
                </a:solidFill>
              </a:defRPr>
            </a:lvl3pPr>
            <a:lvl4pPr>
              <a:lnSpc>
                <a:spcPct val="100000"/>
              </a:lnSpc>
              <a:spcBef>
                <a:spcPts val="0"/>
              </a:spcBef>
              <a:spcAft>
                <a:spcPts val="0"/>
              </a:spcAft>
              <a:buClr>
                <a:schemeClr val="lt1"/>
              </a:buClr>
              <a:buSzPct val="100000"/>
              <a:buNone/>
              <a:defRPr sz="2100">
                <a:solidFill>
                  <a:schemeClr val="lt1"/>
                </a:solidFill>
              </a:defRPr>
            </a:lvl4pPr>
            <a:lvl5pPr>
              <a:lnSpc>
                <a:spcPct val="100000"/>
              </a:lnSpc>
              <a:spcBef>
                <a:spcPts val="0"/>
              </a:spcBef>
              <a:spcAft>
                <a:spcPts val="0"/>
              </a:spcAft>
              <a:buClr>
                <a:schemeClr val="lt1"/>
              </a:buClr>
              <a:buSzPct val="100000"/>
              <a:buNone/>
              <a:defRPr sz="2100">
                <a:solidFill>
                  <a:schemeClr val="lt1"/>
                </a:solidFill>
              </a:defRPr>
            </a:lvl5pPr>
            <a:lvl6pPr>
              <a:lnSpc>
                <a:spcPct val="100000"/>
              </a:lnSpc>
              <a:spcBef>
                <a:spcPts val="0"/>
              </a:spcBef>
              <a:spcAft>
                <a:spcPts val="0"/>
              </a:spcAft>
              <a:buClr>
                <a:schemeClr val="lt1"/>
              </a:buClr>
              <a:buSzPct val="100000"/>
              <a:buNone/>
              <a:defRPr sz="2100">
                <a:solidFill>
                  <a:schemeClr val="lt1"/>
                </a:solidFill>
              </a:defRPr>
            </a:lvl6pPr>
            <a:lvl7pPr>
              <a:lnSpc>
                <a:spcPct val="100000"/>
              </a:lnSpc>
              <a:spcBef>
                <a:spcPts val="0"/>
              </a:spcBef>
              <a:spcAft>
                <a:spcPts val="0"/>
              </a:spcAft>
              <a:buClr>
                <a:schemeClr val="lt1"/>
              </a:buClr>
              <a:buSzPct val="100000"/>
              <a:buNone/>
              <a:defRPr sz="2100">
                <a:solidFill>
                  <a:schemeClr val="lt1"/>
                </a:solidFill>
              </a:defRPr>
            </a:lvl7pPr>
            <a:lvl8pPr>
              <a:lnSpc>
                <a:spcPct val="100000"/>
              </a:lnSpc>
              <a:spcBef>
                <a:spcPts val="0"/>
              </a:spcBef>
              <a:spcAft>
                <a:spcPts val="0"/>
              </a:spcAft>
              <a:buClr>
                <a:schemeClr val="lt1"/>
              </a:buClr>
              <a:buSzPct val="100000"/>
              <a:buNone/>
              <a:defRPr sz="2100">
                <a:solidFill>
                  <a:schemeClr val="lt1"/>
                </a:solidFill>
              </a:defRPr>
            </a:lvl8pPr>
            <a:lvl9pPr>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7" name="Shape 1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75" name="Shape 75"/>
          <p:cNvSpPr txBox="1">
            <a:spLocks noGrp="1"/>
          </p:cNvSpPr>
          <p:nvPr>
            <p:ph type="title"/>
          </p:nvPr>
        </p:nvSpPr>
        <p:spPr>
          <a:xfrm>
            <a:off x="311700" y="1256050"/>
            <a:ext cx="8520599" cy="20307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76" name="Shape 76"/>
          <p:cNvSpPr txBox="1">
            <a:spLocks noGrp="1"/>
          </p:cNvSpPr>
          <p:nvPr>
            <p:ph type="body" idx="1"/>
          </p:nvPr>
        </p:nvSpPr>
        <p:spPr>
          <a:xfrm>
            <a:off x="311700" y="3369225"/>
            <a:ext cx="8520599" cy="1281900"/>
          </a:xfrm>
          <a:prstGeom prst="rect">
            <a:avLst/>
          </a:prstGeom>
        </p:spPr>
        <p:txBody>
          <a:bodyPr lIns="91425" tIns="91425" rIns="91425" bIns="91425" anchor="t" anchorCtr="0"/>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a:endParaRPr/>
          </a:p>
        </p:txBody>
      </p:sp>
      <p:sp>
        <p:nvSpPr>
          <p:cNvPr id="77" name="Shape 7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8"/>
        <p:cNvGrpSpPr/>
        <p:nvPr/>
      </p:nvGrpSpPr>
      <p:grpSpPr>
        <a:xfrm>
          <a:off x="0" y="0"/>
          <a:ext cx="0" cy="0"/>
          <a:chOff x="0" y="0"/>
          <a:chExt cx="0" cy="0"/>
        </a:xfrm>
      </p:grpSpPr>
      <p:grpSp>
        <p:nvGrpSpPr>
          <p:cNvPr id="19" name="Shape 19"/>
          <p:cNvGrpSpPr/>
          <p:nvPr/>
        </p:nvGrpSpPr>
        <p:grpSpPr>
          <a:xfrm>
            <a:off x="6098378" y="4"/>
            <a:ext cx="3045625" cy="2030570"/>
            <a:chOff x="6098378" y="4"/>
            <a:chExt cx="3045625" cy="2030570"/>
          </a:xfrm>
        </p:grpSpPr>
        <p:sp>
          <p:nvSpPr>
            <p:cNvPr id="20" name="Shape 2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1" name="Shape 2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22" name="Shape 2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23" name="Shape 2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25" name="Shape 25"/>
          <p:cNvSpPr txBox="1">
            <a:spLocks noGrp="1"/>
          </p:cNvSpPr>
          <p:nvPr>
            <p:ph type="title"/>
          </p:nvPr>
        </p:nvSpPr>
        <p:spPr>
          <a:xfrm>
            <a:off x="598100" y="2152347"/>
            <a:ext cx="8222100" cy="838799"/>
          </a:xfrm>
          <a:prstGeom prst="rect">
            <a:avLst/>
          </a:prstGeom>
        </p:spPr>
        <p:txBody>
          <a:bodyPr lIns="91425" tIns="91425" rIns="91425" bIns="91425" anchor="ctr"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26" name="Shape 2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grpSp>
        <p:nvGrpSpPr>
          <p:cNvPr id="28" name="Shape 28"/>
          <p:cNvGrpSpPr/>
          <p:nvPr/>
        </p:nvGrpSpPr>
        <p:grpSpPr>
          <a:xfrm>
            <a:off x="0" y="3903669"/>
            <a:ext cx="9144000" cy="1239924"/>
            <a:chOff x="0" y="3903669"/>
            <a:chExt cx="9144000" cy="1239924"/>
          </a:xfrm>
        </p:grpSpPr>
        <p:sp>
          <p:nvSpPr>
            <p:cNvPr id="29" name="Shape 29"/>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0" name="Shape 30"/>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1" name="Shape 31"/>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34" name="Shape 34"/>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5" name="Shape 35"/>
          <p:cNvSpPr txBox="1">
            <a:spLocks noGrp="1"/>
          </p:cNvSpPr>
          <p:nvPr>
            <p:ph type="body" idx="1"/>
          </p:nvPr>
        </p:nvSpPr>
        <p:spPr>
          <a:xfrm>
            <a:off x="311700" y="1229875"/>
            <a:ext cx="8520599" cy="3339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1"/>
          </p:nvPr>
        </p:nvSpPr>
        <p:spPr>
          <a:xfrm>
            <a:off x="3117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0" name="Shape 40"/>
          <p:cNvSpPr txBox="1">
            <a:spLocks noGrp="1"/>
          </p:cNvSpPr>
          <p:nvPr>
            <p:ph type="body" idx="2"/>
          </p:nvPr>
        </p:nvSpPr>
        <p:spPr>
          <a:xfrm>
            <a:off x="48324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1" name="Shape 41"/>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4" name="Shape 4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47" name="Shape 47"/>
          <p:cNvSpPr txBox="1">
            <a:spLocks noGrp="1"/>
          </p:cNvSpPr>
          <p:nvPr>
            <p:ph type="body" idx="1"/>
          </p:nvPr>
        </p:nvSpPr>
        <p:spPr>
          <a:xfrm>
            <a:off x="311700" y="1465804"/>
            <a:ext cx="2807999" cy="3103199"/>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8" name="Shape 4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6098378" y="4"/>
            <a:ext cx="3045625" cy="2030570"/>
            <a:chOff x="6098378" y="4"/>
            <a:chExt cx="3045625" cy="2030570"/>
          </a:xfrm>
        </p:grpSpPr>
        <p:sp>
          <p:nvSpPr>
            <p:cNvPr id="51" name="Shape 51"/>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2" name="Shape 52"/>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3" name="Shape 53"/>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4" name="Shape 54"/>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5" name="Shape 55"/>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grpSp>
      <p:sp>
        <p:nvSpPr>
          <p:cNvPr id="56" name="Shape 56"/>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57" name="Shape 5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8"/>
        <p:cNvGrpSpPr/>
        <p:nvPr/>
      </p:nvGrpSpPr>
      <p:grpSpPr>
        <a:xfrm>
          <a:off x="0" y="0"/>
          <a:ext cx="0" cy="0"/>
          <a:chOff x="0" y="0"/>
          <a:chExt cx="0" cy="0"/>
        </a:xfrm>
      </p:grpSpPr>
      <p:sp>
        <p:nvSpPr>
          <p:cNvPr id="59" name="Shape 59"/>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60" name="Shape 6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1" name="Shape 61"/>
          <p:cNvSpPr txBox="1">
            <a:spLocks noGrp="1"/>
          </p:cNvSpPr>
          <p:nvPr>
            <p:ph type="title"/>
          </p:nvPr>
        </p:nvSpPr>
        <p:spPr>
          <a:xfrm>
            <a:off x="265500" y="1151100"/>
            <a:ext cx="4045199" cy="15644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62" name="Shape 62"/>
          <p:cNvSpPr txBox="1">
            <a:spLocks noGrp="1"/>
          </p:cNvSpPr>
          <p:nvPr>
            <p:ph type="subTitle" idx="1"/>
          </p:nvPr>
        </p:nvSpPr>
        <p:spPr>
          <a:xfrm>
            <a:off x="265500" y="2769001"/>
            <a:ext cx="4045199" cy="12692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63" name="Shape 6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64" name="Shape 6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67" name="Shape 6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lstStyle>
            <a:lvl1pPr>
              <a:spcBef>
                <a:spcPts val="0"/>
              </a:spcBef>
              <a:buClr>
                <a:schemeClr val="dk1"/>
              </a:buClr>
              <a:buSzPct val="100000"/>
              <a:buFont typeface="Roboto"/>
              <a:buNone/>
              <a:defRPr sz="3000">
                <a:solidFill>
                  <a:schemeClr val="dk1"/>
                </a:solidFill>
                <a:latin typeface="Roboto"/>
                <a:ea typeface="Roboto"/>
                <a:cs typeface="Roboto"/>
                <a:sym typeface="Roboto"/>
              </a:defRPr>
            </a:lvl1pPr>
            <a:lvl2pPr>
              <a:spcBef>
                <a:spcPts val="0"/>
              </a:spcBef>
              <a:buClr>
                <a:schemeClr val="dk1"/>
              </a:buClr>
              <a:buSzPct val="100000"/>
              <a:buFont typeface="Roboto"/>
              <a:buNone/>
              <a:defRPr sz="3000">
                <a:solidFill>
                  <a:schemeClr val="dk1"/>
                </a:solidFill>
                <a:latin typeface="Roboto"/>
                <a:ea typeface="Roboto"/>
                <a:cs typeface="Roboto"/>
                <a:sym typeface="Roboto"/>
              </a:defRPr>
            </a:lvl2pPr>
            <a:lvl3pPr>
              <a:spcBef>
                <a:spcPts val="0"/>
              </a:spcBef>
              <a:buClr>
                <a:schemeClr val="dk1"/>
              </a:buClr>
              <a:buSzPct val="100000"/>
              <a:buFont typeface="Roboto"/>
              <a:buNone/>
              <a:defRPr sz="3000">
                <a:solidFill>
                  <a:schemeClr val="dk1"/>
                </a:solidFill>
                <a:latin typeface="Roboto"/>
                <a:ea typeface="Roboto"/>
                <a:cs typeface="Roboto"/>
                <a:sym typeface="Roboto"/>
              </a:defRPr>
            </a:lvl3pPr>
            <a:lvl4pPr>
              <a:spcBef>
                <a:spcPts val="0"/>
              </a:spcBef>
              <a:buClr>
                <a:schemeClr val="dk1"/>
              </a:buClr>
              <a:buSzPct val="100000"/>
              <a:buFont typeface="Roboto"/>
              <a:buNone/>
              <a:defRPr sz="3000">
                <a:solidFill>
                  <a:schemeClr val="dk1"/>
                </a:solidFill>
                <a:latin typeface="Roboto"/>
                <a:ea typeface="Roboto"/>
                <a:cs typeface="Roboto"/>
                <a:sym typeface="Roboto"/>
              </a:defRPr>
            </a:lvl4pPr>
            <a:lvl5pPr>
              <a:spcBef>
                <a:spcPts val="0"/>
              </a:spcBef>
              <a:buClr>
                <a:schemeClr val="dk1"/>
              </a:buClr>
              <a:buSzPct val="100000"/>
              <a:buFont typeface="Roboto"/>
              <a:buNone/>
              <a:defRPr sz="3000">
                <a:solidFill>
                  <a:schemeClr val="dk1"/>
                </a:solidFill>
                <a:latin typeface="Roboto"/>
                <a:ea typeface="Roboto"/>
                <a:cs typeface="Roboto"/>
                <a:sym typeface="Roboto"/>
              </a:defRPr>
            </a:lvl5pPr>
            <a:lvl6pPr>
              <a:spcBef>
                <a:spcPts val="0"/>
              </a:spcBef>
              <a:buClr>
                <a:schemeClr val="dk1"/>
              </a:buClr>
              <a:buSzPct val="100000"/>
              <a:buFont typeface="Roboto"/>
              <a:buNone/>
              <a:defRPr sz="3000">
                <a:solidFill>
                  <a:schemeClr val="dk1"/>
                </a:solidFill>
                <a:latin typeface="Roboto"/>
                <a:ea typeface="Roboto"/>
                <a:cs typeface="Roboto"/>
                <a:sym typeface="Roboto"/>
              </a:defRPr>
            </a:lvl6pPr>
            <a:lvl7pPr>
              <a:spcBef>
                <a:spcPts val="0"/>
              </a:spcBef>
              <a:buClr>
                <a:schemeClr val="dk1"/>
              </a:buClr>
              <a:buSzPct val="100000"/>
              <a:buFont typeface="Roboto"/>
              <a:buNone/>
              <a:defRPr sz="3000">
                <a:solidFill>
                  <a:schemeClr val="dk1"/>
                </a:solidFill>
                <a:latin typeface="Roboto"/>
                <a:ea typeface="Roboto"/>
                <a:cs typeface="Roboto"/>
                <a:sym typeface="Roboto"/>
              </a:defRPr>
            </a:lvl7pPr>
            <a:lvl8pPr>
              <a:spcBef>
                <a:spcPts val="0"/>
              </a:spcBef>
              <a:buClr>
                <a:schemeClr val="dk1"/>
              </a:buClr>
              <a:buSzPct val="100000"/>
              <a:buFont typeface="Roboto"/>
              <a:buNone/>
              <a:defRPr sz="3000">
                <a:solidFill>
                  <a:schemeClr val="dk1"/>
                </a:solidFill>
                <a:latin typeface="Roboto"/>
                <a:ea typeface="Roboto"/>
                <a:cs typeface="Roboto"/>
                <a:sym typeface="Roboto"/>
              </a:defRPr>
            </a:lvl8pPr>
            <a:lvl9pPr>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6" name="Shape 6"/>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460431" y="465119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arcg.is/1Myyti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111833" y="603933"/>
            <a:ext cx="8222100" cy="1241699"/>
          </a:xfrm>
          <a:prstGeom prst="rect">
            <a:avLst/>
          </a:prstGeom>
        </p:spPr>
        <p:txBody>
          <a:bodyPr lIns="91425" tIns="91425" rIns="91425" bIns="91425" anchor="b" anchorCtr="0">
            <a:noAutofit/>
          </a:bodyPr>
          <a:lstStyle/>
          <a:p>
            <a:pPr>
              <a:spcBef>
                <a:spcPts val="0"/>
              </a:spcBef>
              <a:buNone/>
            </a:pPr>
            <a:r>
              <a:rPr lang="en" sz="3000" dirty="0">
                <a:solidFill>
                  <a:srgbClr val="FFFFFF"/>
                </a:solidFill>
              </a:rPr>
              <a:t>Texas State (San Marcos) Campus Map Visualization, c. 1900-2015</a:t>
            </a:r>
            <a:r>
              <a:rPr lang="en" dirty="0">
                <a:solidFill>
                  <a:srgbClr val="FFFFFF"/>
                </a:solidFill>
              </a:rPr>
              <a:t> </a:t>
            </a:r>
          </a:p>
        </p:txBody>
      </p:sp>
      <p:sp>
        <p:nvSpPr>
          <p:cNvPr id="82" name="Shape 82"/>
          <p:cNvSpPr txBox="1">
            <a:spLocks noGrp="1"/>
          </p:cNvSpPr>
          <p:nvPr>
            <p:ph type="subTitle" idx="1"/>
          </p:nvPr>
        </p:nvSpPr>
        <p:spPr>
          <a:xfrm>
            <a:off x="2332246" y="2035851"/>
            <a:ext cx="6331500" cy="1241699"/>
          </a:xfrm>
          <a:prstGeom prst="rect">
            <a:avLst/>
          </a:prstGeom>
        </p:spPr>
        <p:txBody>
          <a:bodyPr lIns="91425" tIns="91425" rIns="91425" bIns="91425" anchor="t" anchorCtr="0">
            <a:noAutofit/>
          </a:bodyPr>
          <a:lstStyle/>
          <a:p>
            <a:pPr>
              <a:spcBef>
                <a:spcPts val="0"/>
              </a:spcBef>
              <a:buNone/>
            </a:pPr>
            <a:r>
              <a:rPr lang="en" dirty="0"/>
              <a:t>Final Presentation by</a:t>
            </a:r>
          </a:p>
        </p:txBody>
      </p:sp>
      <p:pic>
        <p:nvPicPr>
          <p:cNvPr id="83" name="Shape 83"/>
          <p:cNvPicPr preferRelativeResize="0"/>
          <p:nvPr/>
        </p:nvPicPr>
        <p:blipFill>
          <a:blip r:embed="rId3">
            <a:alphaModFix/>
          </a:blip>
          <a:stretch>
            <a:fillRect/>
          </a:stretch>
        </p:blipFill>
        <p:spPr>
          <a:xfrm>
            <a:off x="2417725" y="3277550"/>
            <a:ext cx="2381250" cy="571500"/>
          </a:xfrm>
          <a:prstGeom prst="rect">
            <a:avLst/>
          </a:prstGeom>
          <a:noFill/>
          <a:ln>
            <a:noFill/>
          </a:ln>
        </p:spPr>
      </p:pic>
      <p:sp>
        <p:nvSpPr>
          <p:cNvPr id="84" name="Shape 84"/>
          <p:cNvSpPr txBox="1"/>
          <p:nvPr/>
        </p:nvSpPr>
        <p:spPr>
          <a:xfrm>
            <a:off x="5139861" y="1933891"/>
            <a:ext cx="3182999" cy="3000170"/>
          </a:xfrm>
          <a:prstGeom prst="rect">
            <a:avLst/>
          </a:prstGeom>
          <a:noFill/>
          <a:ln>
            <a:noFill/>
          </a:ln>
        </p:spPr>
        <p:txBody>
          <a:bodyPr lIns="91425" tIns="91425" rIns="91425" bIns="91425" anchor="t" anchorCtr="0">
            <a:noAutofit/>
          </a:bodyPr>
          <a:lstStyle/>
          <a:p>
            <a:pPr lvl="0" algn="just" rtl="0">
              <a:lnSpc>
                <a:spcPct val="150000"/>
              </a:lnSpc>
              <a:spcBef>
                <a:spcPts val="0"/>
              </a:spcBef>
              <a:buClr>
                <a:schemeClr val="dk2"/>
              </a:buClr>
              <a:buSzPct val="100000"/>
              <a:buFont typeface="Arial"/>
              <a:buNone/>
            </a:pPr>
            <a:r>
              <a:rPr lang="en" sz="1800" dirty="0">
                <a:solidFill>
                  <a:srgbClr val="FFFFFF"/>
                </a:solidFill>
              </a:rPr>
              <a:t>Project Manager:</a:t>
            </a:r>
          </a:p>
          <a:p>
            <a:pPr lvl="0" algn="just" rtl="0">
              <a:lnSpc>
                <a:spcPct val="150000"/>
              </a:lnSpc>
              <a:spcBef>
                <a:spcPts val="0"/>
              </a:spcBef>
              <a:buClr>
                <a:schemeClr val="dk2"/>
              </a:buClr>
              <a:buSzPct val="100000"/>
              <a:buFont typeface="Arial"/>
              <a:buNone/>
            </a:pPr>
            <a:r>
              <a:rPr lang="en" sz="1800" dirty="0" smtClean="0">
                <a:solidFill>
                  <a:srgbClr val="FFFFFF"/>
                </a:solidFill>
              </a:rPr>
              <a:t>Christian </a:t>
            </a:r>
            <a:r>
              <a:rPr lang="en" sz="1800" dirty="0">
                <a:solidFill>
                  <a:srgbClr val="FFFFFF"/>
                </a:solidFill>
              </a:rPr>
              <a:t>T. </a:t>
            </a:r>
            <a:r>
              <a:rPr lang="en" sz="1800" dirty="0" smtClean="0">
                <a:solidFill>
                  <a:srgbClr val="FFFFFF"/>
                </a:solidFill>
              </a:rPr>
              <a:t>Hartnett</a:t>
            </a:r>
          </a:p>
          <a:p>
            <a:pPr lvl="0" algn="just" rtl="0">
              <a:lnSpc>
                <a:spcPct val="150000"/>
              </a:lnSpc>
              <a:spcBef>
                <a:spcPts val="0"/>
              </a:spcBef>
              <a:buClr>
                <a:schemeClr val="dk2"/>
              </a:buClr>
              <a:buSzPct val="100000"/>
              <a:buFont typeface="Arial"/>
              <a:buNone/>
            </a:pPr>
            <a:endParaRPr lang="en" sz="1800" dirty="0">
              <a:solidFill>
                <a:srgbClr val="FFFFFF"/>
              </a:solidFill>
            </a:endParaRPr>
          </a:p>
          <a:p>
            <a:pPr lvl="0" algn="just" rtl="0">
              <a:lnSpc>
                <a:spcPct val="150000"/>
              </a:lnSpc>
              <a:spcBef>
                <a:spcPts val="0"/>
              </a:spcBef>
              <a:buClr>
                <a:schemeClr val="dk2"/>
              </a:buClr>
              <a:buSzPct val="100000"/>
              <a:buFont typeface="Arial"/>
              <a:buNone/>
            </a:pPr>
            <a:r>
              <a:rPr lang="en" sz="1800" dirty="0">
                <a:solidFill>
                  <a:srgbClr val="FFFFFF"/>
                </a:solidFill>
              </a:rPr>
              <a:t>GIS Analysts: </a:t>
            </a:r>
          </a:p>
          <a:p>
            <a:pPr lvl="0" algn="just" rtl="0">
              <a:lnSpc>
                <a:spcPct val="150000"/>
              </a:lnSpc>
              <a:spcBef>
                <a:spcPts val="0"/>
              </a:spcBef>
              <a:buClr>
                <a:schemeClr val="dk2"/>
              </a:buClr>
              <a:buSzPct val="100000"/>
              <a:buFont typeface="Arial"/>
              <a:buNone/>
            </a:pPr>
            <a:r>
              <a:rPr lang="en" sz="1800" dirty="0">
                <a:solidFill>
                  <a:srgbClr val="FFFFFF"/>
                </a:solidFill>
              </a:rPr>
              <a:t>Corby Schaub</a:t>
            </a:r>
          </a:p>
          <a:p>
            <a:pPr lvl="0" algn="just" rtl="0">
              <a:lnSpc>
                <a:spcPct val="150000"/>
              </a:lnSpc>
              <a:spcBef>
                <a:spcPts val="0"/>
              </a:spcBef>
              <a:buClr>
                <a:schemeClr val="dk2"/>
              </a:buClr>
              <a:buSzPct val="100000"/>
              <a:buFont typeface="Arial"/>
              <a:buNone/>
            </a:pPr>
            <a:r>
              <a:rPr lang="en" sz="1800" dirty="0">
                <a:solidFill>
                  <a:srgbClr val="FFFFFF"/>
                </a:solidFill>
              </a:rPr>
              <a:t>Dylan Epley</a:t>
            </a:r>
          </a:p>
          <a:p>
            <a:pPr lvl="0" algn="just" rtl="0">
              <a:lnSpc>
                <a:spcPct val="150000"/>
              </a:lnSpc>
              <a:spcBef>
                <a:spcPts val="0"/>
              </a:spcBef>
              <a:buClr>
                <a:schemeClr val="dk2"/>
              </a:buClr>
              <a:buSzPct val="100000"/>
              <a:buFont typeface="Arial"/>
              <a:buNone/>
            </a:pPr>
            <a:r>
              <a:rPr lang="en" sz="1800" dirty="0">
                <a:solidFill>
                  <a:srgbClr val="FFFFFF"/>
                </a:solidFill>
              </a:rPr>
              <a:t>Johnnie German</a:t>
            </a:r>
          </a:p>
        </p:txBody>
      </p:sp>
      <p:sp>
        <p:nvSpPr>
          <p:cNvPr id="85" name="Shape 85"/>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1</a:t>
            </a:fld>
            <a:endParaRPr lang="en" b="1" dirty="0">
              <a:solidFill>
                <a:schemeClr val="bg1"/>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38013" y="16400"/>
            <a:ext cx="8520599" cy="607800"/>
          </a:xfrm>
          <a:prstGeom prst="rect">
            <a:avLst/>
          </a:prstGeom>
        </p:spPr>
        <p:txBody>
          <a:bodyPr lIns="91425" tIns="91425" rIns="91425" bIns="91425" anchor="t" anchorCtr="0">
            <a:noAutofit/>
          </a:bodyPr>
          <a:lstStyle/>
          <a:p>
            <a:pPr algn="ctr">
              <a:spcBef>
                <a:spcPts val="0"/>
              </a:spcBef>
              <a:buNone/>
            </a:pPr>
            <a:r>
              <a:rPr lang="en" dirty="0"/>
              <a:t>Land Acquisition 1903-2009</a:t>
            </a:r>
          </a:p>
        </p:txBody>
      </p:sp>
      <p:pic>
        <p:nvPicPr>
          <p:cNvPr id="146" name="Shape 146"/>
          <p:cNvPicPr preferRelativeResize="0"/>
          <p:nvPr/>
        </p:nvPicPr>
        <p:blipFill rotWithShape="1">
          <a:blip r:embed="rId3">
            <a:alphaModFix/>
          </a:blip>
          <a:srcRect l="-2890" t="-4129" r="55656" b="59583"/>
          <a:stretch/>
        </p:blipFill>
        <p:spPr>
          <a:xfrm>
            <a:off x="983227" y="108854"/>
            <a:ext cx="7230169" cy="4684734"/>
          </a:xfrm>
          <a:prstGeom prst="rect">
            <a:avLst/>
          </a:prstGeom>
          <a:noFill/>
          <a:ln>
            <a:noFill/>
          </a:ln>
        </p:spPr>
      </p:pic>
      <p:sp>
        <p:nvSpPr>
          <p:cNvPr id="147" name="Shape 147"/>
          <p:cNvSpPr txBox="1">
            <a:spLocks noGrp="1"/>
          </p:cNvSpPr>
          <p:nvPr>
            <p:ph type="sldNum" idx="12"/>
          </p:nvPr>
        </p:nvSpPr>
        <p:spPr>
          <a:xfrm>
            <a:off x="8460431" y="458664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10</a:t>
            </a:fld>
            <a:endParaRPr lang="en" b="1" dirty="0">
              <a:solidFill>
                <a:schemeClr val="bg1"/>
              </a:solidFil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lgn="ctr">
              <a:spcBef>
                <a:spcPts val="0"/>
              </a:spcBef>
              <a:buNone/>
            </a:pPr>
            <a:r>
              <a:rPr lang="en" sz="4000"/>
              <a:t>Correlation Analysis</a:t>
            </a:r>
          </a:p>
        </p:txBody>
      </p:sp>
      <p:sp>
        <p:nvSpPr>
          <p:cNvPr id="153" name="Shape 153"/>
          <p:cNvSpPr txBox="1"/>
          <p:nvPr/>
        </p:nvSpPr>
        <p:spPr>
          <a:xfrm>
            <a:off x="2676150" y="1017800"/>
            <a:ext cx="3791700" cy="467700"/>
          </a:xfrm>
          <a:prstGeom prst="rect">
            <a:avLst/>
          </a:prstGeom>
          <a:noFill/>
          <a:ln>
            <a:noFill/>
          </a:ln>
        </p:spPr>
        <p:txBody>
          <a:bodyPr lIns="91425" tIns="91425" rIns="91425" bIns="91425" anchor="t" anchorCtr="0">
            <a:noAutofit/>
          </a:bodyPr>
          <a:lstStyle/>
          <a:p>
            <a:pPr>
              <a:spcBef>
                <a:spcPts val="0"/>
              </a:spcBef>
              <a:buNone/>
            </a:pPr>
            <a:r>
              <a:rPr lang="en" sz="2800"/>
              <a:t>Pearson’s R of 0.98</a:t>
            </a:r>
          </a:p>
        </p:txBody>
      </p:sp>
      <p:pic>
        <p:nvPicPr>
          <p:cNvPr id="154" name="Shape 154"/>
          <p:cNvPicPr preferRelativeResize="0"/>
          <p:nvPr/>
        </p:nvPicPr>
        <p:blipFill rotWithShape="1">
          <a:blip r:embed="rId3">
            <a:alphaModFix/>
          </a:blip>
          <a:srcRect l="-1651" t="-1979" r="56277" b="62227"/>
          <a:stretch/>
        </p:blipFill>
        <p:spPr>
          <a:xfrm>
            <a:off x="781700" y="1485500"/>
            <a:ext cx="7103574" cy="3236349"/>
          </a:xfrm>
          <a:prstGeom prst="rect">
            <a:avLst/>
          </a:prstGeom>
          <a:noFill/>
          <a:ln>
            <a:noFill/>
          </a:ln>
        </p:spPr>
      </p:pic>
      <p:sp>
        <p:nvSpPr>
          <p:cNvPr id="155" name="Shape 155"/>
          <p:cNvSpPr txBox="1">
            <a:spLocks noGrp="1"/>
          </p:cNvSpPr>
          <p:nvPr>
            <p:ph type="sldNum" idx="12"/>
          </p:nvPr>
        </p:nvSpPr>
        <p:spPr>
          <a:xfrm>
            <a:off x="8467010" y="457224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11</a:t>
            </a:fld>
            <a:endParaRPr lang="en" b="1" dirty="0">
              <a:solidFill>
                <a:schemeClr val="bg1"/>
              </a:solidFil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52825"/>
            <a:ext cx="8520599" cy="607800"/>
          </a:xfrm>
          <a:prstGeom prst="rect">
            <a:avLst/>
          </a:prstGeom>
        </p:spPr>
        <p:txBody>
          <a:bodyPr lIns="91425" tIns="91425" rIns="91425" bIns="91425" anchor="t" anchorCtr="0">
            <a:noAutofit/>
          </a:bodyPr>
          <a:lstStyle/>
          <a:p>
            <a:pPr rtl="0">
              <a:lnSpc>
                <a:spcPct val="115000"/>
              </a:lnSpc>
              <a:spcBef>
                <a:spcPts val="0"/>
              </a:spcBef>
              <a:buNone/>
            </a:pPr>
            <a:r>
              <a:rPr lang="en" sz="3200" b="1" dirty="0">
                <a:solidFill>
                  <a:srgbClr val="000000"/>
                </a:solidFill>
                <a:latin typeface="Arial"/>
                <a:ea typeface="Arial"/>
                <a:cs typeface="Arial"/>
                <a:sym typeface="Arial"/>
              </a:rPr>
              <a:t>Further Research and Project Expansion</a:t>
            </a:r>
          </a:p>
          <a:p>
            <a:pPr>
              <a:spcBef>
                <a:spcPts val="0"/>
              </a:spcBef>
              <a:buNone/>
            </a:pPr>
            <a:endParaRPr dirty="0"/>
          </a:p>
        </p:txBody>
      </p:sp>
      <p:sp>
        <p:nvSpPr>
          <p:cNvPr id="161" name="Shape 161"/>
          <p:cNvSpPr txBox="1">
            <a:spLocks noGrp="1"/>
          </p:cNvSpPr>
          <p:nvPr>
            <p:ph type="body" idx="1"/>
          </p:nvPr>
        </p:nvSpPr>
        <p:spPr>
          <a:xfrm>
            <a:off x="311700" y="660625"/>
            <a:ext cx="8520599" cy="3339000"/>
          </a:xfrm>
          <a:prstGeom prst="rect">
            <a:avLst/>
          </a:prstGeom>
        </p:spPr>
        <p:txBody>
          <a:bodyPr lIns="91425" tIns="91425" rIns="91425" bIns="91425" anchor="t" anchorCtr="0">
            <a:noAutofit/>
          </a:bodyPr>
          <a:lstStyle/>
          <a:p>
            <a:pPr marL="285750" indent="-285750" algn="just" rtl="0">
              <a:spcBef>
                <a:spcPts val="0"/>
              </a:spcBef>
              <a:spcAft>
                <a:spcPts val="0"/>
              </a:spcAft>
              <a:buFont typeface="Arial" panose="020B0604020202020204" pitchFamily="34" charset="0"/>
              <a:buChar char="•"/>
            </a:pPr>
            <a:r>
              <a:rPr lang="en" dirty="0" smtClean="0">
                <a:solidFill>
                  <a:srgbClr val="000000"/>
                </a:solidFill>
                <a:latin typeface="Arial"/>
                <a:ea typeface="Arial"/>
                <a:cs typeface="Arial"/>
                <a:sym typeface="Arial"/>
              </a:rPr>
              <a:t>Aquarena </a:t>
            </a:r>
            <a:r>
              <a:rPr lang="en" dirty="0">
                <a:solidFill>
                  <a:srgbClr val="000000"/>
                </a:solidFill>
                <a:latin typeface="Arial"/>
                <a:ea typeface="Arial"/>
                <a:cs typeface="Arial"/>
                <a:sym typeface="Arial"/>
              </a:rPr>
              <a:t>Springs and Meadow Center</a:t>
            </a:r>
          </a:p>
          <a:p>
            <a:pPr marL="742950" indent="-285750" algn="just" rtl="0">
              <a:spcBef>
                <a:spcPts val="0"/>
              </a:spcBef>
              <a:spcAft>
                <a:spcPts val="0"/>
              </a:spcAft>
              <a:buFont typeface="Courier New" panose="02070309020205020404" pitchFamily="49" charset="0"/>
              <a:buChar char="o"/>
            </a:pPr>
            <a:r>
              <a:rPr lang="en" dirty="0" smtClean="0">
                <a:solidFill>
                  <a:srgbClr val="000000"/>
                </a:solidFill>
                <a:latin typeface="Arial"/>
                <a:ea typeface="Arial"/>
                <a:cs typeface="Arial"/>
                <a:sym typeface="Arial"/>
              </a:rPr>
              <a:t>The </a:t>
            </a:r>
            <a:r>
              <a:rPr lang="en" dirty="0">
                <a:solidFill>
                  <a:srgbClr val="000000"/>
                </a:solidFill>
                <a:latin typeface="Arial"/>
                <a:ea typeface="Arial"/>
                <a:cs typeface="Arial"/>
                <a:sym typeface="Arial"/>
              </a:rPr>
              <a:t>Aquarena Springs area could be further examined as it has a history of being one of the oldest continuously occupied areas in North America. This area also has relatively recent history of being used as a theme park.</a:t>
            </a:r>
          </a:p>
          <a:p>
            <a:pPr algn="just" rtl="0">
              <a:spcBef>
                <a:spcPts val="0"/>
              </a:spcBef>
              <a:spcAft>
                <a:spcPts val="0"/>
              </a:spcAft>
              <a:buNone/>
            </a:pPr>
            <a:endParaRPr lang="en" dirty="0" smtClean="0">
              <a:solidFill>
                <a:srgbClr val="000000"/>
              </a:solidFill>
              <a:latin typeface="Arial"/>
              <a:ea typeface="Arial"/>
              <a:cs typeface="Arial"/>
              <a:sym typeface="Arial"/>
            </a:endParaRPr>
          </a:p>
          <a:p>
            <a:pPr marL="285750" indent="-285750" algn="just" rtl="0">
              <a:spcBef>
                <a:spcPts val="0"/>
              </a:spcBef>
              <a:spcAft>
                <a:spcPts val="0"/>
              </a:spcAft>
              <a:buFont typeface="Arial" panose="020B0604020202020204" pitchFamily="34" charset="0"/>
              <a:buChar char="•"/>
            </a:pPr>
            <a:r>
              <a:rPr lang="en" dirty="0" smtClean="0">
                <a:solidFill>
                  <a:srgbClr val="000000"/>
                </a:solidFill>
                <a:latin typeface="Arial"/>
                <a:ea typeface="Arial"/>
                <a:cs typeface="Arial"/>
                <a:sym typeface="Arial"/>
              </a:rPr>
              <a:t>Sewell </a:t>
            </a:r>
            <a:r>
              <a:rPr lang="en" dirty="0">
                <a:solidFill>
                  <a:srgbClr val="000000"/>
                </a:solidFill>
                <a:latin typeface="Arial"/>
                <a:ea typeface="Arial"/>
                <a:cs typeface="Arial"/>
                <a:sym typeface="Arial"/>
              </a:rPr>
              <a:t>Park</a:t>
            </a:r>
          </a:p>
          <a:p>
            <a:pPr marL="742950" indent="-285750" algn="just" rtl="0">
              <a:spcBef>
                <a:spcPts val="0"/>
              </a:spcBef>
              <a:spcAft>
                <a:spcPts val="0"/>
              </a:spcAft>
              <a:buFont typeface="Courier New" panose="02070309020205020404" pitchFamily="49" charset="0"/>
              <a:buChar char="o"/>
            </a:pPr>
            <a:r>
              <a:rPr lang="en" dirty="0" smtClean="0">
                <a:solidFill>
                  <a:srgbClr val="000000"/>
                </a:solidFill>
                <a:latin typeface="Arial"/>
                <a:ea typeface="Arial"/>
                <a:cs typeface="Arial"/>
                <a:sym typeface="Arial"/>
              </a:rPr>
              <a:t>The </a:t>
            </a:r>
            <a:r>
              <a:rPr lang="en" dirty="0">
                <a:solidFill>
                  <a:srgbClr val="000000"/>
                </a:solidFill>
                <a:latin typeface="Arial"/>
                <a:ea typeface="Arial"/>
                <a:cs typeface="Arial"/>
                <a:sym typeface="Arial"/>
              </a:rPr>
              <a:t>area of the San Marcos River that flows through Sewell Park was channeled and deviated from the original location to the current location. Further research could be done to show a spatial representation of the original water flow along with historical information about the park itself.</a:t>
            </a:r>
          </a:p>
          <a:p>
            <a:pPr>
              <a:spcBef>
                <a:spcPts val="0"/>
              </a:spcBef>
              <a:buNone/>
            </a:pPr>
            <a:endParaRPr dirty="0"/>
          </a:p>
        </p:txBody>
      </p:sp>
      <p:sp>
        <p:nvSpPr>
          <p:cNvPr id="162" name="Shape 162"/>
          <p:cNvSpPr txBox="1">
            <a:spLocks noGrp="1"/>
          </p:cNvSpPr>
          <p:nvPr>
            <p:ph type="sldNum" idx="12"/>
          </p:nvPr>
        </p:nvSpPr>
        <p:spPr>
          <a:xfrm>
            <a:off x="8460431" y="4568875"/>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12</a:t>
            </a:fld>
            <a:endParaRPr lang="en" b="1" dirty="0">
              <a:solidFill>
                <a:schemeClr val="bg1"/>
              </a:solidFil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242575"/>
            <a:ext cx="8520599" cy="607800"/>
          </a:xfrm>
          <a:prstGeom prst="rect">
            <a:avLst/>
          </a:prstGeom>
        </p:spPr>
        <p:txBody>
          <a:bodyPr lIns="91425" tIns="91425" rIns="91425" bIns="91425" anchor="t" anchorCtr="0">
            <a:noAutofit/>
          </a:bodyPr>
          <a:lstStyle/>
          <a:p>
            <a:pPr rtl="0">
              <a:lnSpc>
                <a:spcPct val="115000"/>
              </a:lnSpc>
              <a:spcBef>
                <a:spcPts val="0"/>
              </a:spcBef>
              <a:buNone/>
            </a:pPr>
            <a:r>
              <a:rPr lang="en" sz="3200" b="1">
                <a:solidFill>
                  <a:srgbClr val="000000"/>
                </a:solidFill>
                <a:latin typeface="Arial"/>
                <a:ea typeface="Arial"/>
                <a:cs typeface="Arial"/>
                <a:sym typeface="Arial"/>
              </a:rPr>
              <a:t>Further Research and Project Expansion</a:t>
            </a:r>
          </a:p>
          <a:p>
            <a:pPr>
              <a:spcBef>
                <a:spcPts val="0"/>
              </a:spcBef>
              <a:buNone/>
            </a:pPr>
            <a:endParaRPr/>
          </a:p>
        </p:txBody>
      </p:sp>
      <p:sp>
        <p:nvSpPr>
          <p:cNvPr id="168" name="Shape 168"/>
          <p:cNvSpPr txBox="1">
            <a:spLocks noGrp="1"/>
          </p:cNvSpPr>
          <p:nvPr>
            <p:ph type="body" idx="1"/>
          </p:nvPr>
        </p:nvSpPr>
        <p:spPr>
          <a:xfrm>
            <a:off x="311700" y="946175"/>
            <a:ext cx="8520599" cy="3339000"/>
          </a:xfrm>
          <a:prstGeom prst="rect">
            <a:avLst/>
          </a:prstGeom>
        </p:spPr>
        <p:txBody>
          <a:bodyPr lIns="91425" tIns="91425" rIns="91425" bIns="91425" anchor="t" anchorCtr="0">
            <a:noAutofit/>
          </a:bodyPr>
          <a:lstStyle/>
          <a:p>
            <a:pPr algn="just" rtl="0">
              <a:spcBef>
                <a:spcPts val="0"/>
              </a:spcBef>
              <a:spcAft>
                <a:spcPts val="0"/>
              </a:spcAft>
              <a:buNone/>
            </a:pPr>
            <a:r>
              <a:rPr lang="en" dirty="0">
                <a:solidFill>
                  <a:srgbClr val="000000"/>
                </a:solidFill>
                <a:latin typeface="Arial"/>
                <a:ea typeface="Arial"/>
                <a:cs typeface="Arial"/>
                <a:sym typeface="Arial"/>
              </a:rPr>
              <a:t>• Individual Building’s History</a:t>
            </a:r>
          </a:p>
          <a:p>
            <a:pPr marL="742950" indent="-285750" rtl="0">
              <a:spcBef>
                <a:spcPts val="0"/>
              </a:spcBef>
              <a:spcAft>
                <a:spcPts val="0"/>
              </a:spcAft>
              <a:buFont typeface="Courier New" panose="02070309020205020404" pitchFamily="49" charset="0"/>
              <a:buChar char="o"/>
            </a:pPr>
            <a:r>
              <a:rPr lang="en" dirty="0" smtClean="0">
                <a:solidFill>
                  <a:srgbClr val="000000"/>
                </a:solidFill>
                <a:latin typeface="Arial"/>
                <a:ea typeface="Arial"/>
                <a:cs typeface="Arial"/>
                <a:sym typeface="Arial"/>
              </a:rPr>
              <a:t>Users </a:t>
            </a:r>
            <a:r>
              <a:rPr lang="en" dirty="0">
                <a:solidFill>
                  <a:srgbClr val="000000"/>
                </a:solidFill>
                <a:latin typeface="Arial"/>
                <a:ea typeface="Arial"/>
                <a:cs typeface="Arial"/>
                <a:sym typeface="Arial"/>
              </a:rPr>
              <a:t>of the story map may find the history of certain buildings interesting. </a:t>
            </a:r>
          </a:p>
          <a:p>
            <a:pPr algn="just" rtl="0">
              <a:spcBef>
                <a:spcPts val="0"/>
              </a:spcBef>
              <a:spcAft>
                <a:spcPts val="0"/>
              </a:spcAft>
              <a:buNone/>
            </a:pPr>
            <a:r>
              <a:rPr lang="en" dirty="0">
                <a:solidFill>
                  <a:srgbClr val="000000"/>
                </a:solidFill>
                <a:latin typeface="Arial"/>
                <a:ea typeface="Arial"/>
                <a:cs typeface="Arial"/>
                <a:sym typeface="Arial"/>
              </a:rPr>
              <a:t>• Buildings built after 2010</a:t>
            </a:r>
          </a:p>
          <a:p>
            <a:pPr marL="742950" indent="-285750" algn="just" rtl="0">
              <a:spcBef>
                <a:spcPts val="0"/>
              </a:spcBef>
              <a:spcAft>
                <a:spcPts val="0"/>
              </a:spcAft>
              <a:buFont typeface="Courier New" panose="02070309020205020404" pitchFamily="49" charset="0"/>
              <a:buChar char="o"/>
            </a:pPr>
            <a:r>
              <a:rPr lang="en" dirty="0" smtClean="0">
                <a:solidFill>
                  <a:srgbClr val="000000"/>
                </a:solidFill>
                <a:latin typeface="Arial"/>
                <a:ea typeface="Arial"/>
                <a:cs typeface="Arial"/>
                <a:sym typeface="Arial"/>
              </a:rPr>
              <a:t>The </a:t>
            </a:r>
            <a:r>
              <a:rPr lang="en" dirty="0">
                <a:solidFill>
                  <a:srgbClr val="000000"/>
                </a:solidFill>
                <a:latin typeface="Arial"/>
                <a:ea typeface="Arial"/>
                <a:cs typeface="Arial"/>
                <a:sym typeface="Arial"/>
              </a:rPr>
              <a:t>shapefiles we were given do not include many buildings built after 2010. </a:t>
            </a:r>
          </a:p>
          <a:p>
            <a:pPr algn="just" rtl="0">
              <a:spcBef>
                <a:spcPts val="0"/>
              </a:spcBef>
              <a:spcAft>
                <a:spcPts val="0"/>
              </a:spcAft>
              <a:buNone/>
            </a:pPr>
            <a:r>
              <a:rPr lang="en" dirty="0">
                <a:solidFill>
                  <a:srgbClr val="000000"/>
                </a:solidFill>
                <a:latin typeface="Arial"/>
                <a:ea typeface="Arial"/>
                <a:cs typeface="Arial"/>
                <a:sym typeface="Arial"/>
              </a:rPr>
              <a:t>•Building Footprints</a:t>
            </a:r>
          </a:p>
          <a:p>
            <a:pPr marL="742950" indent="-285750" rtl="0">
              <a:spcBef>
                <a:spcPts val="0"/>
              </a:spcBef>
              <a:spcAft>
                <a:spcPts val="0"/>
              </a:spcAft>
              <a:buFont typeface="Courier New" panose="02070309020205020404" pitchFamily="49" charset="0"/>
              <a:buChar char="o"/>
            </a:pPr>
            <a:r>
              <a:rPr lang="en" dirty="0" smtClean="0">
                <a:solidFill>
                  <a:srgbClr val="000000"/>
                </a:solidFill>
                <a:latin typeface="Arial"/>
                <a:ea typeface="Arial"/>
                <a:cs typeface="Arial"/>
                <a:sym typeface="Arial"/>
              </a:rPr>
              <a:t>The </a:t>
            </a:r>
            <a:r>
              <a:rPr lang="en" dirty="0">
                <a:solidFill>
                  <a:srgbClr val="000000"/>
                </a:solidFill>
                <a:latin typeface="Arial"/>
                <a:ea typeface="Arial"/>
                <a:cs typeface="Arial"/>
                <a:sym typeface="Arial"/>
              </a:rPr>
              <a:t>purpose of these building footprints will show the changing locations of building construction through time and increase the visualization of campus change. </a:t>
            </a:r>
          </a:p>
          <a:p>
            <a:pPr>
              <a:spcBef>
                <a:spcPts val="0"/>
              </a:spcBef>
              <a:buNone/>
            </a:pPr>
            <a:endParaRPr dirty="0"/>
          </a:p>
        </p:txBody>
      </p:sp>
      <p:sp>
        <p:nvSpPr>
          <p:cNvPr id="169" name="Shape 169"/>
          <p:cNvSpPr txBox="1">
            <a:spLocks noGrp="1"/>
          </p:cNvSpPr>
          <p:nvPr>
            <p:ph type="sldNum" idx="12"/>
          </p:nvPr>
        </p:nvSpPr>
        <p:spPr>
          <a:xfrm>
            <a:off x="8460431" y="455909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13</a:t>
            </a:fld>
            <a:endParaRPr lang="en" b="1" dirty="0">
              <a:solidFill>
                <a:schemeClr val="bg1"/>
              </a:solidFil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140275"/>
            <a:ext cx="8520599" cy="607800"/>
          </a:xfrm>
          <a:prstGeom prst="rect">
            <a:avLst/>
          </a:prstGeom>
        </p:spPr>
        <p:txBody>
          <a:bodyPr lIns="91425" tIns="91425" rIns="91425" bIns="91425" anchor="t" anchorCtr="0">
            <a:noAutofit/>
          </a:bodyPr>
          <a:lstStyle/>
          <a:p>
            <a:pPr rtl="0">
              <a:lnSpc>
                <a:spcPct val="115000"/>
              </a:lnSpc>
              <a:spcBef>
                <a:spcPts val="0"/>
              </a:spcBef>
              <a:buNone/>
            </a:pPr>
            <a:r>
              <a:rPr lang="en" sz="3200" b="1" dirty="0">
                <a:solidFill>
                  <a:srgbClr val="000000"/>
                </a:solidFill>
                <a:latin typeface="Arial"/>
                <a:ea typeface="Arial"/>
                <a:cs typeface="Arial"/>
                <a:sym typeface="Arial"/>
              </a:rPr>
              <a:t>Further Research and Project Expansion</a:t>
            </a:r>
          </a:p>
          <a:p>
            <a:pPr>
              <a:spcBef>
                <a:spcPts val="0"/>
              </a:spcBef>
              <a:buNone/>
            </a:pPr>
            <a:endParaRPr dirty="0"/>
          </a:p>
        </p:txBody>
      </p:sp>
      <p:sp>
        <p:nvSpPr>
          <p:cNvPr id="175" name="Shape 175"/>
          <p:cNvSpPr txBox="1">
            <a:spLocks noGrp="1"/>
          </p:cNvSpPr>
          <p:nvPr>
            <p:ph type="body" idx="1"/>
          </p:nvPr>
        </p:nvSpPr>
        <p:spPr>
          <a:xfrm>
            <a:off x="358525" y="783425"/>
            <a:ext cx="8520599" cy="3339000"/>
          </a:xfrm>
          <a:prstGeom prst="rect">
            <a:avLst/>
          </a:prstGeom>
        </p:spPr>
        <p:txBody>
          <a:bodyPr lIns="91425" tIns="91425" rIns="91425" bIns="91425" anchor="t" anchorCtr="0">
            <a:noAutofit/>
          </a:bodyPr>
          <a:lstStyle/>
          <a:p>
            <a:pPr marL="285750" indent="-285750" algn="just" rtl="0">
              <a:spcBef>
                <a:spcPts val="0"/>
              </a:spcBef>
              <a:spcAft>
                <a:spcPts val="0"/>
              </a:spcAft>
              <a:buFont typeface="Arial" panose="020B0604020202020204" pitchFamily="34" charset="0"/>
              <a:buChar char="•"/>
            </a:pPr>
            <a:r>
              <a:rPr lang="en" dirty="0">
                <a:solidFill>
                  <a:srgbClr val="000000"/>
                </a:solidFill>
                <a:latin typeface="Arial"/>
                <a:ea typeface="Arial"/>
                <a:cs typeface="Arial"/>
                <a:sym typeface="Arial"/>
              </a:rPr>
              <a:t>Geofencing and Smartphone Voice Campus Tour Application</a:t>
            </a:r>
          </a:p>
          <a:p>
            <a:pPr marL="742950" indent="-285750" algn="just" rtl="0">
              <a:spcBef>
                <a:spcPts val="0"/>
              </a:spcBef>
              <a:spcAft>
                <a:spcPts val="0"/>
              </a:spcAft>
              <a:buFont typeface="Courier New" panose="02070309020205020404" pitchFamily="49" charset="0"/>
              <a:buChar char="o"/>
            </a:pPr>
            <a:r>
              <a:rPr lang="en" dirty="0" smtClean="0">
                <a:solidFill>
                  <a:srgbClr val="000000"/>
                </a:solidFill>
                <a:latin typeface="Arial"/>
                <a:ea typeface="Arial"/>
                <a:cs typeface="Arial"/>
                <a:sym typeface="Arial"/>
              </a:rPr>
              <a:t>A </a:t>
            </a:r>
            <a:r>
              <a:rPr lang="en" dirty="0">
                <a:solidFill>
                  <a:srgbClr val="000000"/>
                </a:solidFill>
                <a:latin typeface="Arial"/>
                <a:ea typeface="Arial"/>
                <a:cs typeface="Arial"/>
                <a:sym typeface="Arial"/>
              </a:rPr>
              <a:t>voice smartphone application of geofenced buildings would enhance the campus touring experience, and allow Texas State University to conduct campus tours at any time without the need for guides. </a:t>
            </a:r>
          </a:p>
          <a:p>
            <a:pPr marL="457200" lvl="0" indent="0" algn="just" rtl="0">
              <a:spcBef>
                <a:spcPts val="0"/>
              </a:spcBef>
              <a:spcAft>
                <a:spcPts val="0"/>
              </a:spcAft>
              <a:buNone/>
            </a:pPr>
            <a:endParaRPr dirty="0">
              <a:solidFill>
                <a:srgbClr val="000000"/>
              </a:solidFill>
              <a:latin typeface="Arial"/>
              <a:ea typeface="Arial"/>
              <a:cs typeface="Arial"/>
              <a:sym typeface="Arial"/>
            </a:endParaRPr>
          </a:p>
          <a:p>
            <a:pPr marL="285750" indent="-285750" algn="just" rtl="0">
              <a:spcBef>
                <a:spcPts val="0"/>
              </a:spcBef>
              <a:spcAft>
                <a:spcPts val="0"/>
              </a:spcAft>
              <a:buFont typeface="Arial" panose="020B0604020202020204" pitchFamily="34" charset="0"/>
              <a:buChar char="•"/>
            </a:pPr>
            <a:r>
              <a:rPr lang="en" dirty="0">
                <a:solidFill>
                  <a:srgbClr val="000000"/>
                </a:solidFill>
                <a:latin typeface="Arial"/>
                <a:ea typeface="Arial"/>
                <a:cs typeface="Arial"/>
                <a:sym typeface="Arial"/>
              </a:rPr>
              <a:t>Statistical Analysis</a:t>
            </a:r>
          </a:p>
          <a:p>
            <a:pPr marL="742950" indent="-285750" rtl="0">
              <a:spcBef>
                <a:spcPts val="0"/>
              </a:spcBef>
              <a:spcAft>
                <a:spcPts val="0"/>
              </a:spcAft>
              <a:buFont typeface="Courier New" panose="02070309020205020404" pitchFamily="49" charset="0"/>
              <a:buChar char="o"/>
            </a:pPr>
            <a:r>
              <a:rPr lang="en" dirty="0" smtClean="0">
                <a:solidFill>
                  <a:srgbClr val="000000"/>
                </a:solidFill>
                <a:latin typeface="Arial"/>
                <a:ea typeface="Arial"/>
                <a:cs typeface="Arial"/>
                <a:sym typeface="Arial"/>
              </a:rPr>
              <a:t>A </a:t>
            </a:r>
            <a:r>
              <a:rPr lang="en" dirty="0">
                <a:solidFill>
                  <a:srgbClr val="000000"/>
                </a:solidFill>
                <a:latin typeface="Arial"/>
                <a:ea typeface="Arial"/>
                <a:cs typeface="Arial"/>
                <a:sym typeface="Arial"/>
              </a:rPr>
              <a:t>continued analysis of Texas State University student population and land acquisition with a complete up to date data set should be considered. </a:t>
            </a:r>
          </a:p>
        </p:txBody>
      </p:sp>
      <p:sp>
        <p:nvSpPr>
          <p:cNvPr id="176" name="Shape 176"/>
          <p:cNvSpPr txBox="1">
            <a:spLocks noGrp="1"/>
          </p:cNvSpPr>
          <p:nvPr>
            <p:ph type="sldNum" idx="12"/>
          </p:nvPr>
        </p:nvSpPr>
        <p:spPr>
          <a:xfrm>
            <a:off x="8473588" y="455251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14</a:t>
            </a:fld>
            <a:endParaRPr lang="en" b="1" dirty="0">
              <a:solidFill>
                <a:schemeClr val="bg1"/>
              </a:solidFil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699" y="61344"/>
            <a:ext cx="8520599" cy="607800"/>
          </a:xfrm>
          <a:prstGeom prst="rect">
            <a:avLst/>
          </a:prstGeom>
        </p:spPr>
        <p:txBody>
          <a:bodyPr lIns="91425" tIns="91425" rIns="91425" bIns="91425" anchor="t" anchorCtr="0">
            <a:noAutofit/>
          </a:bodyPr>
          <a:lstStyle/>
          <a:p>
            <a:pPr>
              <a:spcBef>
                <a:spcPts val="0"/>
              </a:spcBef>
              <a:buNone/>
            </a:pPr>
            <a:r>
              <a:rPr lang="en" dirty="0"/>
              <a:t>Conclusions/Summary</a:t>
            </a:r>
          </a:p>
        </p:txBody>
      </p:sp>
      <p:sp>
        <p:nvSpPr>
          <p:cNvPr id="182" name="Shape 182"/>
          <p:cNvSpPr txBox="1">
            <a:spLocks noGrp="1"/>
          </p:cNvSpPr>
          <p:nvPr>
            <p:ph type="body" idx="1"/>
          </p:nvPr>
        </p:nvSpPr>
        <p:spPr>
          <a:xfrm>
            <a:off x="311699" y="618083"/>
            <a:ext cx="8520599" cy="33390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N</a:t>
            </a:r>
            <a:r>
              <a:rPr lang="en" i="1" dirty="0"/>
              <a:t>motion</a:t>
            </a:r>
            <a:r>
              <a:rPr lang="en" dirty="0"/>
              <a:t> has produced a series of deliverables that tell the story of Texas State University through spatial data</a:t>
            </a:r>
          </a:p>
          <a:p>
            <a:pPr marL="971550" lvl="1" indent="-285750" rtl="0">
              <a:spcBef>
                <a:spcPts val="0"/>
              </a:spcBef>
              <a:buFont typeface="Courier New" panose="02070309020205020404" pitchFamily="49" charset="0"/>
              <a:buChar char="o"/>
            </a:pPr>
            <a:r>
              <a:rPr lang="en" dirty="0"/>
              <a:t>Time enabled video</a:t>
            </a:r>
          </a:p>
          <a:p>
            <a:pPr marL="971550" lvl="1" indent="-285750" rtl="0">
              <a:spcBef>
                <a:spcPts val="0"/>
              </a:spcBef>
              <a:buFont typeface="Courier New" panose="02070309020205020404" pitchFamily="49" charset="0"/>
              <a:buChar char="o"/>
            </a:pPr>
            <a:r>
              <a:rPr lang="en" dirty="0"/>
              <a:t>Interactive web map</a:t>
            </a:r>
          </a:p>
          <a:p>
            <a:pPr marL="514350" lvl="0" indent="-285750" rtl="0">
              <a:spcBef>
                <a:spcPts val="0"/>
              </a:spcBef>
              <a:buFont typeface="Arial" panose="020B0604020202020204" pitchFamily="34" charset="0"/>
              <a:buChar char="•"/>
            </a:pPr>
            <a:r>
              <a:rPr lang="en" dirty="0"/>
              <a:t>Conducted statistical analysis that links student population with the university’s land acquisition</a:t>
            </a:r>
          </a:p>
          <a:p>
            <a:pPr marL="514350" lvl="0" indent="-285750">
              <a:spcBef>
                <a:spcPts val="0"/>
              </a:spcBef>
              <a:buFont typeface="Arial" panose="020B0604020202020204" pitchFamily="34" charset="0"/>
              <a:buChar char="•"/>
            </a:pPr>
            <a:r>
              <a:rPr lang="en" dirty="0"/>
              <a:t>Created the basis for future research projects that can be used by researchers and students to be better understand Texas State University</a:t>
            </a:r>
          </a:p>
        </p:txBody>
      </p:sp>
      <p:sp>
        <p:nvSpPr>
          <p:cNvPr id="183" name="Shape 183"/>
          <p:cNvSpPr txBox="1">
            <a:spLocks noGrp="1"/>
          </p:cNvSpPr>
          <p:nvPr>
            <p:ph type="sldNum" idx="12"/>
          </p:nvPr>
        </p:nvSpPr>
        <p:spPr>
          <a:xfrm>
            <a:off x="8467009" y="4568875"/>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15</a:t>
            </a:fld>
            <a:endParaRPr lang="en" b="1" dirty="0">
              <a:solidFill>
                <a:schemeClr val="bg1"/>
              </a:solidFil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QUESTIONS?</a:t>
            </a:r>
          </a:p>
        </p:txBody>
      </p:sp>
      <p:sp>
        <p:nvSpPr>
          <p:cNvPr id="189" name="Shape 189"/>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algn="just" rtl="0">
              <a:lnSpc>
                <a:spcPct val="150000"/>
              </a:lnSpc>
              <a:spcBef>
                <a:spcPts val="0"/>
              </a:spcBef>
              <a:spcAft>
                <a:spcPts val="0"/>
              </a:spcAft>
              <a:buClr>
                <a:schemeClr val="dk2"/>
              </a:buClr>
              <a:buSzPct val="55000"/>
              <a:buFont typeface="Arial"/>
              <a:buNone/>
            </a:pPr>
            <a:r>
              <a:rPr lang="en" sz="2000">
                <a:solidFill>
                  <a:srgbClr val="000000"/>
                </a:solidFill>
                <a:latin typeface="Arial"/>
                <a:ea typeface="Arial"/>
                <a:cs typeface="Arial"/>
                <a:sym typeface="Arial"/>
              </a:rPr>
              <a:t>Project Manager:</a:t>
            </a:r>
          </a:p>
          <a:p>
            <a:pPr lvl="0" algn="just" rtl="0">
              <a:lnSpc>
                <a:spcPct val="150000"/>
              </a:lnSpc>
              <a:spcBef>
                <a:spcPts val="0"/>
              </a:spcBef>
              <a:spcAft>
                <a:spcPts val="0"/>
              </a:spcAft>
              <a:buClr>
                <a:schemeClr val="dk2"/>
              </a:buClr>
              <a:buSzPct val="55000"/>
              <a:buFont typeface="Arial"/>
              <a:buNone/>
            </a:pPr>
            <a:r>
              <a:rPr lang="en" sz="2000">
                <a:solidFill>
                  <a:srgbClr val="000000"/>
                </a:solidFill>
                <a:latin typeface="Arial"/>
                <a:ea typeface="Arial"/>
                <a:cs typeface="Arial"/>
                <a:sym typeface="Arial"/>
              </a:rPr>
              <a:t> Christian T. Hartnett MSc, RPA, GISP</a:t>
            </a:r>
          </a:p>
          <a:p>
            <a:pPr lvl="0" algn="just" rtl="0">
              <a:lnSpc>
                <a:spcPct val="150000"/>
              </a:lnSpc>
              <a:spcBef>
                <a:spcPts val="0"/>
              </a:spcBef>
              <a:spcAft>
                <a:spcPts val="0"/>
              </a:spcAft>
              <a:buClr>
                <a:schemeClr val="dk2"/>
              </a:buClr>
              <a:buSzPct val="55000"/>
              <a:buFont typeface="Arial"/>
              <a:buNone/>
            </a:pPr>
            <a:r>
              <a:rPr lang="en" sz="2000">
                <a:solidFill>
                  <a:srgbClr val="000000"/>
                </a:solidFill>
                <a:latin typeface="Arial"/>
                <a:ea typeface="Arial"/>
                <a:cs typeface="Arial"/>
                <a:sym typeface="Arial"/>
              </a:rPr>
              <a:t> </a:t>
            </a:r>
          </a:p>
          <a:p>
            <a:pPr lvl="0" algn="just" rtl="0">
              <a:lnSpc>
                <a:spcPct val="150000"/>
              </a:lnSpc>
              <a:spcBef>
                <a:spcPts val="0"/>
              </a:spcBef>
              <a:spcAft>
                <a:spcPts val="0"/>
              </a:spcAft>
              <a:buClr>
                <a:schemeClr val="dk2"/>
              </a:buClr>
              <a:buSzPct val="55000"/>
              <a:buFont typeface="Arial"/>
              <a:buNone/>
            </a:pPr>
            <a:r>
              <a:rPr lang="en" sz="2000">
                <a:solidFill>
                  <a:srgbClr val="000000"/>
                </a:solidFill>
                <a:latin typeface="Arial"/>
                <a:ea typeface="Arial"/>
                <a:cs typeface="Arial"/>
                <a:sym typeface="Arial"/>
              </a:rPr>
              <a:t>GIS Analysts: </a:t>
            </a:r>
          </a:p>
          <a:p>
            <a:pPr lvl="0" algn="just" rtl="0">
              <a:lnSpc>
                <a:spcPct val="150000"/>
              </a:lnSpc>
              <a:spcBef>
                <a:spcPts val="0"/>
              </a:spcBef>
              <a:spcAft>
                <a:spcPts val="0"/>
              </a:spcAft>
              <a:buClr>
                <a:schemeClr val="dk2"/>
              </a:buClr>
              <a:buSzPct val="55000"/>
              <a:buFont typeface="Arial"/>
              <a:buNone/>
            </a:pPr>
            <a:r>
              <a:rPr lang="en" sz="2000">
                <a:solidFill>
                  <a:srgbClr val="000000"/>
                </a:solidFill>
                <a:latin typeface="Arial"/>
                <a:ea typeface="Arial"/>
                <a:cs typeface="Arial"/>
                <a:sym typeface="Arial"/>
              </a:rPr>
              <a:t>Corby Schaub</a:t>
            </a:r>
          </a:p>
          <a:p>
            <a:pPr lvl="0" algn="just" rtl="0">
              <a:lnSpc>
                <a:spcPct val="150000"/>
              </a:lnSpc>
              <a:spcBef>
                <a:spcPts val="0"/>
              </a:spcBef>
              <a:spcAft>
                <a:spcPts val="0"/>
              </a:spcAft>
              <a:buClr>
                <a:schemeClr val="dk2"/>
              </a:buClr>
              <a:buSzPct val="55000"/>
              <a:buFont typeface="Arial"/>
              <a:buNone/>
            </a:pPr>
            <a:r>
              <a:rPr lang="en" sz="2000">
                <a:solidFill>
                  <a:srgbClr val="000000"/>
                </a:solidFill>
                <a:latin typeface="Arial"/>
                <a:ea typeface="Arial"/>
                <a:cs typeface="Arial"/>
                <a:sym typeface="Arial"/>
              </a:rPr>
              <a:t>Dylan Epley</a:t>
            </a:r>
          </a:p>
          <a:p>
            <a:pPr lvl="0" algn="just" rtl="0">
              <a:lnSpc>
                <a:spcPct val="150000"/>
              </a:lnSpc>
              <a:spcBef>
                <a:spcPts val="0"/>
              </a:spcBef>
              <a:spcAft>
                <a:spcPts val="0"/>
              </a:spcAft>
              <a:buClr>
                <a:schemeClr val="dk2"/>
              </a:buClr>
              <a:buSzPct val="55000"/>
              <a:buFont typeface="Arial"/>
              <a:buNone/>
            </a:pPr>
            <a:r>
              <a:rPr lang="en" sz="2000">
                <a:solidFill>
                  <a:srgbClr val="000000"/>
                </a:solidFill>
                <a:latin typeface="Arial"/>
                <a:ea typeface="Arial"/>
                <a:cs typeface="Arial"/>
                <a:sym typeface="Arial"/>
              </a:rPr>
              <a:t>Johnnie German</a:t>
            </a:r>
          </a:p>
          <a:p>
            <a:pPr>
              <a:spcBef>
                <a:spcPts val="0"/>
              </a:spcBef>
              <a:buNone/>
            </a:pPr>
            <a:endParaRPr sz="2000">
              <a:solidFill>
                <a:srgbClr val="000000"/>
              </a:solidFill>
            </a:endParaRPr>
          </a:p>
        </p:txBody>
      </p:sp>
      <p:sp>
        <p:nvSpPr>
          <p:cNvPr id="190" name="Shape 190"/>
          <p:cNvSpPr txBox="1">
            <a:spLocks noGrp="1"/>
          </p:cNvSpPr>
          <p:nvPr>
            <p:ph type="sldNum" idx="12"/>
          </p:nvPr>
        </p:nvSpPr>
        <p:spPr>
          <a:xfrm>
            <a:off x="8460431" y="4568875"/>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16</a:t>
            </a:fld>
            <a:endParaRPr lang="en" b="1" dirty="0">
              <a:solidFill>
                <a:schemeClr val="bg1"/>
              </a:solidFill>
            </a:endParaRPr>
          </a:p>
        </p:txBody>
      </p:sp>
      <p:pic>
        <p:nvPicPr>
          <p:cNvPr id="191" name="Shape 191"/>
          <p:cNvPicPr preferRelativeResize="0"/>
          <p:nvPr/>
        </p:nvPicPr>
        <p:blipFill>
          <a:blip r:embed="rId3">
            <a:alphaModFix/>
          </a:blip>
          <a:stretch>
            <a:fillRect/>
          </a:stretch>
        </p:blipFill>
        <p:spPr>
          <a:xfrm>
            <a:off x="4024200" y="360475"/>
            <a:ext cx="4201324" cy="10083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Introduction</a:t>
            </a:r>
          </a:p>
        </p:txBody>
      </p:sp>
      <p:sp>
        <p:nvSpPr>
          <p:cNvPr id="91" name="Shape 91"/>
          <p:cNvSpPr txBox="1">
            <a:spLocks noGrp="1"/>
          </p:cNvSpPr>
          <p:nvPr>
            <p:ph type="body" idx="1"/>
          </p:nvPr>
        </p:nvSpPr>
        <p:spPr>
          <a:xfrm>
            <a:off x="311700" y="1065414"/>
            <a:ext cx="8520599" cy="3339000"/>
          </a:xfrm>
          <a:prstGeom prst="rect">
            <a:avLst/>
          </a:prstGeom>
        </p:spPr>
        <p:txBody>
          <a:bodyPr lIns="91425" tIns="91425" rIns="91425" bIns="91425" anchor="t" anchorCtr="0">
            <a:noAutofit/>
          </a:bodyPr>
          <a:lstStyle/>
          <a:p>
            <a:pPr marL="457200" lvl="0" indent="-228600" rtl="0">
              <a:lnSpc>
                <a:spcPct val="115000"/>
              </a:lnSpc>
              <a:spcBef>
                <a:spcPts val="500"/>
              </a:spcBef>
              <a:spcAft>
                <a:spcPts val="600"/>
              </a:spcAft>
              <a:buFont typeface="Arial"/>
              <a:buChar char="●"/>
            </a:pPr>
            <a:r>
              <a:rPr lang="en" sz="2400" dirty="0">
                <a:latin typeface="Arial"/>
                <a:ea typeface="Arial"/>
                <a:cs typeface="Arial"/>
                <a:sym typeface="Arial"/>
              </a:rPr>
              <a:t>N</a:t>
            </a:r>
            <a:r>
              <a:rPr lang="en" sz="2400" i="1" dirty="0" smtClean="0">
                <a:latin typeface="Arial"/>
                <a:ea typeface="Arial"/>
                <a:cs typeface="Arial"/>
                <a:sym typeface="Arial"/>
              </a:rPr>
              <a:t>motion</a:t>
            </a:r>
            <a:r>
              <a:rPr lang="en" sz="2400" dirty="0" smtClean="0">
                <a:latin typeface="Arial"/>
                <a:ea typeface="Arial"/>
                <a:cs typeface="Arial"/>
                <a:sym typeface="Arial"/>
              </a:rPr>
              <a:t> </a:t>
            </a:r>
            <a:r>
              <a:rPr lang="en" sz="2400" dirty="0">
                <a:latin typeface="Arial"/>
                <a:ea typeface="Arial"/>
                <a:cs typeface="Arial"/>
                <a:sym typeface="Arial"/>
              </a:rPr>
              <a:t>GIS is collaborating with the Texas State University Archives to develop a “unified map collection and a visualization to see how the physical San Marcos campus has developed over time”</a:t>
            </a:r>
          </a:p>
          <a:p>
            <a:pPr marL="457200" indent="-228600">
              <a:spcBef>
                <a:spcPts val="500"/>
              </a:spcBef>
              <a:spcAft>
                <a:spcPts val="600"/>
              </a:spcAft>
              <a:buFont typeface="Arial"/>
              <a:buChar char="●"/>
            </a:pPr>
            <a:r>
              <a:rPr lang="en" sz="2400" dirty="0">
                <a:latin typeface="Arial"/>
                <a:ea typeface="Arial"/>
                <a:cs typeface="Arial"/>
                <a:sym typeface="Arial"/>
              </a:rPr>
              <a:t>Attempting to tell the story of Texas State University through spatial data</a:t>
            </a:r>
          </a:p>
          <a:p>
            <a:pPr marL="228600" lvl="0" rtl="0">
              <a:lnSpc>
                <a:spcPct val="115000"/>
              </a:lnSpc>
              <a:spcBef>
                <a:spcPts val="500"/>
              </a:spcBef>
              <a:spcAft>
                <a:spcPts val="600"/>
              </a:spcAft>
            </a:pPr>
            <a:endParaRPr dirty="0"/>
          </a:p>
        </p:txBody>
      </p:sp>
      <p:sp>
        <p:nvSpPr>
          <p:cNvPr id="92" name="Shape 92"/>
          <p:cNvSpPr txBox="1">
            <a:spLocks noGrp="1"/>
          </p:cNvSpPr>
          <p:nvPr>
            <p:ph type="sldNum" idx="12"/>
          </p:nvPr>
        </p:nvSpPr>
        <p:spPr>
          <a:xfrm>
            <a:off x="8460431" y="4568875"/>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2</a:t>
            </a:fld>
            <a:endParaRPr lang="en" b="1" dirty="0">
              <a:solidFill>
                <a:schemeClr val="bg1"/>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53024" y="84730"/>
            <a:ext cx="8520599" cy="607800"/>
          </a:xfrm>
          <a:prstGeom prst="rect">
            <a:avLst/>
          </a:prstGeom>
        </p:spPr>
        <p:txBody>
          <a:bodyPr lIns="91425" tIns="91425" rIns="91425" bIns="91425" anchor="t" anchorCtr="0">
            <a:noAutofit/>
          </a:bodyPr>
          <a:lstStyle/>
          <a:p>
            <a:pPr>
              <a:spcBef>
                <a:spcPts val="0"/>
              </a:spcBef>
              <a:buNone/>
            </a:pPr>
            <a:r>
              <a:rPr lang="en" dirty="0"/>
              <a:t>Tasks/Major Milestones</a:t>
            </a:r>
          </a:p>
        </p:txBody>
      </p:sp>
      <p:sp>
        <p:nvSpPr>
          <p:cNvPr id="98" name="Shape 98"/>
          <p:cNvSpPr txBox="1">
            <a:spLocks noGrp="1"/>
          </p:cNvSpPr>
          <p:nvPr>
            <p:ph type="body" idx="1"/>
          </p:nvPr>
        </p:nvSpPr>
        <p:spPr>
          <a:xfrm>
            <a:off x="51224" y="692530"/>
            <a:ext cx="8822399" cy="3339000"/>
          </a:xfrm>
          <a:prstGeom prst="rect">
            <a:avLst/>
          </a:prstGeom>
        </p:spPr>
        <p:txBody>
          <a:bodyPr lIns="91425" tIns="91425" rIns="91425" bIns="91425" anchor="t" anchorCtr="0">
            <a:noAutofit/>
          </a:bodyPr>
          <a:lstStyle/>
          <a:p>
            <a:pPr marL="457200" indent="-228600">
              <a:spcBef>
                <a:spcPts val="500"/>
              </a:spcBef>
              <a:spcAft>
                <a:spcPts val="600"/>
              </a:spcAft>
              <a:buFont typeface="Arial"/>
              <a:buChar char="●"/>
            </a:pPr>
            <a:r>
              <a:rPr lang="en" sz="1600" dirty="0" smtClean="0">
                <a:latin typeface="Arial"/>
                <a:ea typeface="Arial"/>
                <a:cs typeface="Arial"/>
                <a:sym typeface="Times New Roman"/>
              </a:rPr>
              <a:t>Task </a:t>
            </a:r>
            <a:r>
              <a:rPr lang="en" sz="1600" dirty="0">
                <a:latin typeface="Arial"/>
                <a:ea typeface="Arial"/>
                <a:cs typeface="Arial"/>
                <a:sym typeface="Times New Roman"/>
              </a:rPr>
              <a:t>1 - Data mining of data provided by Texas State University Archives and facilities offices</a:t>
            </a:r>
          </a:p>
          <a:p>
            <a:pPr marL="457200" indent="-228600">
              <a:spcBef>
                <a:spcPts val="500"/>
              </a:spcBef>
              <a:spcAft>
                <a:spcPts val="600"/>
              </a:spcAft>
              <a:buFont typeface="Arial"/>
              <a:buChar char="●"/>
            </a:pPr>
            <a:r>
              <a:rPr lang="en" sz="1600" dirty="0" smtClean="0">
                <a:latin typeface="Arial"/>
                <a:ea typeface="Arial"/>
                <a:cs typeface="Arial"/>
                <a:sym typeface="Times New Roman"/>
              </a:rPr>
              <a:t>Task </a:t>
            </a:r>
            <a:r>
              <a:rPr lang="en" sz="1600" dirty="0">
                <a:latin typeface="Arial"/>
                <a:ea typeface="Arial"/>
                <a:cs typeface="Arial"/>
                <a:sym typeface="Times New Roman"/>
              </a:rPr>
              <a:t>2 - Produce a video showing the changes to campus through the use of ArcGIS’ time slider function</a:t>
            </a:r>
          </a:p>
          <a:p>
            <a:pPr marL="457200" indent="-228600">
              <a:spcBef>
                <a:spcPts val="500"/>
              </a:spcBef>
              <a:spcAft>
                <a:spcPts val="600"/>
              </a:spcAft>
              <a:buFont typeface="Arial"/>
              <a:buChar char="●"/>
            </a:pPr>
            <a:r>
              <a:rPr lang="en" sz="1600" dirty="0" smtClean="0">
                <a:latin typeface="Arial"/>
                <a:ea typeface="Arial"/>
                <a:cs typeface="Arial"/>
                <a:sym typeface="Times New Roman"/>
              </a:rPr>
              <a:t>Task </a:t>
            </a:r>
            <a:r>
              <a:rPr lang="en" sz="1600" dirty="0">
                <a:latin typeface="Arial"/>
                <a:ea typeface="Arial"/>
                <a:cs typeface="Arial"/>
                <a:sym typeface="Times New Roman"/>
              </a:rPr>
              <a:t>3 - Produce a web map that allows users to choose different eras of Texas State University’s development spatially with interactive pop ups of pictures and historical facts and perform statistical analysis of the relationship between campus size and student population.</a:t>
            </a:r>
          </a:p>
          <a:p>
            <a:pPr marL="457200" indent="-228600">
              <a:spcBef>
                <a:spcPts val="500"/>
              </a:spcBef>
              <a:spcAft>
                <a:spcPts val="600"/>
              </a:spcAft>
              <a:buFont typeface="Arial"/>
              <a:buChar char="●"/>
            </a:pPr>
            <a:r>
              <a:rPr lang="en" sz="1600" dirty="0" smtClean="0">
                <a:latin typeface="Arial"/>
                <a:ea typeface="Arial"/>
                <a:cs typeface="Arial"/>
                <a:sym typeface="Times New Roman"/>
              </a:rPr>
              <a:t>Task </a:t>
            </a:r>
            <a:r>
              <a:rPr lang="en" sz="1600" dirty="0">
                <a:latin typeface="Arial"/>
                <a:ea typeface="Arial"/>
                <a:cs typeface="Arial"/>
                <a:sym typeface="Times New Roman"/>
              </a:rPr>
              <a:t>4 - Final deliverables, reporting/analysis, spatial data, and poster presentation</a:t>
            </a:r>
          </a:p>
          <a:p>
            <a:pPr rtl="0">
              <a:lnSpc>
                <a:spcPct val="100000"/>
              </a:lnSpc>
              <a:spcBef>
                <a:spcPts val="0"/>
              </a:spcBef>
              <a:spcAft>
                <a:spcPts val="0"/>
              </a:spcAft>
              <a:buNone/>
            </a:pPr>
            <a:endParaRPr sz="1600" dirty="0">
              <a:solidFill>
                <a:srgbClr val="000000"/>
              </a:solidFill>
              <a:latin typeface="Arial"/>
              <a:ea typeface="Arial"/>
              <a:cs typeface="Arial"/>
              <a:sym typeface="Arial"/>
            </a:endParaRPr>
          </a:p>
          <a:p>
            <a:pPr>
              <a:spcBef>
                <a:spcPts val="0"/>
              </a:spcBef>
              <a:buNone/>
            </a:pPr>
            <a:endParaRPr sz="1600" dirty="0">
              <a:solidFill>
                <a:srgbClr val="000000"/>
              </a:solidFill>
            </a:endParaRPr>
          </a:p>
        </p:txBody>
      </p:sp>
      <p:sp>
        <p:nvSpPr>
          <p:cNvPr id="99" name="Shape 99"/>
          <p:cNvSpPr txBox="1">
            <a:spLocks noGrp="1"/>
          </p:cNvSpPr>
          <p:nvPr>
            <p:ph type="sldNum" idx="12"/>
          </p:nvPr>
        </p:nvSpPr>
        <p:spPr>
          <a:xfrm>
            <a:off x="8475825" y="455560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3</a:t>
            </a:fld>
            <a:endParaRPr lang="en" b="1" dirty="0">
              <a:solidFill>
                <a:schemeClr val="bg1"/>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Data Collection/Issues with the Data</a:t>
            </a:r>
          </a:p>
        </p:txBody>
      </p:sp>
      <p:sp>
        <p:nvSpPr>
          <p:cNvPr id="106" name="Shape 106"/>
          <p:cNvSpPr txBox="1">
            <a:spLocks noGrp="1"/>
          </p:cNvSpPr>
          <p:nvPr>
            <p:ph type="sldNum" idx="12"/>
          </p:nvPr>
        </p:nvSpPr>
        <p:spPr>
          <a:xfrm>
            <a:off x="8447275" y="4559092"/>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4</a:t>
            </a:fld>
            <a:endParaRPr lang="en" b="1" dirty="0">
              <a:solidFill>
                <a:schemeClr val="bg1"/>
              </a:solidFill>
            </a:endParaRPr>
          </a:p>
        </p:txBody>
      </p:sp>
      <p:sp>
        <p:nvSpPr>
          <p:cNvPr id="3" name="Text Placeholder 2"/>
          <p:cNvSpPr>
            <a:spLocks noGrp="1"/>
          </p:cNvSpPr>
          <p:nvPr>
            <p:ph type="body" idx="1"/>
          </p:nvPr>
        </p:nvSpPr>
        <p:spPr/>
        <p:txBody>
          <a:bodyPr/>
          <a:lstStyle/>
          <a:p>
            <a:pPr marL="285750" indent="-285750">
              <a:spcBef>
                <a:spcPts val="600"/>
              </a:spcBef>
              <a:spcAft>
                <a:spcPts val="600"/>
              </a:spcAft>
              <a:buFont typeface="Arial" panose="020B0604020202020204" pitchFamily="34" charset="0"/>
              <a:buChar char="•"/>
            </a:pPr>
            <a:r>
              <a:rPr lang="en" dirty="0">
                <a:solidFill>
                  <a:srgbClr val="000000"/>
                </a:solidFill>
                <a:latin typeface="Arial"/>
                <a:ea typeface="Arial"/>
                <a:cs typeface="Arial"/>
                <a:sym typeface="Arial"/>
              </a:rPr>
              <a:t>Focused on organizing data/identifying exact construction/demolition dates where possible </a:t>
            </a:r>
            <a:endParaRPr lang="en" dirty="0" smtClean="0">
              <a:solidFill>
                <a:srgbClr val="000000"/>
              </a:solidFill>
              <a:latin typeface="Arial"/>
              <a:ea typeface="Arial"/>
              <a:cs typeface="Arial"/>
              <a:sym typeface="Arial"/>
            </a:endParaRPr>
          </a:p>
          <a:p>
            <a:pPr marL="285750" indent="-285750">
              <a:spcBef>
                <a:spcPts val="600"/>
              </a:spcBef>
              <a:spcAft>
                <a:spcPts val="600"/>
              </a:spcAft>
              <a:buFont typeface="Arial" panose="020B0604020202020204" pitchFamily="34" charset="0"/>
              <a:buChar char="•"/>
            </a:pPr>
            <a:r>
              <a:rPr lang="en" dirty="0" smtClean="0">
                <a:solidFill>
                  <a:srgbClr val="000000"/>
                </a:solidFill>
                <a:latin typeface="Arial"/>
                <a:ea typeface="Arial"/>
                <a:cs typeface="Arial"/>
                <a:sym typeface="Arial"/>
              </a:rPr>
              <a:t>Problems </a:t>
            </a:r>
            <a:r>
              <a:rPr lang="en" dirty="0">
                <a:solidFill>
                  <a:srgbClr val="000000"/>
                </a:solidFill>
                <a:latin typeface="Arial"/>
                <a:ea typeface="Arial"/>
                <a:cs typeface="Arial"/>
                <a:sym typeface="Arial"/>
              </a:rPr>
              <a:t>with some buildings having no identifiable construction date, having been </a:t>
            </a:r>
            <a:r>
              <a:rPr lang="en" dirty="0" smtClean="0">
                <a:solidFill>
                  <a:srgbClr val="000000"/>
                </a:solidFill>
                <a:latin typeface="Arial"/>
                <a:ea typeface="Arial"/>
                <a:cs typeface="Arial"/>
                <a:sym typeface="Arial"/>
              </a:rPr>
              <a:t>moved</a:t>
            </a:r>
          </a:p>
          <a:p>
            <a:pPr marL="285750" indent="-285750">
              <a:spcBef>
                <a:spcPts val="600"/>
              </a:spcBef>
              <a:spcAft>
                <a:spcPts val="600"/>
              </a:spcAft>
              <a:buFont typeface="Arial" panose="020B0604020202020204" pitchFamily="34" charset="0"/>
              <a:buChar char="•"/>
            </a:pPr>
            <a:r>
              <a:rPr lang="en" dirty="0" smtClean="0">
                <a:solidFill>
                  <a:srgbClr val="000000"/>
                </a:solidFill>
                <a:latin typeface="Arial"/>
                <a:ea typeface="Arial"/>
                <a:cs typeface="Arial"/>
                <a:sym typeface="Arial"/>
              </a:rPr>
              <a:t>Some </a:t>
            </a:r>
            <a:r>
              <a:rPr lang="en" dirty="0">
                <a:solidFill>
                  <a:srgbClr val="000000"/>
                </a:solidFill>
                <a:latin typeface="Arial"/>
                <a:ea typeface="Arial"/>
                <a:cs typeface="Arial"/>
                <a:sym typeface="Arial"/>
              </a:rPr>
              <a:t>known buildings not present in the datasets</a:t>
            </a:r>
          </a:p>
          <a:p>
            <a:endParaRPr lang="en-US" dirty="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2362" y="108650"/>
            <a:ext cx="9012432" cy="607800"/>
          </a:xfrm>
          <a:prstGeom prst="rect">
            <a:avLst/>
          </a:prstGeom>
        </p:spPr>
        <p:txBody>
          <a:bodyPr lIns="91425" tIns="91425" rIns="91425" bIns="91425" anchor="t" anchorCtr="0">
            <a:noAutofit/>
          </a:bodyPr>
          <a:lstStyle/>
          <a:p>
            <a:pPr lvl="0"/>
            <a:r>
              <a:rPr lang="en" sz="2800" dirty="0"/>
              <a:t>Results - Time Slider </a:t>
            </a:r>
            <a:r>
              <a:rPr lang="en" sz="2800" dirty="0" smtClean="0"/>
              <a:t>Video: </a:t>
            </a:r>
            <a:r>
              <a:rPr lang="en" sz="2000" dirty="0">
                <a:solidFill>
                  <a:srgbClr val="000000"/>
                </a:solidFill>
                <a:latin typeface="Arial"/>
                <a:ea typeface="Arial"/>
                <a:cs typeface="Arial"/>
                <a:sym typeface="Arial"/>
              </a:rPr>
              <a:t>ArcGIS Time Slider </a:t>
            </a:r>
            <a:r>
              <a:rPr lang="en" sz="2000" dirty="0" smtClean="0">
                <a:solidFill>
                  <a:srgbClr val="000000"/>
                </a:solidFill>
                <a:latin typeface="Arial"/>
                <a:ea typeface="Arial"/>
                <a:cs typeface="Arial"/>
                <a:sym typeface="Arial"/>
              </a:rPr>
              <a:t>function </a:t>
            </a:r>
            <a:r>
              <a:rPr lang="en" sz="2000" dirty="0">
                <a:solidFill>
                  <a:srgbClr val="000000"/>
                </a:solidFill>
                <a:latin typeface="Arial"/>
                <a:ea typeface="Arial"/>
                <a:cs typeface="Arial"/>
                <a:sym typeface="Arial"/>
              </a:rPr>
              <a:t>explained</a:t>
            </a:r>
            <a:r>
              <a:rPr lang="en" sz="2800" dirty="0">
                <a:solidFill>
                  <a:srgbClr val="000000"/>
                </a:solidFill>
                <a:latin typeface="Arial"/>
                <a:ea typeface="Arial"/>
                <a:cs typeface="Arial"/>
                <a:sym typeface="Arial"/>
              </a:rPr>
              <a:t/>
            </a:r>
            <a:br>
              <a:rPr lang="en" sz="2800" dirty="0">
                <a:solidFill>
                  <a:srgbClr val="000000"/>
                </a:solidFill>
                <a:latin typeface="Arial"/>
                <a:ea typeface="Arial"/>
                <a:cs typeface="Arial"/>
                <a:sym typeface="Arial"/>
              </a:rPr>
            </a:br>
            <a:endParaRPr lang="en" sz="2800" dirty="0"/>
          </a:p>
        </p:txBody>
      </p:sp>
      <p:sp>
        <p:nvSpPr>
          <p:cNvPr id="112" name="Shape 112"/>
          <p:cNvSpPr txBox="1">
            <a:spLocks noGrp="1"/>
          </p:cNvSpPr>
          <p:nvPr>
            <p:ph type="body" idx="1"/>
          </p:nvPr>
        </p:nvSpPr>
        <p:spPr>
          <a:xfrm>
            <a:off x="274025" y="571875"/>
            <a:ext cx="8520599" cy="607800"/>
          </a:xfrm>
          <a:prstGeom prst="rect">
            <a:avLst/>
          </a:prstGeom>
        </p:spPr>
        <p:txBody>
          <a:bodyPr lIns="91425" tIns="91425" rIns="91425" bIns="91425" anchor="t" anchorCtr="0">
            <a:noAutofit/>
          </a:bodyPr>
          <a:lstStyle/>
          <a:p>
            <a:pPr marL="457200" lvl="0" indent="-228600" rtl="0">
              <a:spcBef>
                <a:spcPts val="500"/>
              </a:spcBef>
              <a:spcAft>
                <a:spcPts val="600"/>
              </a:spcAft>
              <a:buFont typeface="Arial"/>
            </a:pPr>
            <a:r>
              <a:rPr lang="en" sz="1750" dirty="0" smtClean="0">
                <a:solidFill>
                  <a:srgbClr val="FFFFFF"/>
                </a:solidFill>
                <a:latin typeface="Arial"/>
                <a:ea typeface="Arial"/>
                <a:cs typeface="Arial"/>
                <a:sym typeface="Arial"/>
              </a:rPr>
              <a:t></a:t>
            </a:r>
            <a:endParaRPr dirty="0"/>
          </a:p>
        </p:txBody>
      </p:sp>
      <p:pic>
        <p:nvPicPr>
          <p:cNvPr id="113" name="Shape 113"/>
          <p:cNvPicPr preferRelativeResize="0"/>
          <p:nvPr/>
        </p:nvPicPr>
        <p:blipFill>
          <a:blip r:embed="rId3">
            <a:alphaModFix/>
          </a:blip>
          <a:stretch>
            <a:fillRect/>
          </a:stretch>
        </p:blipFill>
        <p:spPr>
          <a:xfrm>
            <a:off x="2147743" y="716450"/>
            <a:ext cx="4721424" cy="3532700"/>
          </a:xfrm>
          <a:prstGeom prst="rect">
            <a:avLst/>
          </a:prstGeom>
          <a:noFill/>
          <a:ln>
            <a:noFill/>
          </a:ln>
        </p:spPr>
      </p:pic>
      <p:sp>
        <p:nvSpPr>
          <p:cNvPr id="114" name="Shape 114"/>
          <p:cNvSpPr txBox="1"/>
          <p:nvPr/>
        </p:nvSpPr>
        <p:spPr>
          <a:xfrm>
            <a:off x="72362" y="4807077"/>
            <a:ext cx="7249416" cy="336423"/>
          </a:xfrm>
          <a:prstGeom prst="rect">
            <a:avLst/>
          </a:prstGeom>
          <a:noFill/>
          <a:ln>
            <a:noFill/>
          </a:ln>
        </p:spPr>
        <p:txBody>
          <a:bodyPr lIns="91425" tIns="91425" rIns="91425" bIns="91425" anchor="t" anchorCtr="0">
            <a:noAutofit/>
          </a:bodyPr>
          <a:lstStyle/>
          <a:p>
            <a:pPr>
              <a:spcBef>
                <a:spcPts val="0"/>
              </a:spcBef>
              <a:buNone/>
            </a:pPr>
            <a:r>
              <a:rPr lang="en" dirty="0">
                <a:solidFill>
                  <a:schemeClr val="bg1"/>
                </a:solidFill>
              </a:rPr>
              <a:t>Image Source: http://</a:t>
            </a:r>
            <a:r>
              <a:rPr lang="en" dirty="0" smtClean="0">
                <a:solidFill>
                  <a:schemeClr val="bg1"/>
                </a:solidFill>
              </a:rPr>
              <a:t>www.esri.com</a:t>
            </a:r>
            <a:endParaRPr lang="en" dirty="0">
              <a:solidFill>
                <a:schemeClr val="bg1"/>
              </a:solidFill>
            </a:endParaRPr>
          </a:p>
        </p:txBody>
      </p:sp>
      <p:sp>
        <p:nvSpPr>
          <p:cNvPr id="115" name="Shape 115"/>
          <p:cNvSpPr txBox="1">
            <a:spLocks noGrp="1"/>
          </p:cNvSpPr>
          <p:nvPr>
            <p:ph type="sldNum" idx="12"/>
          </p:nvPr>
        </p:nvSpPr>
        <p:spPr>
          <a:xfrm>
            <a:off x="8467009" y="457440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5</a:t>
            </a:fld>
            <a:endParaRPr lang="en" b="1" dirty="0">
              <a:solidFill>
                <a:schemeClr val="bg1"/>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52062" y="104407"/>
            <a:ext cx="8843911" cy="607800"/>
          </a:xfrm>
          <a:prstGeom prst="rect">
            <a:avLst/>
          </a:prstGeom>
        </p:spPr>
        <p:txBody>
          <a:bodyPr lIns="91425" tIns="91425" rIns="91425" bIns="91425" anchor="t" anchorCtr="0">
            <a:noAutofit/>
          </a:bodyPr>
          <a:lstStyle/>
          <a:p>
            <a:r>
              <a:rPr lang="en" sz="2800" dirty="0"/>
              <a:t>Results - Time Slider </a:t>
            </a:r>
            <a:r>
              <a:rPr lang="en" sz="2800" dirty="0" smtClean="0"/>
              <a:t>Video: </a:t>
            </a:r>
            <a:r>
              <a:rPr lang="en" sz="2000" dirty="0">
                <a:solidFill>
                  <a:srgbClr val="FFFFFF"/>
                </a:solidFill>
                <a:latin typeface="Arial"/>
                <a:ea typeface="Arial"/>
                <a:cs typeface="Arial"/>
                <a:sym typeface="Arial"/>
              </a:rPr>
              <a:t></a:t>
            </a:r>
            <a:r>
              <a:rPr lang="en" sz="2000" dirty="0">
                <a:solidFill>
                  <a:srgbClr val="000000"/>
                </a:solidFill>
                <a:latin typeface="Arial"/>
                <a:ea typeface="Arial"/>
                <a:cs typeface="Arial"/>
                <a:sym typeface="Arial"/>
              </a:rPr>
              <a:t>ArcGIS Time Slider </a:t>
            </a:r>
            <a:r>
              <a:rPr lang="en" sz="2000" dirty="0" smtClean="0">
                <a:solidFill>
                  <a:srgbClr val="000000"/>
                </a:solidFill>
                <a:latin typeface="Arial"/>
                <a:ea typeface="Arial"/>
                <a:cs typeface="Arial"/>
                <a:sym typeface="Arial"/>
              </a:rPr>
              <a:t>function </a:t>
            </a:r>
            <a:r>
              <a:rPr lang="en" sz="2000" dirty="0">
                <a:solidFill>
                  <a:srgbClr val="000000"/>
                </a:solidFill>
                <a:latin typeface="Arial"/>
                <a:ea typeface="Arial"/>
                <a:cs typeface="Arial"/>
                <a:sym typeface="Arial"/>
              </a:rPr>
              <a:t>enabling</a:t>
            </a:r>
            <a:r>
              <a:rPr lang="en" sz="2800" dirty="0">
                <a:solidFill>
                  <a:srgbClr val="000000"/>
                </a:solidFill>
                <a:latin typeface="Arial"/>
                <a:ea typeface="Arial"/>
                <a:cs typeface="Arial"/>
                <a:sym typeface="Arial"/>
              </a:rPr>
              <a:t/>
            </a:r>
            <a:br>
              <a:rPr lang="en" sz="2800" dirty="0">
                <a:solidFill>
                  <a:srgbClr val="000000"/>
                </a:solidFill>
                <a:latin typeface="Arial"/>
                <a:ea typeface="Arial"/>
                <a:cs typeface="Arial"/>
                <a:sym typeface="Arial"/>
              </a:rPr>
            </a:br>
            <a:endParaRPr lang="en" sz="2800" dirty="0"/>
          </a:p>
        </p:txBody>
      </p:sp>
      <p:pic>
        <p:nvPicPr>
          <p:cNvPr id="122" name="Shape 122"/>
          <p:cNvPicPr preferRelativeResize="0"/>
          <p:nvPr/>
        </p:nvPicPr>
        <p:blipFill>
          <a:blip r:embed="rId3">
            <a:alphaModFix/>
          </a:blip>
          <a:stretch>
            <a:fillRect/>
          </a:stretch>
        </p:blipFill>
        <p:spPr>
          <a:xfrm>
            <a:off x="2160180" y="712207"/>
            <a:ext cx="4827674" cy="4003449"/>
          </a:xfrm>
          <a:prstGeom prst="rect">
            <a:avLst/>
          </a:prstGeom>
          <a:noFill/>
          <a:ln>
            <a:noFill/>
          </a:ln>
        </p:spPr>
      </p:pic>
      <p:sp>
        <p:nvSpPr>
          <p:cNvPr id="123" name="Shape 123"/>
          <p:cNvSpPr txBox="1"/>
          <p:nvPr/>
        </p:nvSpPr>
        <p:spPr>
          <a:xfrm>
            <a:off x="-46049" y="4842760"/>
            <a:ext cx="6473163" cy="255579"/>
          </a:xfrm>
          <a:prstGeom prst="rect">
            <a:avLst/>
          </a:prstGeom>
          <a:noFill/>
          <a:ln>
            <a:noFill/>
          </a:ln>
        </p:spPr>
        <p:txBody>
          <a:bodyPr lIns="91425" tIns="91425" rIns="91425" bIns="91425" anchor="t" anchorCtr="0">
            <a:noAutofit/>
          </a:bodyPr>
          <a:lstStyle/>
          <a:p>
            <a:pPr>
              <a:spcBef>
                <a:spcPts val="0"/>
              </a:spcBef>
              <a:buNone/>
            </a:pPr>
            <a:r>
              <a:rPr lang="en" sz="1200" dirty="0">
                <a:solidFill>
                  <a:schemeClr val="bg1"/>
                </a:solidFill>
              </a:rPr>
              <a:t>Image Source: http://</a:t>
            </a:r>
            <a:r>
              <a:rPr lang="en" sz="1200" dirty="0" smtClean="0">
                <a:solidFill>
                  <a:schemeClr val="bg1"/>
                </a:solidFill>
              </a:rPr>
              <a:t>disc.sci.gsfc.nasa.gov</a:t>
            </a:r>
            <a:endParaRPr lang="en" sz="1200" dirty="0"/>
          </a:p>
        </p:txBody>
      </p:sp>
      <p:sp>
        <p:nvSpPr>
          <p:cNvPr id="124" name="Shape 124"/>
          <p:cNvSpPr txBox="1">
            <a:spLocks noGrp="1"/>
          </p:cNvSpPr>
          <p:nvPr>
            <p:ph type="sldNum" idx="12"/>
          </p:nvPr>
        </p:nvSpPr>
        <p:spPr>
          <a:xfrm>
            <a:off x="8447274" y="45769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6</a:t>
            </a:fld>
            <a:endParaRPr lang="en" b="1" dirty="0">
              <a:solidFill>
                <a:schemeClr val="bg1"/>
              </a:solidFil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38014" y="163595"/>
            <a:ext cx="8520599" cy="607800"/>
          </a:xfrm>
          <a:prstGeom prst="rect">
            <a:avLst/>
          </a:prstGeom>
        </p:spPr>
        <p:txBody>
          <a:bodyPr lIns="91425" tIns="91425" rIns="91425" bIns="91425" anchor="t" anchorCtr="0">
            <a:noAutofit/>
          </a:bodyPr>
          <a:lstStyle/>
          <a:p>
            <a:pPr>
              <a:spcBef>
                <a:spcPts val="0"/>
              </a:spcBef>
              <a:buNone/>
            </a:pPr>
            <a:r>
              <a:rPr lang="en" dirty="0"/>
              <a:t>Interactive Web Map</a:t>
            </a:r>
          </a:p>
        </p:txBody>
      </p:sp>
      <p:sp>
        <p:nvSpPr>
          <p:cNvPr id="130" name="Shape 130"/>
          <p:cNvSpPr txBox="1">
            <a:spLocks noGrp="1"/>
          </p:cNvSpPr>
          <p:nvPr>
            <p:ph type="body" idx="1"/>
          </p:nvPr>
        </p:nvSpPr>
        <p:spPr>
          <a:xfrm>
            <a:off x="214180" y="771395"/>
            <a:ext cx="8520599" cy="41262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sz="2000" dirty="0"/>
              <a:t>ESRI Story Maps explained</a:t>
            </a:r>
          </a:p>
          <a:p>
            <a:pPr marL="514350" lvl="0" indent="-285750" rtl="0">
              <a:spcBef>
                <a:spcPts val="0"/>
              </a:spcBef>
              <a:buFont typeface="Arial" panose="020B0604020202020204" pitchFamily="34" charset="0"/>
              <a:buChar char="•"/>
            </a:pPr>
            <a:r>
              <a:rPr lang="en" sz="2000" dirty="0"/>
              <a:t>Online web page construction tool that leverages ArcGIS Online and social media</a:t>
            </a:r>
          </a:p>
          <a:p>
            <a:pPr marL="514350" lvl="0" indent="-285750" rtl="0">
              <a:spcBef>
                <a:spcPts val="0"/>
              </a:spcBef>
              <a:buFont typeface="Arial" panose="020B0604020202020204" pitchFamily="34" charset="0"/>
              <a:buChar char="•"/>
            </a:pPr>
            <a:r>
              <a:rPr lang="en" sz="2000" dirty="0"/>
              <a:t>Allows you to create a map that tells a story through spatial data</a:t>
            </a:r>
          </a:p>
          <a:p>
            <a:pPr marL="514350" lvl="0" indent="-285750" rtl="0">
              <a:spcBef>
                <a:spcPts val="0"/>
              </a:spcBef>
              <a:buFont typeface="Arial" panose="020B0604020202020204" pitchFamily="34" charset="0"/>
              <a:buChar char="•"/>
            </a:pPr>
            <a:r>
              <a:rPr lang="en" sz="2000" dirty="0"/>
              <a:t>Accessible through any web browser or mobile phone</a:t>
            </a:r>
          </a:p>
          <a:p>
            <a:pPr marL="514350" lvl="0" indent="-285750" rtl="0">
              <a:spcBef>
                <a:spcPts val="0"/>
              </a:spcBef>
              <a:buFont typeface="Arial" panose="020B0604020202020204" pitchFamily="34" charset="0"/>
              <a:buChar char="•"/>
            </a:pPr>
            <a:r>
              <a:rPr lang="en" sz="2000" dirty="0"/>
              <a:t>Link to the Texas State Map Visualization Project Story Map</a:t>
            </a:r>
          </a:p>
          <a:p>
            <a:pPr marL="914400" lvl="1" indent="-228600" rtl="0">
              <a:spcBef>
                <a:spcPts val="0"/>
              </a:spcBef>
              <a:buSzPct val="100000"/>
            </a:pPr>
            <a:r>
              <a:rPr lang="en" sz="2000" u="sng" dirty="0">
                <a:solidFill>
                  <a:schemeClr val="hlink"/>
                </a:solidFill>
                <a:hlinkClick r:id="rId3"/>
              </a:rPr>
              <a:t>http://arcg.is/1Myytin</a:t>
            </a:r>
          </a:p>
          <a:p>
            <a:pPr marL="0" lvl="0" indent="0">
              <a:spcBef>
                <a:spcPts val="0"/>
              </a:spcBef>
              <a:buNone/>
            </a:pPr>
            <a:endParaRPr sz="2400" dirty="0"/>
          </a:p>
        </p:txBody>
      </p:sp>
      <p:sp>
        <p:nvSpPr>
          <p:cNvPr id="131" name="Shape 131"/>
          <p:cNvSpPr txBox="1">
            <a:spLocks noGrp="1"/>
          </p:cNvSpPr>
          <p:nvPr>
            <p:ph type="sldNum" idx="12"/>
          </p:nvPr>
        </p:nvSpPr>
        <p:spPr>
          <a:xfrm>
            <a:off x="8460430" y="4503995"/>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7</a:t>
            </a:fld>
            <a:endParaRPr lang="en" b="1" dirty="0">
              <a:solidFill>
                <a:schemeClr val="bg1"/>
              </a:solidFi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Comparisons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348241799"/>
              </p:ext>
            </p:extLst>
          </p:nvPr>
        </p:nvGraphicFramePr>
        <p:xfrm>
          <a:off x="403412" y="1017799"/>
          <a:ext cx="3993490" cy="3655714"/>
        </p:xfrm>
        <a:graphic>
          <a:graphicData uri="http://schemas.openxmlformats.org/drawingml/2006/table">
            <a:tbl>
              <a:tblPr>
                <a:tableStyleId>{5C22544A-7EE6-4342-B048-85BDC9FD1C3A}</a:tableStyleId>
              </a:tblPr>
              <a:tblGrid>
                <a:gridCol w="988574"/>
                <a:gridCol w="1328260"/>
                <a:gridCol w="1676656"/>
              </a:tblGrid>
              <a:tr h="237101">
                <a:tc gridSpan="3">
                  <a:txBody>
                    <a:bodyPr/>
                    <a:lstStyle/>
                    <a:p>
                      <a:pPr algn="ctr" fontAlgn="b"/>
                      <a:r>
                        <a:rPr lang="en-US" sz="1200" u="none" strike="noStrike" dirty="0">
                          <a:solidFill>
                            <a:schemeClr val="bg1"/>
                          </a:solidFill>
                          <a:effectLst/>
                        </a:rPr>
                        <a:t>Student Population </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solidFill>
                  </a:tcPr>
                </a:tc>
                <a:tc hMerge="1">
                  <a:txBody>
                    <a:bodyPr/>
                    <a:lstStyle/>
                    <a:p>
                      <a:endParaRPr lang="en-US"/>
                    </a:p>
                  </a:txBody>
                  <a:tcPr/>
                </a:tc>
                <a:tc hMerge="1">
                  <a:txBody>
                    <a:bodyPr/>
                    <a:lstStyle/>
                    <a:p>
                      <a:endParaRPr lang="en-US"/>
                    </a:p>
                  </a:txBody>
                  <a:tcPr/>
                </a:tc>
              </a:tr>
              <a:tr h="226981">
                <a:tc>
                  <a:txBody>
                    <a:bodyPr/>
                    <a:lstStyle/>
                    <a:p>
                      <a:pPr algn="ctr" fontAlgn="b"/>
                      <a:r>
                        <a:rPr lang="en-US" sz="1100" b="1" u="none" strike="noStrike" dirty="0">
                          <a:solidFill>
                            <a:schemeClr val="bg1"/>
                          </a:solidFill>
                          <a:effectLst/>
                        </a:rPr>
                        <a:t>Date Range</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Population</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Percent of Growth</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dirty="0">
                          <a:solidFill>
                            <a:schemeClr val="bg1"/>
                          </a:solidFill>
                          <a:effectLst/>
                        </a:rPr>
                        <a:t>1903-1909</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3,007</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 </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dirty="0">
                          <a:solidFill>
                            <a:schemeClr val="bg1"/>
                          </a:solidFill>
                          <a:effectLst/>
                        </a:rPr>
                        <a:t>1910-1919</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6,308</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110%</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dirty="0">
                          <a:solidFill>
                            <a:schemeClr val="bg1"/>
                          </a:solidFill>
                          <a:effectLst/>
                        </a:rPr>
                        <a:t>1920-1929</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9,718</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54%</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a:solidFill>
                            <a:schemeClr val="bg1"/>
                          </a:solidFill>
                          <a:effectLst/>
                        </a:rPr>
                        <a:t>1930-1939</a:t>
                      </a:r>
                      <a:endParaRPr lang="en-US" sz="11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11,874</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22%</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a:solidFill>
                            <a:schemeClr val="bg1"/>
                          </a:solidFill>
                          <a:effectLst/>
                        </a:rPr>
                        <a:t>1940-1949</a:t>
                      </a:r>
                      <a:endParaRPr lang="en-US" sz="11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12,210</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3%</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a:solidFill>
                            <a:schemeClr val="bg1"/>
                          </a:solidFill>
                          <a:effectLst/>
                        </a:rPr>
                        <a:t>1950-1959</a:t>
                      </a:r>
                      <a:endParaRPr lang="en-US" sz="11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18,702</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53%</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a:solidFill>
                            <a:schemeClr val="bg1"/>
                          </a:solidFill>
                          <a:effectLst/>
                        </a:rPr>
                        <a:t>1960-1969</a:t>
                      </a:r>
                      <a:endParaRPr lang="en-US" sz="11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54,796</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193%</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a:solidFill>
                            <a:schemeClr val="bg1"/>
                          </a:solidFill>
                          <a:effectLst/>
                        </a:rPr>
                        <a:t>1970-1979</a:t>
                      </a:r>
                      <a:endParaRPr lang="en-US" sz="11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130,553</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138%</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a:solidFill>
                            <a:schemeClr val="bg1"/>
                          </a:solidFill>
                          <a:effectLst/>
                        </a:rPr>
                        <a:t>1980-1989</a:t>
                      </a:r>
                      <a:endParaRPr lang="en-US" sz="11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184,935</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42%</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a:solidFill>
                            <a:schemeClr val="bg1"/>
                          </a:solidFill>
                          <a:effectLst/>
                        </a:rPr>
                        <a:t>1990-1999</a:t>
                      </a:r>
                      <a:endParaRPr lang="en-US" sz="11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211,172</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14%</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a:txBody>
                    <a:bodyPr/>
                    <a:lstStyle/>
                    <a:p>
                      <a:pPr algn="ctr" fontAlgn="b"/>
                      <a:r>
                        <a:rPr lang="en-US" sz="1100" b="1" u="none" strike="noStrike">
                          <a:solidFill>
                            <a:schemeClr val="bg1"/>
                          </a:solidFill>
                          <a:effectLst/>
                        </a:rPr>
                        <a:t>2000-2009</a:t>
                      </a:r>
                      <a:endParaRPr lang="en-US" sz="11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smtClean="0">
                          <a:solidFill>
                            <a:schemeClr val="bg1"/>
                          </a:solidFill>
                          <a:effectLst/>
                        </a:rPr>
                        <a:t>266,697</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100" b="1" u="none" strike="noStrike" dirty="0">
                          <a:solidFill>
                            <a:schemeClr val="bg1"/>
                          </a:solidFill>
                          <a:effectLst/>
                        </a:rPr>
                        <a:t>26%</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gridSpan="2">
                  <a:txBody>
                    <a:bodyPr/>
                    <a:lstStyle/>
                    <a:p>
                      <a:pPr algn="ctr" fontAlgn="b"/>
                      <a:r>
                        <a:rPr lang="en-US" sz="1100" b="1" u="none" strike="noStrike" dirty="0" smtClean="0">
                          <a:solidFill>
                            <a:schemeClr val="bg1"/>
                          </a:solidFill>
                          <a:effectLst/>
                        </a:rPr>
                        <a:t>Average </a:t>
                      </a:r>
                      <a:r>
                        <a:rPr lang="en-US" sz="1100" b="1" u="none" strike="noStrike" dirty="0">
                          <a:solidFill>
                            <a:schemeClr val="bg1"/>
                          </a:solidFill>
                          <a:effectLst/>
                        </a:rPr>
                        <a:t>Percentage of Growth</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solidFill>
                  </a:tcPr>
                </a:tc>
                <a:tc hMerge="1">
                  <a:txBody>
                    <a:bodyPr/>
                    <a:lstStyle/>
                    <a:p>
                      <a:endParaRPr lang="en-US"/>
                    </a:p>
                  </a:txBody>
                  <a:tcPr/>
                </a:tc>
                <a:tc>
                  <a:txBody>
                    <a:bodyPr/>
                    <a:lstStyle/>
                    <a:p>
                      <a:pPr algn="ctr" fontAlgn="b"/>
                      <a:r>
                        <a:rPr lang="en-US" sz="1100" b="1" u="none" strike="noStrike" dirty="0">
                          <a:solidFill>
                            <a:schemeClr val="bg1"/>
                          </a:solidFill>
                          <a:effectLst/>
                        </a:rPr>
                        <a:t>66%</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879">
                <a:tc gridSpan="2">
                  <a:txBody>
                    <a:bodyPr/>
                    <a:lstStyle/>
                    <a:p>
                      <a:pPr algn="ctr" fontAlgn="b"/>
                      <a:r>
                        <a:rPr lang="en-US" sz="1100" b="1" u="none" strike="noStrike" dirty="0">
                          <a:solidFill>
                            <a:schemeClr val="bg1"/>
                          </a:solidFill>
                          <a:effectLst/>
                        </a:rPr>
                        <a:t>Standard Deviation </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solidFill>
                  </a:tcPr>
                </a:tc>
                <a:tc hMerge="1">
                  <a:txBody>
                    <a:bodyPr/>
                    <a:lstStyle/>
                    <a:p>
                      <a:endParaRPr lang="en-US"/>
                    </a:p>
                  </a:txBody>
                  <a:tcPr/>
                </a:tc>
                <a:tc rowSpan="2">
                  <a:txBody>
                    <a:bodyPr/>
                    <a:lstStyle/>
                    <a:p>
                      <a:pPr algn="ctr" fontAlgn="b"/>
                      <a:r>
                        <a:rPr lang="en-US" sz="1100" b="1" u="none" strike="noStrike" dirty="0">
                          <a:solidFill>
                            <a:schemeClr val="bg1"/>
                          </a:solidFill>
                          <a:effectLst/>
                        </a:rPr>
                        <a:t>97,711</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26981">
                <a:tc gridSpan="2">
                  <a:txBody>
                    <a:bodyPr/>
                    <a:lstStyle/>
                    <a:p>
                      <a:pPr algn="ctr" fontAlgn="b"/>
                      <a:r>
                        <a:rPr lang="en-US" sz="1100" b="1" u="none" strike="noStrike" dirty="0">
                          <a:solidFill>
                            <a:schemeClr val="bg1"/>
                          </a:solidFill>
                          <a:effectLst/>
                        </a:rPr>
                        <a:t>Student Population per Decade</a:t>
                      </a:r>
                      <a:endParaRPr lang="en-US" sz="1100" b="1" i="0" u="none" strike="noStrike" dirty="0">
                        <a:solidFill>
                          <a:schemeClr val="bg1"/>
                        </a:solidFill>
                        <a:effectLst/>
                        <a:latin typeface="Calibri" panose="020F0502020204030204" pitchFamily="34" charset="0"/>
                      </a:endParaRPr>
                    </a:p>
                  </a:txBody>
                  <a:tcPr marL="2858" marR="2858" marT="2858" marB="0" anchor="b">
                    <a:solidFill>
                      <a:schemeClr val="accent1"/>
                    </a:solidFill>
                  </a:tcPr>
                </a:tc>
                <a:tc hMerge="1">
                  <a:txBody>
                    <a:bodyPr/>
                    <a:lstStyle/>
                    <a:p>
                      <a:endParaRPr lang="en-US"/>
                    </a:p>
                  </a:txBody>
                  <a:tcPr/>
                </a:tc>
                <a:tc v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19886528"/>
              </p:ext>
            </p:extLst>
          </p:nvPr>
        </p:nvGraphicFramePr>
        <p:xfrm>
          <a:off x="4652681" y="1017804"/>
          <a:ext cx="3927114" cy="3655714"/>
        </p:xfrm>
        <a:graphic>
          <a:graphicData uri="http://schemas.openxmlformats.org/drawingml/2006/table">
            <a:tbl>
              <a:tblPr>
                <a:tableStyleId>{5C22544A-7EE6-4342-B048-85BDC9FD1C3A}</a:tableStyleId>
              </a:tblPr>
              <a:tblGrid>
                <a:gridCol w="965683"/>
                <a:gridCol w="1309039"/>
                <a:gridCol w="1652392"/>
              </a:tblGrid>
              <a:tr h="265335">
                <a:tc gridSpan="3">
                  <a:txBody>
                    <a:bodyPr/>
                    <a:lstStyle/>
                    <a:p>
                      <a:pPr algn="ctr" fontAlgn="b"/>
                      <a:r>
                        <a:rPr lang="en-US" sz="1200" u="none" strike="noStrike" dirty="0">
                          <a:solidFill>
                            <a:schemeClr val="bg1"/>
                          </a:solidFill>
                          <a:effectLst/>
                        </a:rPr>
                        <a:t>Land Acquisition </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solidFill>
                  </a:tcPr>
                </a:tc>
                <a:tc hMerge="1">
                  <a:txBody>
                    <a:bodyPr/>
                    <a:lstStyle/>
                    <a:p>
                      <a:endParaRPr lang="en-US"/>
                    </a:p>
                  </a:txBody>
                  <a:tcPr/>
                </a:tc>
                <a:tc hMerge="1">
                  <a:txBody>
                    <a:bodyPr/>
                    <a:lstStyle/>
                    <a:p>
                      <a:endParaRPr lang="en-US"/>
                    </a:p>
                  </a:txBody>
                  <a:tcPr/>
                </a:tc>
              </a:tr>
              <a:tr h="240766">
                <a:tc>
                  <a:txBody>
                    <a:bodyPr/>
                    <a:lstStyle/>
                    <a:p>
                      <a:pPr algn="ctr" fontAlgn="b"/>
                      <a:r>
                        <a:rPr lang="en-US" sz="1200" b="1" u="none" strike="noStrike" dirty="0">
                          <a:solidFill>
                            <a:schemeClr val="bg1"/>
                          </a:solidFill>
                          <a:effectLst/>
                        </a:rPr>
                        <a:t>Date Range</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Total Acres</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Percent of Growth</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dirty="0">
                          <a:solidFill>
                            <a:schemeClr val="bg1"/>
                          </a:solidFill>
                          <a:effectLst/>
                        </a:rPr>
                        <a:t>1903-1909</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12</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 </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1910-1919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14</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17%</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1920-1929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23</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64%</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1930-1939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78</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239%</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1940-1949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90</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15%</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1950-1959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a:solidFill>
                            <a:schemeClr val="bg1"/>
                          </a:solidFill>
                          <a:effectLst/>
                        </a:rPr>
                        <a:t>119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32%</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1960-1969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a:solidFill>
                            <a:schemeClr val="bg1"/>
                          </a:solidFill>
                          <a:effectLst/>
                        </a:rPr>
                        <a:t>126</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6%</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1970-1979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a:solidFill>
                            <a:schemeClr val="bg1"/>
                          </a:solidFill>
                          <a:effectLst/>
                        </a:rPr>
                        <a:t>212</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68%</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1980-1989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a:solidFill>
                            <a:schemeClr val="bg1"/>
                          </a:solidFill>
                          <a:effectLst/>
                        </a:rPr>
                        <a:t>310</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46%</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1990-1999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a:solidFill>
                            <a:schemeClr val="bg1"/>
                          </a:solidFill>
                          <a:effectLst/>
                        </a:rPr>
                        <a:t>336</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8%</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a:txBody>
                    <a:bodyPr/>
                    <a:lstStyle/>
                    <a:p>
                      <a:pPr algn="ctr" fontAlgn="b"/>
                      <a:r>
                        <a:rPr lang="en-US" sz="1200" b="1" u="none" strike="noStrike">
                          <a:solidFill>
                            <a:schemeClr val="bg1"/>
                          </a:solidFill>
                          <a:effectLst/>
                        </a:rPr>
                        <a:t>2000-2009</a:t>
                      </a:r>
                      <a:endParaRPr lang="en-US" sz="1200" b="1" i="0" u="none" strike="noStrike">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436</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c>
                  <a:txBody>
                    <a:bodyPr/>
                    <a:lstStyle/>
                    <a:p>
                      <a:pPr algn="ctr" fontAlgn="b"/>
                      <a:r>
                        <a:rPr lang="en-US" sz="1200" b="1" u="none" strike="noStrike" dirty="0">
                          <a:solidFill>
                            <a:schemeClr val="bg1"/>
                          </a:solidFill>
                          <a:effectLst/>
                        </a:rPr>
                        <a:t>30%</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40766">
                <a:tc gridSpan="2">
                  <a:txBody>
                    <a:bodyPr/>
                    <a:lstStyle/>
                    <a:p>
                      <a:pPr algn="ctr" fontAlgn="b"/>
                      <a:r>
                        <a:rPr lang="en-US" sz="1200" b="1" u="none" strike="noStrike" dirty="0">
                          <a:solidFill>
                            <a:schemeClr val="bg1"/>
                          </a:solidFill>
                          <a:effectLst/>
                        </a:rPr>
                        <a:t>Average Percent of Growth</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solidFill>
                  </a:tcPr>
                </a:tc>
                <a:tc hMerge="1">
                  <a:txBody>
                    <a:bodyPr/>
                    <a:lstStyle/>
                    <a:p>
                      <a:endParaRPr lang="en-US"/>
                    </a:p>
                  </a:txBody>
                  <a:tcPr/>
                </a:tc>
                <a:tc>
                  <a:txBody>
                    <a:bodyPr/>
                    <a:lstStyle/>
                    <a:p>
                      <a:pPr algn="ctr" fontAlgn="b"/>
                      <a:r>
                        <a:rPr lang="en-US" sz="1200" b="1" u="none" strike="noStrike" dirty="0">
                          <a:solidFill>
                            <a:schemeClr val="bg1"/>
                          </a:solidFill>
                          <a:effectLst/>
                        </a:rPr>
                        <a:t>53%</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r h="260421">
                <a:tc gridSpan="2">
                  <a:txBody>
                    <a:bodyPr/>
                    <a:lstStyle/>
                    <a:p>
                      <a:pPr algn="ctr" fontAlgn="b"/>
                      <a:r>
                        <a:rPr lang="en-US" sz="1200" b="1" u="none" strike="noStrike" dirty="0">
                          <a:solidFill>
                            <a:schemeClr val="bg1"/>
                          </a:solidFill>
                          <a:effectLst/>
                        </a:rPr>
                        <a:t>Standard Deviation Acres</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solidFill>
                  </a:tcPr>
                </a:tc>
                <a:tc hMerge="1">
                  <a:txBody>
                    <a:bodyPr/>
                    <a:lstStyle/>
                    <a:p>
                      <a:endParaRPr lang="en-US"/>
                    </a:p>
                  </a:txBody>
                  <a:tcPr/>
                </a:tc>
                <a:tc>
                  <a:txBody>
                    <a:bodyPr/>
                    <a:lstStyle/>
                    <a:p>
                      <a:pPr algn="ctr" fontAlgn="b"/>
                      <a:r>
                        <a:rPr lang="en-US" sz="1200" b="1" u="none" strike="noStrike" dirty="0">
                          <a:solidFill>
                            <a:schemeClr val="bg1"/>
                          </a:solidFill>
                          <a:effectLst/>
                        </a:rPr>
                        <a:t>145</a:t>
                      </a:r>
                      <a:endParaRPr lang="en-US" sz="1200" b="1" i="0" u="none" strike="noStrike" dirty="0">
                        <a:solidFill>
                          <a:schemeClr val="bg1"/>
                        </a:solidFill>
                        <a:effectLst/>
                        <a:latin typeface="Calibri" panose="020F0502020204030204" pitchFamily="34" charset="0"/>
                      </a:endParaRPr>
                    </a:p>
                  </a:txBody>
                  <a:tcPr marL="2858" marR="2858" marT="2858" marB="0" anchor="b">
                    <a:solidFill>
                      <a:schemeClr val="accent1">
                        <a:lumMod val="40000"/>
                        <a:lumOff val="60000"/>
                      </a:schemeClr>
                    </a:solidFill>
                  </a:tcPr>
                </a:tc>
              </a:tr>
            </a:tbl>
          </a:graphicData>
        </a:graphic>
      </p:graphicFrame>
    </p:spTree>
    <p:extLst>
      <p:ext uri="{BB962C8B-B14F-4D97-AF65-F5344CB8AC3E}">
        <p14:creationId xmlns:p14="http://schemas.microsoft.com/office/powerpoint/2010/main" val="322259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24857" y="173177"/>
            <a:ext cx="8520599" cy="607800"/>
          </a:xfrm>
          <a:prstGeom prst="rect">
            <a:avLst/>
          </a:prstGeom>
        </p:spPr>
        <p:txBody>
          <a:bodyPr lIns="91425" tIns="91425" rIns="91425" bIns="91425" anchor="t" anchorCtr="0">
            <a:noAutofit/>
          </a:bodyPr>
          <a:lstStyle/>
          <a:p>
            <a:pPr algn="ctr">
              <a:spcBef>
                <a:spcPts val="0"/>
              </a:spcBef>
              <a:buNone/>
            </a:pPr>
            <a:r>
              <a:rPr lang="en" sz="4000" dirty="0"/>
              <a:t>Student Population 1903-2009</a:t>
            </a:r>
          </a:p>
        </p:txBody>
      </p:sp>
      <p:pic>
        <p:nvPicPr>
          <p:cNvPr id="137" name="Shape 137"/>
          <p:cNvPicPr preferRelativeResize="0"/>
          <p:nvPr/>
        </p:nvPicPr>
        <p:blipFill>
          <a:blip r:embed="rId3">
            <a:alphaModFix/>
          </a:blip>
          <a:stretch>
            <a:fillRect/>
          </a:stretch>
        </p:blipFill>
        <p:spPr>
          <a:xfrm>
            <a:off x="1505498" y="887177"/>
            <a:ext cx="7227651" cy="3762644"/>
          </a:xfrm>
          <a:prstGeom prst="rect">
            <a:avLst/>
          </a:prstGeom>
          <a:noFill/>
          <a:ln>
            <a:noFill/>
          </a:ln>
        </p:spPr>
      </p:pic>
      <p:sp>
        <p:nvSpPr>
          <p:cNvPr id="139" name="Shape 139"/>
          <p:cNvSpPr txBox="1">
            <a:spLocks noGrp="1"/>
          </p:cNvSpPr>
          <p:nvPr>
            <p:ph type="sldNum" idx="12"/>
          </p:nvPr>
        </p:nvSpPr>
        <p:spPr>
          <a:xfrm>
            <a:off x="8458800" y="455251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b="1">
                <a:solidFill>
                  <a:schemeClr val="bg1"/>
                </a:solidFill>
              </a:rPr>
              <a:t>9</a:t>
            </a:fld>
            <a:endParaRPr lang="en" b="1" dirty="0">
              <a:solidFill>
                <a:schemeClr val="bg1"/>
              </a:solidFill>
            </a:endParaRPr>
          </a:p>
        </p:txBody>
      </p:sp>
    </p:spTree>
  </p:cSld>
  <p:clrMapOvr>
    <a:masterClrMapping/>
  </p:clrMapOvr>
  <p:transition spd="slow">
    <p:cut/>
  </p:transition>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774</Words>
  <Application>Microsoft Office PowerPoint</Application>
  <PresentationFormat>On-screen Show (16:9)</PresentationFormat>
  <Paragraphs>169</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Courier New</vt:lpstr>
      <vt:lpstr>Times New Roman</vt:lpstr>
      <vt:lpstr>Calibri</vt:lpstr>
      <vt:lpstr>Roboto</vt:lpstr>
      <vt:lpstr>geometric</vt:lpstr>
      <vt:lpstr>Texas State (San Marcos) Campus Map Visualization, c. 1900-2015 </vt:lpstr>
      <vt:lpstr>Introduction</vt:lpstr>
      <vt:lpstr>Tasks/Major Milestones</vt:lpstr>
      <vt:lpstr>Data Collection/Issues with the Data</vt:lpstr>
      <vt:lpstr>Results - Time Slider Video: ArcGIS Time Slider function explained </vt:lpstr>
      <vt:lpstr>Results - Time Slider Video: ArcGIS Time Slider function enabling </vt:lpstr>
      <vt:lpstr>Interactive Web Map</vt:lpstr>
      <vt:lpstr>Comparisons</vt:lpstr>
      <vt:lpstr>Student Population 1903-2009</vt:lpstr>
      <vt:lpstr>Land Acquisition 1903-2009</vt:lpstr>
      <vt:lpstr>Correlation Analysis</vt:lpstr>
      <vt:lpstr>Further Research and Project Expansion </vt:lpstr>
      <vt:lpstr>Further Research and Project Expansion </vt:lpstr>
      <vt:lpstr>Further Research and Project Expansion </vt:lpstr>
      <vt:lpstr>Conclusions/Summary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State (San Marcos) Campus Map Visualization, c. 1900-2015</dc:title>
  <dc:creator>Hartnett, Christian T</dc:creator>
  <cp:lastModifiedBy>Hartnett, Christian T</cp:lastModifiedBy>
  <cp:revision>4</cp:revision>
  <dcterms:modified xsi:type="dcterms:W3CDTF">2015-11-30T18:40:34Z</dcterms:modified>
</cp:coreProperties>
</file>