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4" d="100"/>
          <a:sy n="24" d="100"/>
        </p:scale>
        <p:origin x="1464" y="12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77819" y="877819"/>
            <a:ext cx="42135552" cy="31162752"/>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95928" y="4235405"/>
            <a:ext cx="35881056" cy="14045184"/>
          </a:xfrm>
        </p:spPr>
        <p:txBody>
          <a:bodyPr anchor="b">
            <a:normAutofit/>
          </a:bodyPr>
          <a:lstStyle>
            <a:lvl1pPr algn="ctr">
              <a:lnSpc>
                <a:spcPct val="85000"/>
              </a:lnSpc>
              <a:defRPr sz="28800" b="1" cap="all" baseline="0">
                <a:ln w="15875">
                  <a:solidFill>
                    <a:schemeClr val="bg1"/>
                  </a:solidFill>
                </a:ln>
                <a:solidFill>
                  <a:schemeClr val="accent1"/>
                </a:solidFill>
                <a:effectLst>
                  <a:outerShdw dist="38100" dir="2700000" algn="tl" rotWithShape="0">
                    <a:schemeClr val="accent1"/>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154313" y="18574250"/>
            <a:ext cx="31564296" cy="6663192"/>
          </a:xfrm>
        </p:spPr>
        <p:txBody>
          <a:bodyPr>
            <a:normAutofit/>
          </a:bodyPr>
          <a:lstStyle>
            <a:lvl1pPr marL="0" indent="0" algn="ctr">
              <a:spcBef>
                <a:spcPts val="4800"/>
              </a:spcBef>
              <a:buNone/>
              <a:defRPr sz="8640">
                <a:solidFill>
                  <a:schemeClr val="accent1"/>
                </a:solidFill>
              </a:defRPr>
            </a:lvl1pPr>
            <a:lvl2pPr marL="1645920" indent="0" algn="ctr">
              <a:buNone/>
              <a:defRPr sz="8640"/>
            </a:lvl2pPr>
            <a:lvl3pPr marL="3291840" indent="0" algn="ctr">
              <a:buNone/>
              <a:defRPr sz="8640"/>
            </a:lvl3pPr>
            <a:lvl4pPr marL="4937760" indent="0" algn="ctr">
              <a:buNone/>
              <a:defRPr sz="7200"/>
            </a:lvl4pPr>
            <a:lvl5pPr marL="6583680" indent="0" algn="ctr">
              <a:buNone/>
              <a:defRPr sz="7200"/>
            </a:lvl5pPr>
            <a:lvl6pPr marL="8229600" indent="0" algn="ctr">
              <a:buNone/>
              <a:defRPr sz="7200"/>
            </a:lvl6pPr>
            <a:lvl7pPr marL="9875520" indent="0" algn="ctr">
              <a:buNone/>
              <a:defRPr sz="7200"/>
            </a:lvl7pPr>
            <a:lvl8pPr marL="11521440" indent="0" algn="ctr">
              <a:buNone/>
              <a:defRPr sz="7200"/>
            </a:lvl8pPr>
            <a:lvl9pPr marL="13167360" indent="0" algn="ctr">
              <a:buNone/>
              <a:defRPr sz="7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417D0216-381C-43E0-AD2D-072E2683E3D9}" type="datetimeFigureOut">
              <a:rPr lang="en-US" smtClean="0"/>
              <a:t>11/30/2015</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9BC295B-1EFC-4FA2-A52D-CDE4DA443848}" type="slidenum">
              <a:rPr lang="en-US" smtClean="0"/>
              <a:t>‹#›</a:t>
            </a:fld>
            <a:endParaRPr lang="en-US"/>
          </a:p>
        </p:txBody>
      </p:sp>
      <p:cxnSp>
        <p:nvCxnSpPr>
          <p:cNvPr id="8" name="Straight Connector 7"/>
          <p:cNvCxnSpPr/>
          <p:nvPr/>
        </p:nvCxnSpPr>
        <p:spPr>
          <a:xfrm>
            <a:off x="7123178" y="17922240"/>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17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D0216-381C-43E0-AD2D-072E2683E3D9}"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216272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3657600"/>
            <a:ext cx="8366760" cy="259689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14802" y="3657600"/>
            <a:ext cx="26746200" cy="25968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D0216-381C-43E0-AD2D-072E2683E3D9}"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157384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4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D0216-381C-43E0-AD2D-072E2683E3D9}"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40568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3126" y="5633160"/>
            <a:ext cx="35881056" cy="14045184"/>
          </a:xfrm>
        </p:spPr>
        <p:txBody>
          <a:bodyPr anchor="b">
            <a:noAutofit/>
          </a:bodyPr>
          <a:lstStyle>
            <a:lvl1pPr algn="ctr">
              <a:lnSpc>
                <a:spcPct val="85000"/>
              </a:lnSpc>
              <a:defRPr lang="en-US" sz="288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5741" y="19941696"/>
            <a:ext cx="31568746" cy="6546269"/>
          </a:xfrm>
        </p:spPr>
        <p:txBody>
          <a:bodyPr anchor="t">
            <a:normAutofit/>
          </a:bodyPr>
          <a:lstStyle>
            <a:lvl1pPr marL="0" indent="0" algn="ctr">
              <a:buNone/>
              <a:defRPr sz="8640">
                <a:solidFill>
                  <a:schemeClr val="accent1"/>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D0216-381C-43E0-AD2D-072E2683E3D9}"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295B-1EFC-4FA2-A52D-CDE4DA443848}" type="slidenum">
              <a:rPr lang="en-US" smtClean="0"/>
              <a:t>‹#›</a:t>
            </a:fld>
            <a:endParaRPr lang="en-US"/>
          </a:p>
        </p:txBody>
      </p:sp>
      <p:cxnSp>
        <p:nvCxnSpPr>
          <p:cNvPr id="7" name="Straight Connector 6"/>
          <p:cNvCxnSpPr/>
          <p:nvPr/>
        </p:nvCxnSpPr>
        <p:spPr>
          <a:xfrm>
            <a:off x="7132322" y="19297958"/>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60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14800" y="9875515"/>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563403" y="9875520"/>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7D0216-381C-43E0-AD2D-072E2683E3D9}"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332176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114800" y="9607253"/>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4114800" y="13063118"/>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569024" y="9595354"/>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569024" y="13052746"/>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7D0216-381C-43E0-AD2D-072E2683E3D9}"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277327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7D0216-381C-43E0-AD2D-072E2683E3D9}"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51408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D0216-381C-43E0-AD2D-072E2683E3D9}"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377738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smtClean="0"/>
              <a:t>Click to edit Master title style</a:t>
            </a:r>
            <a:endParaRPr lang="en-US" dirty="0"/>
          </a:p>
        </p:txBody>
      </p:sp>
      <p:sp>
        <p:nvSpPr>
          <p:cNvPr id="3" name="Content Placeholder 2"/>
          <p:cNvSpPr>
            <a:spLocks noGrp="1"/>
          </p:cNvSpPr>
          <p:nvPr>
            <p:ph idx="1"/>
          </p:nvPr>
        </p:nvSpPr>
        <p:spPr>
          <a:xfrm>
            <a:off x="19820707" y="5266944"/>
            <a:ext cx="19918262" cy="22384512"/>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14800" y="13606272"/>
            <a:ext cx="13606272" cy="14045184"/>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D0216-381C-43E0-AD2D-072E2683E3D9}"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50521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291716" y="5135268"/>
            <a:ext cx="20436974" cy="22296734"/>
          </a:xfrm>
        </p:spPr>
        <p:txBody>
          <a:bodyPr lIns="274320" tIns="182880" anchor="t">
            <a:normAutofit/>
          </a:bodyPr>
          <a:lstStyle>
            <a:lvl1pPr marL="0" indent="0">
              <a:buNone/>
              <a:defRPr sz="1008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4114800" y="13606272"/>
            <a:ext cx="13606272" cy="13825728"/>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D0216-381C-43E0-AD2D-072E2683E3D9}"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295B-1EFC-4FA2-A52D-CDE4DA443848}" type="slidenum">
              <a:rPr lang="en-US" smtClean="0"/>
              <a:t>‹#›</a:t>
            </a:fld>
            <a:endParaRPr lang="en-US"/>
          </a:p>
        </p:txBody>
      </p:sp>
    </p:spTree>
    <p:extLst>
      <p:ext uri="{BB962C8B-B14F-4D97-AF65-F5344CB8AC3E}">
        <p14:creationId xmlns:p14="http://schemas.microsoft.com/office/powerpoint/2010/main" val="4972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877824" y="877824"/>
            <a:ext cx="42135552" cy="3116275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114800" y="2926080"/>
            <a:ext cx="35551872" cy="65105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14807" y="9875520"/>
            <a:ext cx="35542334" cy="193852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114786" y="29874382"/>
            <a:ext cx="8384669" cy="1752600"/>
          </a:xfrm>
          <a:prstGeom prst="rect">
            <a:avLst/>
          </a:prstGeom>
        </p:spPr>
        <p:txBody>
          <a:bodyPr vert="horz" lIns="91440" tIns="45720" rIns="91440" bIns="45720" rtlCol="0" anchor="ctr"/>
          <a:lstStyle>
            <a:lvl1pPr algn="l">
              <a:defRPr sz="4800">
                <a:solidFill>
                  <a:schemeClr val="accent1"/>
                </a:solidFill>
              </a:defRPr>
            </a:lvl1pPr>
          </a:lstStyle>
          <a:p>
            <a:fld id="{417D0216-381C-43E0-AD2D-072E2683E3D9}" type="datetimeFigureOut">
              <a:rPr lang="en-US" smtClean="0"/>
              <a:t>11/30/2015</a:t>
            </a:fld>
            <a:endParaRPr lang="en-US"/>
          </a:p>
        </p:txBody>
      </p:sp>
      <p:sp>
        <p:nvSpPr>
          <p:cNvPr id="5" name="Footer Placeholder 4"/>
          <p:cNvSpPr>
            <a:spLocks noGrp="1"/>
          </p:cNvSpPr>
          <p:nvPr>
            <p:ph type="ftr" sz="quarter" idx="3"/>
          </p:nvPr>
        </p:nvSpPr>
        <p:spPr>
          <a:xfrm>
            <a:off x="14216935" y="29874382"/>
            <a:ext cx="16983989" cy="1752600"/>
          </a:xfrm>
          <a:prstGeom prst="rect">
            <a:avLst/>
          </a:prstGeom>
        </p:spPr>
        <p:txBody>
          <a:bodyPr vert="horz" lIns="91440" tIns="45720" rIns="91440" bIns="45720" rtlCol="0" anchor="ctr"/>
          <a:lstStyle>
            <a:lvl1pPr algn="ctr">
              <a:defRPr sz="4800">
                <a:solidFill>
                  <a:schemeClr val="accent1"/>
                </a:solidFill>
              </a:defRPr>
            </a:lvl1pPr>
          </a:lstStyle>
          <a:p>
            <a:endParaRPr lang="en-US"/>
          </a:p>
        </p:txBody>
      </p:sp>
      <p:sp>
        <p:nvSpPr>
          <p:cNvPr id="6" name="Slide Number Placeholder 5"/>
          <p:cNvSpPr>
            <a:spLocks noGrp="1"/>
          </p:cNvSpPr>
          <p:nvPr>
            <p:ph type="sldNum" sz="quarter" idx="4"/>
          </p:nvPr>
        </p:nvSpPr>
        <p:spPr>
          <a:xfrm>
            <a:off x="33586313" y="29874382"/>
            <a:ext cx="6142382" cy="1752600"/>
          </a:xfrm>
          <a:prstGeom prst="rect">
            <a:avLst/>
          </a:prstGeom>
        </p:spPr>
        <p:txBody>
          <a:bodyPr vert="horz" lIns="91440" tIns="45720" rIns="91440" bIns="45720" rtlCol="0" anchor="ctr"/>
          <a:lstStyle>
            <a:lvl1pPr algn="r">
              <a:defRPr sz="4800">
                <a:solidFill>
                  <a:schemeClr val="accent1"/>
                </a:solidFill>
              </a:defRPr>
            </a:lvl1pPr>
          </a:lstStyle>
          <a:p>
            <a:fld id="{19BC295B-1EFC-4FA2-A52D-CDE4DA443848}" type="slidenum">
              <a:rPr lang="en-US" smtClean="0"/>
              <a:t>‹#›</a:t>
            </a:fld>
            <a:endParaRPr lang="en-US"/>
          </a:p>
        </p:txBody>
      </p:sp>
    </p:spTree>
    <p:extLst>
      <p:ext uri="{BB962C8B-B14F-4D97-AF65-F5344CB8AC3E}">
        <p14:creationId xmlns:p14="http://schemas.microsoft.com/office/powerpoint/2010/main" val="3820797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3291840" rtl="0" eaLnBrk="1" latinLnBrk="0" hangingPunct="1">
        <a:lnSpc>
          <a:spcPct val="90000"/>
        </a:lnSpc>
        <a:spcBef>
          <a:spcPct val="0"/>
        </a:spcBef>
        <a:buNone/>
        <a:defRPr sz="19200" kern="1200">
          <a:solidFill>
            <a:schemeClr val="accent1"/>
          </a:solidFill>
          <a:latin typeface="+mj-lt"/>
          <a:ea typeface="+mj-ea"/>
          <a:cs typeface="+mj-cs"/>
        </a:defRPr>
      </a:lvl1pPr>
    </p:titleStyle>
    <p:bodyStyle>
      <a:lvl1pPr marL="822960" indent="-658368" algn="l" defTabSz="3291840" rtl="0" eaLnBrk="1" latinLnBrk="0" hangingPunct="1">
        <a:lnSpc>
          <a:spcPct val="90000"/>
        </a:lnSpc>
        <a:spcBef>
          <a:spcPts val="4800"/>
        </a:spcBef>
        <a:buClr>
          <a:schemeClr val="accent1"/>
        </a:buClr>
        <a:buSzPct val="80000"/>
        <a:buFont typeface="Corbel" pitchFamily="34" charset="0"/>
        <a:buChar char="•"/>
        <a:defRPr sz="9600" kern="1200">
          <a:solidFill>
            <a:schemeClr val="accent1"/>
          </a:solidFill>
          <a:latin typeface="+mn-lt"/>
          <a:ea typeface="+mn-ea"/>
          <a:cs typeface="+mn-cs"/>
        </a:defRPr>
      </a:lvl1pPr>
      <a:lvl2pPr marL="1645920"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8640" kern="1200">
          <a:solidFill>
            <a:schemeClr val="accent1"/>
          </a:solidFill>
          <a:latin typeface="+mn-lt"/>
          <a:ea typeface="+mn-ea"/>
          <a:cs typeface="+mn-cs"/>
        </a:defRPr>
      </a:lvl2pPr>
      <a:lvl3pPr marL="2633472"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7680" kern="1200">
          <a:solidFill>
            <a:schemeClr val="accent1"/>
          </a:solidFill>
          <a:latin typeface="+mn-lt"/>
          <a:ea typeface="+mn-ea"/>
          <a:cs typeface="+mn-cs"/>
        </a:defRPr>
      </a:lvl3pPr>
      <a:lvl4pPr marL="3621024"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4pPr>
      <a:lvl5pPr marL="4416576"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5pPr>
      <a:lvl6pPr marL="528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6pPr>
      <a:lvl7pPr marL="624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7pPr>
      <a:lvl8pPr marL="720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8pPr>
      <a:lvl9pPr marL="816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8384833" y="21622392"/>
            <a:ext cx="14401735" cy="6871206"/>
          </a:xfrm>
          <a:prstGeom prst="rect">
            <a:avLst/>
          </a:prstGeom>
          <a:solidFill>
            <a:schemeClr val="accent4">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4" name="Rectangle 3"/>
          <p:cNvSpPr/>
          <p:nvPr/>
        </p:nvSpPr>
        <p:spPr>
          <a:xfrm>
            <a:off x="860025" y="1169057"/>
            <a:ext cx="42141485" cy="3355787"/>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6129"/>
          </a:p>
        </p:txBody>
      </p:sp>
      <p:sp>
        <p:nvSpPr>
          <p:cNvPr id="2" name="Title 1"/>
          <p:cNvSpPr>
            <a:spLocks noGrp="1"/>
          </p:cNvSpPr>
          <p:nvPr>
            <p:ph type="ctrTitle"/>
          </p:nvPr>
        </p:nvSpPr>
        <p:spPr>
          <a:xfrm>
            <a:off x="4806633" y="1599437"/>
            <a:ext cx="34509208" cy="2796955"/>
          </a:xfrm>
        </p:spPr>
        <p:txBody>
          <a:bodyPr>
            <a:noAutofit/>
          </a:bodyPr>
          <a:lstStyle/>
          <a:p>
            <a:r>
              <a:rPr lang="en-US" sz="11520" dirty="0">
                <a:solidFill>
                  <a:schemeClr val="tx1"/>
                </a:solidFill>
                <a:latin typeface="Arial"/>
                <a:cs typeface="Arial"/>
              </a:rPr>
              <a:t>Mapping Avian data for Westcave </a:t>
            </a:r>
            <a:r>
              <a:rPr lang="en-US" sz="11520" dirty="0" smtClean="0">
                <a:solidFill>
                  <a:schemeClr val="tx1"/>
                </a:solidFill>
                <a:latin typeface="Arial"/>
                <a:cs typeface="Arial"/>
              </a:rPr>
              <a:t/>
            </a:r>
            <a:br>
              <a:rPr lang="en-US" sz="11520" dirty="0" smtClean="0">
                <a:solidFill>
                  <a:schemeClr val="tx1"/>
                </a:solidFill>
                <a:latin typeface="Arial"/>
                <a:cs typeface="Arial"/>
              </a:rPr>
            </a:br>
            <a:r>
              <a:rPr lang="en-US" sz="11520" dirty="0" smtClean="0">
                <a:solidFill>
                  <a:schemeClr val="tx1"/>
                </a:solidFill>
                <a:latin typeface="Arial"/>
                <a:cs typeface="Arial"/>
              </a:rPr>
              <a:t>Circle </a:t>
            </a:r>
            <a:r>
              <a:rPr lang="en-US" sz="11520" dirty="0">
                <a:solidFill>
                  <a:schemeClr val="tx1"/>
                </a:solidFill>
                <a:latin typeface="Arial"/>
                <a:cs typeface="Arial"/>
              </a:rPr>
              <a:t>Christmas Bird Count </a:t>
            </a:r>
          </a:p>
        </p:txBody>
      </p:sp>
      <p:sp>
        <p:nvSpPr>
          <p:cNvPr id="7" name="Rectangle 6"/>
          <p:cNvSpPr/>
          <p:nvPr/>
        </p:nvSpPr>
        <p:spPr>
          <a:xfrm>
            <a:off x="1120965" y="4826772"/>
            <a:ext cx="9295246" cy="7925679"/>
          </a:xfrm>
          <a:prstGeom prst="rect">
            <a:avLst/>
          </a:prstGeom>
          <a:solidFill>
            <a:schemeClr val="accent2">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8" name="Rectangle 7"/>
          <p:cNvSpPr/>
          <p:nvPr/>
        </p:nvSpPr>
        <p:spPr>
          <a:xfrm>
            <a:off x="1120965" y="13025881"/>
            <a:ext cx="9295246" cy="7846294"/>
          </a:xfrm>
          <a:prstGeom prst="rect">
            <a:avLst/>
          </a:prstGeom>
          <a:solidFill>
            <a:schemeClr val="accent2">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9" name="Rectangle 8"/>
          <p:cNvSpPr/>
          <p:nvPr/>
        </p:nvSpPr>
        <p:spPr>
          <a:xfrm>
            <a:off x="1120965" y="21126797"/>
            <a:ext cx="11433542" cy="10320612"/>
          </a:xfrm>
          <a:prstGeom prst="rect">
            <a:avLst/>
          </a:prstGeom>
          <a:solidFill>
            <a:schemeClr val="accent2">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dirty="0"/>
          </a:p>
        </p:txBody>
      </p:sp>
      <p:sp>
        <p:nvSpPr>
          <p:cNvPr id="10" name="TextBox 9"/>
          <p:cNvSpPr txBox="1"/>
          <p:nvPr/>
        </p:nvSpPr>
        <p:spPr>
          <a:xfrm>
            <a:off x="1402698" y="5140672"/>
            <a:ext cx="9013512" cy="7405104"/>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Background</a:t>
            </a:r>
            <a:endParaRPr lang="en-US" sz="4000" b="1" dirty="0">
              <a:latin typeface="Arial" panose="020B0604020202020204" pitchFamily="34" charset="0"/>
              <a:cs typeface="Arial" panose="020B0604020202020204" pitchFamily="34" charset="0"/>
            </a:endParaRPr>
          </a:p>
          <a:p>
            <a:pPr>
              <a:lnSpc>
                <a:spcPct val="110000"/>
              </a:lnSpc>
            </a:pPr>
            <a:r>
              <a:rPr lang="en-US" sz="3600" dirty="0">
                <a:latin typeface="Arial" panose="020B0604020202020204" pitchFamily="34" charset="0"/>
                <a:cs typeface="Arial" panose="020B0604020202020204" pitchFamily="34" charset="0"/>
              </a:rPr>
              <a:t>The Christmas Bird Count (CBC) has been a tradition for birders with the Audubon Society for almost 110 years. It is a chance for the scientific community to team with volunteers to acquire information on the prevalence of bird species and populations in various regions. Birds are an important indicator species to a whole slew of human-environmental factors such as habitat fragmentation, food or water shortage, and pollution levels. </a:t>
            </a:r>
          </a:p>
        </p:txBody>
      </p:sp>
      <p:sp>
        <p:nvSpPr>
          <p:cNvPr id="3" name="TextBox 2"/>
          <p:cNvSpPr txBox="1"/>
          <p:nvPr/>
        </p:nvSpPr>
        <p:spPr>
          <a:xfrm>
            <a:off x="1332265" y="21401666"/>
            <a:ext cx="6102206" cy="10679847"/>
          </a:xfrm>
          <a:prstGeom prst="rect">
            <a:avLst/>
          </a:prstGeom>
          <a:noFill/>
        </p:spPr>
        <p:txBody>
          <a:bodyPr wrap="square" rtlCol="0">
            <a:spAutoFit/>
          </a:bodyPr>
          <a:lstStyle/>
          <a:p>
            <a:r>
              <a:rPr lang="en-US" sz="4000" b="1" dirty="0" smtClean="0">
                <a:latin typeface="Arial"/>
                <a:cs typeface="Arial"/>
              </a:rPr>
              <a:t>Objectives and Tasks</a:t>
            </a:r>
          </a:p>
          <a:p>
            <a:r>
              <a:rPr lang="en-US" sz="3600" dirty="0" smtClean="0">
                <a:latin typeface="Arial" panose="020B0604020202020204" pitchFamily="34" charset="0"/>
                <a:cs typeface="Arial" panose="020B0604020202020204" pitchFamily="34" charset="0"/>
              </a:rPr>
              <a:t>The following are tasks we perform in this study: </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Process avian sighting data comprehensively and according to region</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Regional Boundary delineation</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Coordination with client for additional map elements, hot spots, and details</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Post-processing reference map features in reference map and GIS </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Statistical summarization on avian species data</a:t>
            </a:r>
          </a:p>
          <a:p>
            <a:endParaRPr lang="en-US" sz="3600" dirty="0">
              <a:latin typeface="Arial" panose="020B0604020202020204" pitchFamily="34" charset="0"/>
              <a:cs typeface="Arial" panose="020B0604020202020204" pitchFamily="34" charset="0"/>
            </a:endParaRPr>
          </a:p>
        </p:txBody>
      </p:sp>
      <p:sp>
        <p:nvSpPr>
          <p:cNvPr id="11" name="Rectangle 10"/>
          <p:cNvSpPr/>
          <p:nvPr/>
        </p:nvSpPr>
        <p:spPr>
          <a:xfrm>
            <a:off x="28310908" y="28775529"/>
            <a:ext cx="14453181" cy="2733718"/>
          </a:xfrm>
          <a:prstGeom prst="rect">
            <a:avLst/>
          </a:prstGeom>
          <a:solidFill>
            <a:schemeClr val="accent4">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12" name="TextBox 11"/>
          <p:cNvSpPr txBox="1"/>
          <p:nvPr/>
        </p:nvSpPr>
        <p:spPr>
          <a:xfrm>
            <a:off x="28651630" y="28868453"/>
            <a:ext cx="13974184" cy="2585323"/>
          </a:xfrm>
          <a:prstGeom prst="rect">
            <a:avLst/>
          </a:prstGeom>
          <a:noFill/>
        </p:spPr>
        <p:txBody>
          <a:bodyPr wrap="square" rtlCol="0" anchor="t">
            <a:spAutoFit/>
          </a:bodyPr>
          <a:lstStyle/>
          <a:p>
            <a:r>
              <a:rPr lang="en-US" sz="2700" b="1" dirty="0">
                <a:latin typeface="Arial"/>
                <a:cs typeface="Arial"/>
              </a:rPr>
              <a:t>Authors</a:t>
            </a:r>
            <a:r>
              <a:rPr lang="en-US" sz="2700" dirty="0">
                <a:latin typeface="Arial"/>
                <a:cs typeface="Arial"/>
              </a:rPr>
              <a:t>: </a:t>
            </a:r>
            <a:r>
              <a:rPr lang="en-US" sz="2700" dirty="0" smtClean="0">
                <a:latin typeface="Arial"/>
                <a:cs typeface="Arial"/>
              </a:rPr>
              <a:t>Sara Breit, David Mills, Dylan Ham, Daniela Castro       GEO 4427 Fall 2015</a:t>
            </a:r>
            <a:endParaRPr lang="en-US" sz="2700" dirty="0">
              <a:latin typeface="Arial"/>
              <a:cs typeface="Arial"/>
            </a:endParaRPr>
          </a:p>
          <a:p>
            <a:r>
              <a:rPr lang="en-US" sz="2700" dirty="0">
                <a:latin typeface="Arial"/>
                <a:cs typeface="Arial"/>
              </a:rPr>
              <a:t>11</a:t>
            </a:r>
            <a:r>
              <a:rPr lang="en-US" sz="2700" dirty="0" smtClean="0">
                <a:latin typeface="Arial"/>
                <a:cs typeface="Arial"/>
              </a:rPr>
              <a:t>/30/</a:t>
            </a:r>
            <a:r>
              <a:rPr lang="en-US" sz="2700" dirty="0">
                <a:latin typeface="Arial"/>
                <a:cs typeface="Arial"/>
              </a:rPr>
              <a:t>2015</a:t>
            </a:r>
          </a:p>
          <a:p>
            <a:r>
              <a:rPr lang="en-US" sz="2700" b="1" dirty="0">
                <a:latin typeface="Arial"/>
                <a:cs typeface="Arial"/>
              </a:rPr>
              <a:t>Sources</a:t>
            </a:r>
            <a:r>
              <a:rPr lang="en-US" sz="2700" dirty="0">
                <a:latin typeface="Arial"/>
                <a:cs typeface="Arial"/>
              </a:rPr>
              <a:t>: </a:t>
            </a:r>
          </a:p>
          <a:p>
            <a:r>
              <a:rPr lang="en-US" sz="2700" dirty="0">
                <a:latin typeface="Arial"/>
                <a:cs typeface="Arial"/>
              </a:rPr>
              <a:t>National Land Cover Database, Texas Department of Transportation, City of Austin, National Audubon Society, and the Christmas Bird Count managers and volunteers of Westcave Circle</a:t>
            </a:r>
          </a:p>
        </p:txBody>
      </p:sp>
      <p:sp>
        <p:nvSpPr>
          <p:cNvPr id="14" name="TextBox 13"/>
          <p:cNvSpPr txBox="1"/>
          <p:nvPr/>
        </p:nvSpPr>
        <p:spPr>
          <a:xfrm>
            <a:off x="1332264" y="13354627"/>
            <a:ext cx="9013512" cy="7965258"/>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Summary</a:t>
            </a:r>
          </a:p>
          <a:p>
            <a:pPr lvl="0">
              <a:lnSpc>
                <a:spcPct val="110000"/>
              </a:lnSpc>
            </a:pPr>
            <a:r>
              <a:rPr lang="en-US" sz="3600" dirty="0">
                <a:solidFill>
                  <a:prstClr val="black"/>
                </a:solidFill>
                <a:latin typeface="Arial" panose="020B0604020202020204" pitchFamily="34" charset="0"/>
                <a:cs typeface="Arial" panose="020B0604020202020204" pitchFamily="34" charset="0"/>
              </a:rPr>
              <a:t>The </a:t>
            </a:r>
            <a:r>
              <a:rPr lang="en-US" sz="3600" dirty="0" err="1">
                <a:solidFill>
                  <a:prstClr val="black"/>
                </a:solidFill>
                <a:latin typeface="Arial" panose="020B0604020202020204" pitchFamily="34" charset="0"/>
                <a:cs typeface="Arial" panose="020B0604020202020204" pitchFamily="34" charset="0"/>
              </a:rPr>
              <a:t>GeoJays</a:t>
            </a:r>
            <a:r>
              <a:rPr lang="en-US" sz="3600" dirty="0">
                <a:solidFill>
                  <a:prstClr val="black"/>
                </a:solidFill>
                <a:latin typeface="Arial" panose="020B0604020202020204" pitchFamily="34" charset="0"/>
                <a:cs typeface="Arial" panose="020B0604020202020204" pitchFamily="34" charset="0"/>
              </a:rPr>
              <a:t> have the opportunity to add a spatial dimension to this data using Geographic Information Systems (GIS) to assist the volunteers in finding their way around Westcave CBC. Our group has focused on </a:t>
            </a:r>
            <a:r>
              <a:rPr lang="en-US" sz="3600" dirty="0" smtClean="0">
                <a:solidFill>
                  <a:prstClr val="black"/>
                </a:solidFill>
                <a:latin typeface="Arial" panose="020B0604020202020204" pitchFamily="34" charset="0"/>
                <a:cs typeface="Arial" panose="020B0604020202020204" pitchFamily="34" charset="0"/>
              </a:rPr>
              <a:t>providing a </a:t>
            </a:r>
            <a:r>
              <a:rPr lang="en-US" sz="3600" dirty="0">
                <a:solidFill>
                  <a:prstClr val="black"/>
                </a:solidFill>
                <a:latin typeface="Arial" panose="020B0604020202020204" pitchFamily="34" charset="0"/>
                <a:cs typeface="Arial" panose="020B0604020202020204" pitchFamily="34" charset="0"/>
              </a:rPr>
              <a:t>detailed reference maps that will help the volunteers </a:t>
            </a:r>
            <a:r>
              <a:rPr lang="en-US" sz="3600" dirty="0" smtClean="0">
                <a:solidFill>
                  <a:prstClr val="black"/>
                </a:solidFill>
                <a:latin typeface="Arial" panose="020B0604020202020204" pitchFamily="34" charset="0"/>
                <a:cs typeface="Arial" panose="020B0604020202020204" pitchFamily="34" charset="0"/>
              </a:rPr>
              <a:t>find the nearest natural areas and features that will provide optimal bird sightings and count opportunity. Also, we will set the framework for statistical analysis for bird count data.</a:t>
            </a:r>
            <a:endParaRPr lang="en-US" sz="3600" dirty="0">
              <a:solidFill>
                <a:prstClr val="black"/>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17" name="Rectangle 16"/>
          <p:cNvSpPr/>
          <p:nvPr/>
        </p:nvSpPr>
        <p:spPr>
          <a:xfrm>
            <a:off x="29198324" y="4776298"/>
            <a:ext cx="13565763" cy="12500684"/>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18" name="Rectangle 17"/>
          <p:cNvSpPr/>
          <p:nvPr/>
        </p:nvSpPr>
        <p:spPr>
          <a:xfrm>
            <a:off x="10664105" y="19344133"/>
            <a:ext cx="18287036" cy="1488357"/>
          </a:xfrm>
          <a:prstGeom prst="rect">
            <a:avLst/>
          </a:prstGeom>
          <a:solidFill>
            <a:schemeClr val="accent4">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19" name="Rectangle 18"/>
          <p:cNvSpPr/>
          <p:nvPr/>
        </p:nvSpPr>
        <p:spPr>
          <a:xfrm>
            <a:off x="29178201" y="17593650"/>
            <a:ext cx="13585886" cy="3716968"/>
          </a:xfrm>
          <a:prstGeom prst="rect">
            <a:avLst/>
          </a:prstGeom>
          <a:solidFill>
            <a:schemeClr val="accent2">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sp>
        <p:nvSpPr>
          <p:cNvPr id="20" name="TextBox 19"/>
          <p:cNvSpPr txBox="1"/>
          <p:nvPr/>
        </p:nvSpPr>
        <p:spPr>
          <a:xfrm>
            <a:off x="29549897" y="17801933"/>
            <a:ext cx="13102313" cy="3539430"/>
          </a:xfrm>
          <a:prstGeom prst="rect">
            <a:avLst/>
          </a:prstGeom>
          <a:noFill/>
        </p:spPr>
        <p:txBody>
          <a:bodyPr wrap="square" rtlCol="0">
            <a:spAutoFit/>
          </a:bodyPr>
          <a:lstStyle/>
          <a:p>
            <a:pPr algn="r"/>
            <a:r>
              <a:rPr lang="en-US" sz="4000" b="1" dirty="0" smtClean="0">
                <a:latin typeface="Arial" panose="020B0604020202020204" pitchFamily="34" charset="0"/>
                <a:cs typeface="Arial" panose="020B0604020202020204" pitchFamily="34" charset="0"/>
              </a:rPr>
              <a:t>Results</a:t>
            </a:r>
            <a:endParaRPr lang="en-US" sz="4000" b="1" dirty="0" smtClean="0">
              <a:latin typeface="Arial" panose="020B0604020202020204" pitchFamily="34" charset="0"/>
              <a:cs typeface="Arial" panose="020B0604020202020204" pitchFamily="34" charset="0"/>
            </a:endParaRPr>
          </a:p>
          <a:p>
            <a:pPr algn="r"/>
            <a:endParaRPr lang="en-US" sz="4000" b="1"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There is no linear regression pattern of increasing or decreasing numbers, however when we sort the avian species into categories of Songbirds, Birds of Prey, and Waterfowl, there are peaks and declines during certain years. </a:t>
            </a:r>
            <a:endParaRPr lang="en-US" sz="3600" dirty="0">
              <a:latin typeface="Arial" panose="020B0604020202020204" pitchFamily="34" charset="0"/>
              <a:cs typeface="Arial" panose="020B0604020202020204" pitchFamily="34" charset="0"/>
            </a:endParaRPr>
          </a:p>
        </p:txBody>
      </p:sp>
      <p:sp>
        <p:nvSpPr>
          <p:cNvPr id="21" name="TextBox 20"/>
          <p:cNvSpPr txBox="1"/>
          <p:nvPr/>
        </p:nvSpPr>
        <p:spPr>
          <a:xfrm>
            <a:off x="29285490" y="4869637"/>
            <a:ext cx="9907791"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Methodology</a:t>
            </a:r>
          </a:p>
        </p:txBody>
      </p:sp>
      <p:pic>
        <p:nvPicPr>
          <p:cNvPr id="15" name="Picture 14" descr="Flow Chart Westcav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6467" y="5624404"/>
            <a:ext cx="12549347" cy="10808795"/>
          </a:xfrm>
          <a:prstGeom prst="rect">
            <a:avLst/>
          </a:prstGeom>
        </p:spPr>
      </p:pic>
      <p:sp>
        <p:nvSpPr>
          <p:cNvPr id="16" name="TextBox 15"/>
          <p:cNvSpPr txBox="1"/>
          <p:nvPr/>
        </p:nvSpPr>
        <p:spPr>
          <a:xfrm>
            <a:off x="28542342" y="21599051"/>
            <a:ext cx="14083472" cy="6801862"/>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Discussion and Conclusion</a:t>
            </a:r>
          </a:p>
          <a:p>
            <a:r>
              <a:rPr lang="en-US" sz="3600" dirty="0" smtClean="0">
                <a:latin typeface="Arial" panose="020B0604020202020204" pitchFamily="34" charset="0"/>
                <a:cs typeface="Arial" panose="020B0604020202020204" pitchFamily="34" charset="0"/>
              </a:rPr>
              <a:t>We hope to see CBC participants using GPS units as a tool for marking the areas where uncommon or rare birds have been sighted or where a significant amount of birds are being seen, in the near future. Adding a spatial dimension to bird counts will create more complex datasets, but will also aid interested parties in seeing patterns of movement, inequalities in resource abundance or scarcity, and will be useful for extrapolation and prediction of where the most avian sightings will occur in later CBC events. The GeoJays have laid a framework for future in-depth analyses of statistical patterns, and for additional features such as hotspots and trails to be incorporated into the reference map at a later date. </a:t>
            </a:r>
            <a:endParaRPr lang="en-US" sz="3600" dirty="0">
              <a:latin typeface="Arial" panose="020B0604020202020204" pitchFamily="34" charset="0"/>
              <a:cs typeface="Arial" panose="020B0604020202020204" pitchFamily="34" charset="0"/>
            </a:endParaRPr>
          </a:p>
        </p:txBody>
      </p:sp>
      <p:sp>
        <p:nvSpPr>
          <p:cNvPr id="22" name="TextBox 21"/>
          <p:cNvSpPr txBox="1"/>
          <p:nvPr/>
        </p:nvSpPr>
        <p:spPr>
          <a:xfrm>
            <a:off x="11072194" y="19488146"/>
            <a:ext cx="17548461" cy="1200329"/>
          </a:xfrm>
          <a:prstGeom prst="rect">
            <a:avLst/>
          </a:prstGeom>
          <a:noFill/>
        </p:spPr>
        <p:txBody>
          <a:bodyPr wrap="square" rtlCol="0">
            <a:spAutoFit/>
          </a:bodyPr>
          <a:lstStyle/>
          <a:p>
            <a:r>
              <a:rPr lang="en-US" sz="3600" dirty="0" smtClean="0"/>
              <a:t>Above: Westcave Reference Map. Created in Adobe Illustrator.</a:t>
            </a:r>
          </a:p>
          <a:p>
            <a:r>
              <a:rPr lang="en-US" sz="3600" dirty="0" smtClean="0"/>
              <a:t>Below: Westcave Circle Ten Regions.</a:t>
            </a:r>
            <a:r>
              <a:rPr lang="en-US" sz="3600" dirty="0"/>
              <a:t> </a:t>
            </a:r>
            <a:r>
              <a:rPr lang="en-US" sz="3600" dirty="0" smtClean="0"/>
              <a:t>Bottom Left: avian species attribute data in ArcMap.</a:t>
            </a:r>
            <a:endParaRPr lang="en-US" sz="3600" dirty="0"/>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300" t="3198" r="2257" b="2932"/>
          <a:stretch/>
        </p:blipFill>
        <p:spPr>
          <a:xfrm>
            <a:off x="12858300" y="21108035"/>
            <a:ext cx="15235785" cy="10335455"/>
          </a:xfrm>
          <a:prstGeom prst="rect">
            <a:avLst/>
          </a:prstGeom>
        </p:spPr>
      </p:pic>
      <p:pic>
        <p:nvPicPr>
          <p:cNvPr id="27" name="Picture 26"/>
          <p:cNvPicPr>
            <a:picLocks noChangeAspect="1"/>
          </p:cNvPicPr>
          <p:nvPr/>
        </p:nvPicPr>
        <p:blipFill rotWithShape="1">
          <a:blip r:embed="rId4"/>
          <a:srcRect l="15652" t="-2" r="42174" b="41879"/>
          <a:stretch/>
        </p:blipFill>
        <p:spPr>
          <a:xfrm rot="768547">
            <a:off x="8054546" y="22091653"/>
            <a:ext cx="9718972" cy="7534224"/>
          </a:xfrm>
          <a:prstGeom prst="rect">
            <a:avLst/>
          </a:prstGeom>
          <a:ln>
            <a:noFill/>
          </a:ln>
          <a:effectLst>
            <a:outerShdw blurRad="292100" dist="139700" dir="2700000" algn="tl" rotWithShape="0">
              <a:srgbClr val="333333">
                <a:alpha val="65000"/>
              </a:srgbClr>
            </a:outerShdw>
          </a:effectLst>
        </p:spPr>
      </p:pic>
      <p:pic>
        <p:nvPicPr>
          <p:cNvPr id="28" name="Picture 27" descr="GeoJaysLogoForPos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040" y="1172191"/>
            <a:ext cx="3352800" cy="3365500"/>
          </a:xfrm>
          <a:prstGeom prst="rect">
            <a:avLst/>
          </a:prstGeom>
        </p:spPr>
      </p:pic>
      <p:pic>
        <p:nvPicPr>
          <p:cNvPr id="29" name="Picture 28" descr="Texas-State-Geograph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4797" y="1711166"/>
            <a:ext cx="6248400" cy="2362200"/>
          </a:xfrm>
          <a:prstGeom prst="rect">
            <a:avLst/>
          </a:prstGeom>
        </p:spPr>
      </p:pic>
      <p:pic>
        <p:nvPicPr>
          <p:cNvPr id="5" name="Picture 4" descr="Westcave_Reference_Map-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4343" y="4730413"/>
            <a:ext cx="18288000" cy="14351000"/>
          </a:xfrm>
          <a:prstGeom prst="rect">
            <a:avLst/>
          </a:prstGeom>
        </p:spPr>
      </p:pic>
      <p:sp>
        <p:nvSpPr>
          <p:cNvPr id="31" name="Rectangle 30"/>
          <p:cNvSpPr/>
          <p:nvPr/>
        </p:nvSpPr>
        <p:spPr>
          <a:xfrm>
            <a:off x="29198324" y="13354627"/>
            <a:ext cx="8745727" cy="5726786"/>
          </a:xfrm>
          <a:prstGeom prst="rect">
            <a:avLst/>
          </a:prstGeom>
          <a:solidFill>
            <a:schemeClr val="accent4">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129"/>
          </a:p>
        </p:txBody>
      </p:sp>
      <p:pic>
        <p:nvPicPr>
          <p:cNvPr id="30" name="Picture 29"/>
          <p:cNvPicPr>
            <a:picLocks noChangeAspect="1"/>
          </p:cNvPicPr>
          <p:nvPr/>
        </p:nvPicPr>
        <p:blipFill>
          <a:blip r:embed="rId8"/>
          <a:stretch>
            <a:fillRect/>
          </a:stretch>
        </p:blipFill>
        <p:spPr>
          <a:xfrm>
            <a:off x="29399041" y="13520561"/>
            <a:ext cx="8356054" cy="5430276"/>
          </a:xfrm>
          <a:prstGeom prst="rect">
            <a:avLst/>
          </a:prstGeom>
        </p:spPr>
      </p:pic>
    </p:spTree>
    <p:extLst>
      <p:ext uri="{BB962C8B-B14F-4D97-AF65-F5344CB8AC3E}">
        <p14:creationId xmlns:p14="http://schemas.microsoft.com/office/powerpoint/2010/main" val="51196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2">
      <a:dk1>
        <a:sysClr val="windowText" lastClr="000000"/>
      </a:dk1>
      <a:lt1>
        <a:sysClr val="window" lastClr="FFFFFF"/>
      </a:lt1>
      <a:dk2>
        <a:srgbClr val="444D26"/>
      </a:dk2>
      <a:lt2>
        <a:srgbClr val="FEFAC9"/>
      </a:lt2>
      <a:accent1>
        <a:srgbClr val="A5B592"/>
      </a:accent1>
      <a:accent2>
        <a:srgbClr val="DD7E0E"/>
      </a:accent2>
      <a:accent3>
        <a:srgbClr val="DD7E0E"/>
      </a:accent3>
      <a:accent4>
        <a:srgbClr val="DD7E0E"/>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TM03457444[[fn=Basis]]</Template>
  <TotalTime>506</TotalTime>
  <Words>465</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Corbel</vt:lpstr>
      <vt:lpstr>Basis</vt:lpstr>
      <vt:lpstr>Mapping Avian data for Westcave  Circle Christmas Bird Count </vt:lpstr>
    </vt:vector>
  </TitlesOfParts>
  <Company>Texas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Avian data for Westcave Christmas Bird Count Circle</dc:title>
  <dc:creator>Breit, Sara N</dc:creator>
  <cp:lastModifiedBy>Breit, Sara N</cp:lastModifiedBy>
  <cp:revision>43</cp:revision>
  <dcterms:created xsi:type="dcterms:W3CDTF">2015-11-10T18:50:19Z</dcterms:created>
  <dcterms:modified xsi:type="dcterms:W3CDTF">2015-11-30T16:58:35Z</dcterms:modified>
</cp:coreProperties>
</file>