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69" r:id="rId4"/>
    <p:sldId id="260" r:id="rId5"/>
    <p:sldId id="270" r:id="rId6"/>
    <p:sldId id="271" r:id="rId7"/>
    <p:sldId id="272" r:id="rId8"/>
    <p:sldId id="273" r:id="rId9"/>
    <p:sldId id="274" r:id="rId10"/>
    <p:sldId id="278" r:id="rId11"/>
    <p:sldId id="279" r:id="rId12"/>
    <p:sldId id="281" r:id="rId13"/>
    <p:sldId id="282" r:id="rId14"/>
    <p:sldId id="283" r:id="rId15"/>
    <p:sldId id="275" r:id="rId16"/>
    <p:sldId id="258" r:id="rId17"/>
    <p:sldId id="259" r:id="rId18"/>
    <p:sldId id="276" r:id="rId19"/>
    <p:sldId id="265" r:id="rId20"/>
    <p:sldId id="26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oneStarGeo_F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917450" cy="91440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71475" y="6363474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Rev. 09/30/13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F211FD-5B7E-4451-8D28-C981E0DB09AB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39BD10-A874-44A0-B6B4-970C91C43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12953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San Marcos Municipal Airport Airspace Planning Project</a:t>
            </a:r>
          </a:p>
          <a:p>
            <a:pPr algn="ctr"/>
            <a:r>
              <a:rPr lang="en-US" dirty="0" smtClean="0"/>
              <a:t>Prepared for:</a:t>
            </a:r>
          </a:p>
          <a:p>
            <a:pPr algn="ctr"/>
            <a:r>
              <a:rPr lang="en-US" sz="2400" dirty="0" smtClean="0"/>
              <a:t>Texas Department of Transportation </a:t>
            </a:r>
            <a:endParaRPr lang="en-US" sz="2400" b="1" dirty="0"/>
          </a:p>
        </p:txBody>
      </p:sp>
      <p:pic>
        <p:nvPicPr>
          <p:cNvPr id="4" name="Picture 3" descr="LoneStarG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533400"/>
            <a:ext cx="3947168" cy="39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7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en-US" dirty="0" smtClean="0"/>
              <a:t>14 CFR 77 (e-Code of Federal Regulations)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DEM or NED (USGS)</a:t>
            </a:r>
          </a:p>
          <a:p>
            <a:pPr lvl="0">
              <a:lnSpc>
                <a:spcPct val="150000"/>
              </a:lnSpc>
            </a:pPr>
            <a:r>
              <a:rPr lang="en-US" dirty="0" err="1" smtClean="0"/>
              <a:t>Shapefiles</a:t>
            </a:r>
            <a:r>
              <a:rPr lang="en-US" dirty="0" smtClean="0"/>
              <a:t> for San Marcos Facilities (</a:t>
            </a:r>
            <a:r>
              <a:rPr lang="en-US" dirty="0" err="1" smtClean="0"/>
              <a:t>TxDOT</a:t>
            </a:r>
            <a:r>
              <a:rPr lang="en-US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Obstruction Point Data (</a:t>
            </a:r>
            <a:r>
              <a:rPr lang="en-US" dirty="0" err="1" smtClean="0"/>
              <a:t>TxDOT</a:t>
            </a:r>
            <a:r>
              <a:rPr lang="en-US" dirty="0" smtClean="0"/>
              <a:t>)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3D imaginary surfaces (produced in-house)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World Street Map (ESRI – reference only)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County Boundaries (TNRIS – reference only)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 err="1" smtClean="0"/>
              <a:t>ArcScene</a:t>
            </a:r>
            <a:r>
              <a:rPr lang="en-US" dirty="0" smtClean="0"/>
              <a:t> and/or Google </a:t>
            </a:r>
            <a:r>
              <a:rPr lang="en-US" dirty="0" err="1" smtClean="0"/>
              <a:t>SketchUp</a:t>
            </a:r>
            <a:endParaRPr lang="en-US" dirty="0" smtClean="0"/>
          </a:p>
          <a:p>
            <a:pPr lvl="0">
              <a:lnSpc>
                <a:spcPct val="200000"/>
              </a:lnSpc>
            </a:pPr>
            <a:r>
              <a:rPr lang="en-US" dirty="0" err="1" smtClean="0"/>
              <a:t>ArcGIS</a:t>
            </a:r>
            <a:r>
              <a:rPr lang="en-US" dirty="0" smtClean="0"/>
              <a:t> (for analysis and map creation)</a:t>
            </a:r>
          </a:p>
          <a:p>
            <a:pPr lvl="0">
              <a:lnSpc>
                <a:spcPct val="200000"/>
              </a:lnSpc>
            </a:pPr>
            <a:r>
              <a:rPr lang="en-US" dirty="0" smtClean="0"/>
              <a:t>Manifold (for web development)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Analysis/Methodology: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Interactive Map content</a:t>
            </a:r>
          </a:p>
          <a:p>
            <a:pPr marL="117475" indent="-7938">
              <a:buNone/>
            </a:pPr>
            <a:r>
              <a:rPr lang="en-US" dirty="0" smtClean="0"/>
              <a:t>Create an interactive map tool to be used by the City of San Marcos.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We will create 3D imaginary surfaces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Compare them with elevation models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Determine highest allowable building heights</a:t>
            </a:r>
            <a:br>
              <a:rPr lang="en-US" dirty="0" smtClean="0"/>
            </a:br>
            <a:r>
              <a:rPr lang="en-US" dirty="0" smtClean="0"/>
              <a:t>within each imaginary surface zone…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02936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Interactive Map content continued…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Our interactive map will contain a</a:t>
            </a:r>
            <a:br>
              <a:rPr lang="en-US" dirty="0" smtClean="0"/>
            </a:br>
            <a:r>
              <a:rPr lang="en-US" b="1" dirty="0" smtClean="0"/>
              <a:t>continuous layer of allowable heights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for areas where multiple zones overlap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Allow users to select </a:t>
            </a:r>
            <a:r>
              <a:rPr lang="en-US" b="1" dirty="0" smtClean="0"/>
              <a:t>any location on the 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find accurate maximum building height</a:t>
            </a:r>
            <a:br>
              <a:rPr lang="en-US" dirty="0" smtClean="0"/>
            </a:br>
            <a:r>
              <a:rPr lang="en-US" dirty="0" smtClean="0"/>
              <a:t>for that individual location.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Obstructions Analysis:</a:t>
            </a:r>
          </a:p>
          <a:p>
            <a:pPr marL="117475" indent="-7938">
              <a:buNone/>
            </a:pPr>
            <a:r>
              <a:rPr lang="en-US" dirty="0" smtClean="0"/>
              <a:t>Identify obstacles penetrating imaginary surfaces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Import obstruction point data and</a:t>
            </a:r>
            <a:br>
              <a:rPr lang="en-US" dirty="0" smtClean="0"/>
            </a:br>
            <a:r>
              <a:rPr lang="en-US" dirty="0" smtClean="0"/>
              <a:t>assign it appropriate elevation values</a:t>
            </a:r>
            <a:br>
              <a:rPr lang="en-US" dirty="0" smtClean="0"/>
            </a:br>
            <a:r>
              <a:rPr lang="en-US" sz="2400" dirty="0" smtClean="0"/>
              <a:t>(based on ground elevation and height of obstruction)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Compare obstruction elevation with</a:t>
            </a:r>
            <a:br>
              <a:rPr lang="en-US" dirty="0" smtClean="0"/>
            </a:br>
            <a:r>
              <a:rPr lang="en-US" dirty="0" smtClean="0"/>
              <a:t>elevation at same location on imaginary surface</a:t>
            </a:r>
            <a:br>
              <a:rPr lang="en-US" dirty="0" smtClean="0"/>
            </a:br>
            <a:r>
              <a:rPr lang="en-US" dirty="0" smtClean="0"/>
              <a:t>to determine if the obstruction is penetrating</a:t>
            </a:r>
            <a:br>
              <a:rPr lang="en-US" dirty="0" smtClean="0"/>
            </a:br>
            <a:r>
              <a:rPr lang="en-US" dirty="0" smtClean="0"/>
              <a:t>the surface and by how much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a new 2013 hazard-zoning map </a:t>
            </a:r>
            <a:endParaRPr lang="en-US" dirty="0" smtClean="0"/>
          </a:p>
          <a:p>
            <a:r>
              <a:rPr lang="en-US" dirty="0"/>
              <a:t>Minimize encroachment </a:t>
            </a:r>
            <a:endParaRPr lang="en-US" dirty="0" smtClean="0"/>
          </a:p>
          <a:p>
            <a:r>
              <a:rPr lang="en-US" dirty="0"/>
              <a:t>Possibility of increased economic traffic </a:t>
            </a:r>
            <a:endParaRPr lang="en-US" dirty="0" smtClean="0"/>
          </a:p>
          <a:p>
            <a:r>
              <a:rPr lang="en-US" dirty="0"/>
              <a:t>Automated screening tool </a:t>
            </a:r>
            <a:endParaRPr lang="en-US" dirty="0" smtClean="0"/>
          </a:p>
          <a:p>
            <a:r>
              <a:rPr lang="en-US" dirty="0"/>
              <a:t>Allowable heights </a:t>
            </a:r>
            <a:endParaRPr lang="en-US" dirty="0" smtClean="0"/>
          </a:p>
          <a:p>
            <a:r>
              <a:rPr lang="en-US" dirty="0"/>
              <a:t>Obstructions penetrating through airspace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5200650"/>
            <a:ext cx="22860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u="sng" dirty="0" smtClean="0"/>
              <a:t>Service Costs </a:t>
            </a:r>
          </a:p>
          <a:p>
            <a:pPr marL="109728" indent="0" algn="ctr">
              <a:buNone/>
            </a:pPr>
            <a:endParaRPr lang="en-US" u="sng" dirty="0" smtClean="0"/>
          </a:p>
          <a:p>
            <a:r>
              <a:rPr lang="en-US" dirty="0" smtClean="0"/>
              <a:t>Data Collection and Processing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$2,415</a:t>
            </a:r>
          </a:p>
          <a:p>
            <a:r>
              <a:rPr lang="en-US" dirty="0" smtClean="0"/>
              <a:t>Data Analysis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$2,415</a:t>
            </a:r>
          </a:p>
          <a:p>
            <a:r>
              <a:rPr lang="en-US" dirty="0" smtClean="0"/>
              <a:t>Web Development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$1,620</a:t>
            </a:r>
          </a:p>
          <a:p>
            <a:r>
              <a:rPr lang="en-US" dirty="0" smtClean="0"/>
              <a:t>Map Development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$1,560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279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Budget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en-US" u="sng" dirty="0" smtClean="0"/>
              <a:t>Equipment and Software Costs </a:t>
            </a:r>
          </a:p>
          <a:p>
            <a:endParaRPr lang="en-US" dirty="0"/>
          </a:p>
          <a:p>
            <a:r>
              <a:rPr lang="en-US" dirty="0" smtClean="0"/>
              <a:t>Data Interpretation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$1,575</a:t>
            </a:r>
          </a:p>
          <a:p>
            <a:r>
              <a:rPr lang="en-US" dirty="0" smtClean="0"/>
              <a:t>System Management 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$1,600</a:t>
            </a:r>
          </a:p>
          <a:p>
            <a:r>
              <a:rPr lang="en-US" dirty="0" smtClean="0"/>
              <a:t>Equipment Costs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$1,955.56</a:t>
            </a:r>
          </a:p>
          <a:p>
            <a:r>
              <a:rPr lang="en-US" dirty="0" smtClean="0"/>
              <a:t>Software Costs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					$2,050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dirty="0" smtClean="0"/>
              <a:t>Total</a:t>
            </a:r>
            <a:r>
              <a:rPr lang="en-US" dirty="0" smtClean="0"/>
              <a:t> 					$</a:t>
            </a:r>
            <a:r>
              <a:rPr lang="en-US" b="1" u="sng" dirty="0" smtClean="0"/>
              <a:t>15,190.56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44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Timetable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4"/>
          <p:cNvSpPr txBox="1"/>
          <p:nvPr/>
        </p:nvSpPr>
        <p:spPr>
          <a:xfrm>
            <a:off x="1305346" y="9906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Oct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5"/>
          <p:cNvSpPr txBox="1"/>
          <p:nvPr/>
        </p:nvSpPr>
        <p:spPr>
          <a:xfrm>
            <a:off x="3789026" y="990600"/>
            <a:ext cx="696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Nov</a:t>
            </a:r>
            <a:endParaRPr lang="en-US" sz="2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6311596" y="9906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Dec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334725" y="1495384"/>
            <a:ext cx="0" cy="2912548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1951830" y="1495384"/>
            <a:ext cx="4936840" cy="2535916"/>
            <a:chOff x="1888634" y="809584"/>
            <a:chExt cx="4936840" cy="2771816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1888634" y="809584"/>
              <a:ext cx="0" cy="2771816"/>
            </a:xfrm>
            <a:prstGeom prst="line">
              <a:avLst/>
            </a:prstGeom>
            <a:ln>
              <a:solidFill>
                <a:schemeClr val="bg1">
                  <a:lumMod val="75000"/>
                  <a:alpha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22844" y="809584"/>
              <a:ext cx="0" cy="2771816"/>
            </a:xfrm>
            <a:prstGeom prst="line">
              <a:avLst/>
            </a:prstGeom>
            <a:ln>
              <a:solidFill>
                <a:schemeClr val="bg1">
                  <a:lumMod val="75000"/>
                  <a:alpha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74159" y="809584"/>
              <a:ext cx="0" cy="2771816"/>
            </a:xfrm>
            <a:prstGeom prst="line">
              <a:avLst/>
            </a:prstGeom>
            <a:ln>
              <a:solidFill>
                <a:schemeClr val="bg1">
                  <a:lumMod val="75000"/>
                  <a:alpha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825474" y="809584"/>
              <a:ext cx="0" cy="2771816"/>
            </a:xfrm>
            <a:prstGeom prst="line">
              <a:avLst/>
            </a:prstGeom>
            <a:ln>
              <a:solidFill>
                <a:schemeClr val="bg1">
                  <a:lumMod val="75000"/>
                  <a:alpha val="50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7505775" y="1495384"/>
            <a:ext cx="0" cy="2912548"/>
          </a:xfrm>
          <a:prstGeom prst="line">
            <a:avLst/>
          </a:prstGeom>
          <a:ln w="38100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>
            <a:off x="1947749" y="2057400"/>
            <a:ext cx="1235014" cy="381000"/>
          </a:xfrm>
          <a:prstGeom prst="rightArrow">
            <a:avLst>
              <a:gd name="adj1" fmla="val 100000"/>
              <a:gd name="adj2" fmla="val 35965"/>
            </a:avLst>
          </a:prstGeom>
          <a:solidFill>
            <a:schemeClr val="bg1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3189318" y="2438400"/>
            <a:ext cx="1844906" cy="381000"/>
          </a:xfrm>
          <a:prstGeom prst="rightArrow">
            <a:avLst>
              <a:gd name="adj1" fmla="val 100000"/>
              <a:gd name="adj2" fmla="val 35965"/>
            </a:avLst>
          </a:prstGeom>
          <a:solidFill>
            <a:srgbClr val="FFFF0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5040487" y="2819400"/>
            <a:ext cx="1848183" cy="228600"/>
          </a:xfrm>
          <a:prstGeom prst="rightArrow">
            <a:avLst>
              <a:gd name="adj1" fmla="val 100000"/>
              <a:gd name="adj2" fmla="val 35965"/>
            </a:avLst>
          </a:prstGeom>
          <a:solidFill>
            <a:srgbClr val="00B0F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888670" y="3505200"/>
            <a:ext cx="617105" cy="381000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0206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1338149" y="1676400"/>
            <a:ext cx="595895" cy="381000"/>
          </a:xfrm>
          <a:prstGeom prst="rightArrow">
            <a:avLst>
              <a:gd name="adj1" fmla="val 100000"/>
              <a:gd name="adj2" fmla="val 35965"/>
            </a:avLst>
          </a:prstGeom>
          <a:solidFill>
            <a:schemeClr val="bg1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5040487" y="3200400"/>
            <a:ext cx="1848183" cy="228600"/>
          </a:xfrm>
          <a:prstGeom prst="rightArrow">
            <a:avLst>
              <a:gd name="adj1" fmla="val 100000"/>
              <a:gd name="adj2" fmla="val 35965"/>
            </a:avLst>
          </a:prstGeom>
          <a:solidFill>
            <a:srgbClr val="00B0F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TextBox 58"/>
          <p:cNvSpPr txBox="1"/>
          <p:nvPr/>
        </p:nvSpPr>
        <p:spPr>
          <a:xfrm>
            <a:off x="927403" y="4407932"/>
            <a:ext cx="814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Start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30 Sep</a:t>
            </a:r>
            <a:endParaRPr lang="en-US" b="1" dirty="0">
              <a:solidFill>
                <a:schemeClr val="bg1">
                  <a:alpha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59"/>
          <p:cNvSpPr txBox="1"/>
          <p:nvPr/>
        </p:nvSpPr>
        <p:spPr>
          <a:xfrm>
            <a:off x="6800311" y="4415232"/>
            <a:ext cx="1416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Complete</a:t>
            </a:r>
            <a:r>
              <a:rPr lang="en-US" sz="2400" b="1" dirty="0" smtClean="0">
                <a:solidFill>
                  <a:srgbClr val="19A778"/>
                </a:solidFill>
                <a:latin typeface="Calibri" panose="020F0502020204030204" pitchFamily="34" charset="0"/>
              </a:rPr>
              <a:t/>
            </a:r>
            <a:br>
              <a:rPr lang="en-US" sz="2400" b="1" dirty="0" smtClean="0">
                <a:solidFill>
                  <a:srgbClr val="19A778"/>
                </a:solidFill>
                <a:latin typeface="Calibri" panose="020F0502020204030204" pitchFamily="34" charset="0"/>
              </a:rPr>
            </a:br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6 Dec</a:t>
            </a:r>
            <a:endParaRPr lang="en-US" b="1" dirty="0">
              <a:solidFill>
                <a:schemeClr val="bg1">
                  <a:alpha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60"/>
          <p:cNvSpPr txBox="1"/>
          <p:nvPr/>
        </p:nvSpPr>
        <p:spPr>
          <a:xfrm>
            <a:off x="1595804" y="4038600"/>
            <a:ext cx="6864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7 Oct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1" name="TextBox 61"/>
          <p:cNvSpPr txBox="1"/>
          <p:nvPr/>
        </p:nvSpPr>
        <p:spPr>
          <a:xfrm>
            <a:off x="2826736" y="4038600"/>
            <a:ext cx="8034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21 Oct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2" name="TextBox 62"/>
          <p:cNvSpPr txBox="1"/>
          <p:nvPr/>
        </p:nvSpPr>
        <p:spPr>
          <a:xfrm>
            <a:off x="4674919" y="4038600"/>
            <a:ext cx="85561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11 Nov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3" name="TextBox 63"/>
          <p:cNvSpPr txBox="1"/>
          <p:nvPr/>
        </p:nvSpPr>
        <p:spPr>
          <a:xfrm>
            <a:off x="6532643" y="4038600"/>
            <a:ext cx="7120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2 </a:t>
            </a:r>
            <a:r>
              <a:rPr lang="en-US" b="1" dirty="0">
                <a:solidFill>
                  <a:schemeClr val="bg1">
                    <a:alpha val="50000"/>
                  </a:schemeClr>
                </a:solidFill>
                <a:latin typeface="Calibri" panose="020F0502020204030204" pitchFamily="34" charset="0"/>
              </a:rPr>
              <a:t>Dec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304298" y="5181600"/>
            <a:ext cx="425897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04298" y="5486400"/>
            <a:ext cx="425897" cy="381000"/>
          </a:xfrm>
          <a:prstGeom prst="roundRect">
            <a:avLst/>
          </a:prstGeom>
          <a:solidFill>
            <a:srgbClr val="FFFF0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2304298" y="5791200"/>
            <a:ext cx="425897" cy="381000"/>
          </a:xfrm>
          <a:prstGeom prst="roundRect">
            <a:avLst/>
          </a:prstGeom>
          <a:solidFill>
            <a:srgbClr val="00B0F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2304298" y="6096000"/>
            <a:ext cx="425897" cy="381000"/>
          </a:xfrm>
          <a:prstGeom prst="roundRect">
            <a:avLst/>
          </a:prstGeom>
          <a:solidFill>
            <a:srgbClr val="002060"/>
          </a:solidFill>
          <a:ln>
            <a:solidFill>
              <a:srgbClr val="C6D9F1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TextBox 98"/>
          <p:cNvSpPr txBox="1"/>
          <p:nvPr/>
        </p:nvSpPr>
        <p:spPr>
          <a:xfrm>
            <a:off x="2826736" y="5187434"/>
            <a:ext cx="412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Data Collection and Processing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( 3 weeks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59" name="TextBox 99"/>
          <p:cNvSpPr txBox="1"/>
          <p:nvPr/>
        </p:nvSpPr>
        <p:spPr>
          <a:xfrm>
            <a:off x="2826736" y="5492234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Data Analysis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( 3 weeks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60" name="TextBox 101"/>
          <p:cNvSpPr txBox="1"/>
          <p:nvPr/>
        </p:nvSpPr>
        <p:spPr>
          <a:xfrm>
            <a:off x="2826736" y="5797034"/>
            <a:ext cx="388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Web and Map Development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( 3 weeks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61" name="TextBox 102"/>
          <p:cNvSpPr txBox="1"/>
          <p:nvPr/>
        </p:nvSpPr>
        <p:spPr>
          <a:xfrm>
            <a:off x="2826736" y="6101834"/>
            <a:ext cx="295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Data Interpretation </a:t>
            </a:r>
            <a:r>
              <a:rPr lang="en-US" dirty="0" smtClean="0">
                <a:solidFill>
                  <a:schemeClr val="bg1">
                    <a:alpha val="50000"/>
                  </a:schemeClr>
                </a:solidFill>
              </a:rPr>
              <a:t>( 1 week )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Final Deliverables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Automated screening tool</a:t>
            </a:r>
          </a:p>
          <a:p>
            <a:r>
              <a:rPr lang="en-US" dirty="0" smtClean="0"/>
              <a:t>Updated airport </a:t>
            </a:r>
            <a:r>
              <a:rPr lang="en-US" dirty="0"/>
              <a:t>z</a:t>
            </a:r>
            <a:r>
              <a:rPr lang="en-US" dirty="0" smtClean="0"/>
              <a:t>oning map </a:t>
            </a:r>
          </a:p>
          <a:p>
            <a:r>
              <a:rPr lang="en-US" dirty="0" smtClean="0"/>
              <a:t>Final report</a:t>
            </a:r>
          </a:p>
          <a:p>
            <a:r>
              <a:rPr lang="en-US" dirty="0" smtClean="0"/>
              <a:t>Poster</a:t>
            </a:r>
          </a:p>
          <a:p>
            <a:r>
              <a:rPr lang="en-US" dirty="0" smtClean="0"/>
              <a:t>Power point presentation</a:t>
            </a:r>
          </a:p>
          <a:p>
            <a:r>
              <a:rPr lang="en-US" dirty="0" smtClean="0"/>
              <a:t>Metadata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Jason </a:t>
            </a:r>
            <a:r>
              <a:rPr lang="en-US" b="1" dirty="0"/>
              <a:t>Ford:	</a:t>
            </a:r>
            <a:r>
              <a:rPr lang="en-US" b="1" dirty="0" smtClean="0"/>
              <a:t>Project </a:t>
            </a:r>
            <a:r>
              <a:rPr lang="en-US" b="1" dirty="0"/>
              <a:t>Manager </a:t>
            </a:r>
            <a:r>
              <a:rPr lang="en-US" b="1" dirty="0" smtClean="0"/>
              <a:t>/</a:t>
            </a:r>
            <a:br>
              <a:rPr lang="en-US" b="1" dirty="0" smtClean="0"/>
            </a:br>
            <a:r>
              <a:rPr lang="en-US" b="1" dirty="0" smtClean="0"/>
              <a:t>		GIS Analyst</a:t>
            </a:r>
          </a:p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Patricia </a:t>
            </a:r>
            <a:r>
              <a:rPr lang="en-US" b="1" dirty="0"/>
              <a:t>Michel:	</a:t>
            </a:r>
            <a:r>
              <a:rPr lang="en-US" b="1" dirty="0" smtClean="0"/>
              <a:t>GIS Analyst</a:t>
            </a:r>
          </a:p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Grayson </a:t>
            </a:r>
            <a:r>
              <a:rPr lang="en-US" b="1" dirty="0"/>
              <a:t>Jones:	</a:t>
            </a:r>
            <a:r>
              <a:rPr lang="en-US" b="1" dirty="0" smtClean="0"/>
              <a:t>GIS Analyst</a:t>
            </a:r>
          </a:p>
          <a:p>
            <a:pPr marL="109728" indent="0">
              <a:spcBef>
                <a:spcPts val="1800"/>
              </a:spcBef>
              <a:buNone/>
              <a:tabLst>
                <a:tab pos="3436938" algn="r"/>
                <a:tab pos="4114800" algn="l"/>
              </a:tabLst>
            </a:pPr>
            <a:r>
              <a:rPr lang="en-US" b="1" dirty="0" smtClean="0"/>
              <a:t>	Casey </a:t>
            </a:r>
            <a:r>
              <a:rPr lang="en-US" b="1" dirty="0"/>
              <a:t>Carpenter</a:t>
            </a:r>
            <a:r>
              <a:rPr lang="en-US" b="1" dirty="0" smtClean="0"/>
              <a:t>:	GIS </a:t>
            </a:r>
            <a:r>
              <a:rPr lang="en-US" b="1" dirty="0"/>
              <a:t>Analyst</a:t>
            </a:r>
          </a:p>
          <a:p>
            <a:endParaRPr lang="en-US" dirty="0"/>
          </a:p>
        </p:txBody>
      </p:sp>
      <p:pic>
        <p:nvPicPr>
          <p:cNvPr id="4" name="Picture 3" descr="LoneStarG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828800" cy="18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3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 Marcos and surrounding areas are rapidly growing</a:t>
            </a:r>
          </a:p>
          <a:p>
            <a:r>
              <a:rPr lang="en-US" dirty="0" smtClean="0"/>
              <a:t>We will provide tools to help plan and enact regulations</a:t>
            </a:r>
          </a:p>
          <a:p>
            <a:r>
              <a:rPr lang="en-US" dirty="0" smtClean="0"/>
              <a:t>We will deliver</a:t>
            </a:r>
          </a:p>
          <a:p>
            <a:pPr lvl="1"/>
            <a:r>
              <a:rPr lang="en-US" dirty="0" smtClean="0"/>
              <a:t>Interactive screening tool</a:t>
            </a:r>
          </a:p>
          <a:p>
            <a:pPr lvl="1"/>
            <a:r>
              <a:rPr lang="en-US" dirty="0" smtClean="0"/>
              <a:t>Updated airport hazard zoning map</a:t>
            </a:r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84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0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Introduction</a:t>
            </a:r>
          </a:p>
          <a:p>
            <a:pPr lvl="1"/>
            <a:r>
              <a:rPr lang="en-US" sz="1800" b="1" dirty="0" smtClean="0"/>
              <a:t>Background</a:t>
            </a:r>
          </a:p>
          <a:p>
            <a:pPr lvl="1"/>
            <a:r>
              <a:rPr lang="en-US" sz="1800" b="1" dirty="0" smtClean="0"/>
              <a:t>Purpose</a:t>
            </a:r>
          </a:p>
          <a:p>
            <a:pPr lvl="1"/>
            <a:r>
              <a:rPr lang="en-US" sz="1800" b="1" dirty="0" smtClean="0"/>
              <a:t>Scope</a:t>
            </a:r>
          </a:p>
          <a:p>
            <a:pPr lvl="1"/>
            <a:r>
              <a:rPr lang="en-US" sz="1800" b="1" dirty="0" smtClean="0"/>
              <a:t>Literature Review</a:t>
            </a:r>
          </a:p>
          <a:p>
            <a:pPr lvl="1">
              <a:buNone/>
            </a:pPr>
            <a:endParaRPr lang="en-US" sz="2400" b="1" dirty="0" smtClean="0"/>
          </a:p>
          <a:p>
            <a:r>
              <a:rPr lang="en-US" sz="2400" b="1" dirty="0" smtClean="0"/>
              <a:t>Data and Software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Methodology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Implications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Budget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Timetable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Conclusion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Questions</a:t>
            </a:r>
          </a:p>
        </p:txBody>
      </p:sp>
      <p:pic>
        <p:nvPicPr>
          <p:cNvPr id="6" name="Picture 5" descr="LoneStarGeo_Fa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917450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1984 San Marcos Airport</a:t>
            </a:r>
            <a:br>
              <a:rPr lang="en-US" sz="3200" dirty="0" smtClean="0"/>
            </a:br>
            <a:r>
              <a:rPr lang="en-US" sz="3200" dirty="0" smtClean="0"/>
              <a:t>Hazard Zoning Map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334000" cy="5060903"/>
          </a:xfrm>
        </p:spPr>
      </p:pic>
    </p:spTree>
    <p:extLst>
      <p:ext uri="{BB962C8B-B14F-4D97-AF65-F5344CB8AC3E}">
        <p14:creationId xmlns:p14="http://schemas.microsoft.com/office/powerpoint/2010/main" val="115722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hazard zoning map created in 1984</a:t>
            </a:r>
          </a:p>
          <a:p>
            <a:endParaRPr lang="en-US" dirty="0" smtClean="0"/>
          </a:p>
          <a:p>
            <a:r>
              <a:rPr lang="en-US" dirty="0" smtClean="0"/>
              <a:t>Increased growth and development</a:t>
            </a:r>
          </a:p>
          <a:p>
            <a:endParaRPr lang="en-US" dirty="0" smtClean="0"/>
          </a:p>
          <a:p>
            <a:r>
              <a:rPr lang="en-US" dirty="0" smtClean="0"/>
              <a:t>Increased airport usage</a:t>
            </a:r>
          </a:p>
          <a:p>
            <a:endParaRPr lang="en-US" dirty="0" smtClean="0"/>
          </a:p>
          <a:p>
            <a:r>
              <a:rPr lang="en-US" dirty="0" smtClean="0"/>
              <a:t>Regulations required to preserve airspace</a:t>
            </a:r>
          </a:p>
        </p:txBody>
      </p:sp>
    </p:spTree>
    <p:extLst>
      <p:ext uri="{BB962C8B-B14F-4D97-AF65-F5344CB8AC3E}">
        <p14:creationId xmlns:p14="http://schemas.microsoft.com/office/powerpoint/2010/main" val="10647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assist San Marcos enact hazard zoning regulations</a:t>
            </a:r>
          </a:p>
          <a:p>
            <a:endParaRPr lang="en-US" dirty="0" smtClean="0"/>
          </a:p>
          <a:p>
            <a:r>
              <a:rPr lang="en-US" dirty="0" smtClean="0"/>
              <a:t>Two primary goals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Create 3D imaginary surfaces</a:t>
            </a:r>
            <a:r>
              <a:rPr lang="en-US" dirty="0"/>
              <a:t> </a:t>
            </a:r>
            <a:r>
              <a:rPr lang="en-US" dirty="0" smtClean="0"/>
              <a:t>and hazard zoning map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Create interactive screening tool</a:t>
            </a:r>
          </a:p>
        </p:txBody>
      </p:sp>
    </p:spTree>
    <p:extLst>
      <p:ext uri="{BB962C8B-B14F-4D97-AF65-F5344CB8AC3E}">
        <p14:creationId xmlns:p14="http://schemas.microsoft.com/office/powerpoint/2010/main" val="2628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21" y="2286000"/>
            <a:ext cx="3962279" cy="43243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25112"/>
          </a:xfrm>
        </p:spPr>
        <p:txBody>
          <a:bodyPr/>
          <a:lstStyle/>
          <a:p>
            <a:r>
              <a:rPr lang="en-US" dirty="0" smtClean="0"/>
              <a:t>Geographic extent is centered on the San Marcos Municipal Airport</a:t>
            </a:r>
          </a:p>
          <a:p>
            <a:endParaRPr lang="en-US" dirty="0" smtClean="0"/>
          </a:p>
          <a:p>
            <a:r>
              <a:rPr lang="en-US" dirty="0" smtClean="0"/>
              <a:t>Extent is concerned with both ground and airspace of the surrounding areas</a:t>
            </a:r>
          </a:p>
        </p:txBody>
      </p:sp>
    </p:spTree>
    <p:extLst>
      <p:ext uri="{BB962C8B-B14F-4D97-AF65-F5344CB8AC3E}">
        <p14:creationId xmlns:p14="http://schemas.microsoft.com/office/powerpoint/2010/main" val="7291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Scope cont.</a:t>
            </a:r>
            <a:endParaRPr lang="en-US" dirty="0"/>
          </a:p>
        </p:txBody>
      </p:sp>
      <p:pic>
        <p:nvPicPr>
          <p:cNvPr id="6" name="Content Placeholder 3" descr="Project_Ext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52" y="2057400"/>
            <a:ext cx="765044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Past projects conducted for the New Braunfels Airport and San Marcos Airport</a:t>
            </a:r>
          </a:p>
          <a:p>
            <a:endParaRPr lang="en-US" dirty="0" smtClean="0"/>
          </a:p>
          <a:p>
            <a:r>
              <a:rPr lang="en-US" dirty="0" smtClean="0"/>
              <a:t>Title 14, Code of Federal Regulations, Part 77 - Safe, Efficient Use, and Preservation of the Navigable Airspace</a:t>
            </a:r>
          </a:p>
          <a:p>
            <a:endParaRPr lang="en-US" dirty="0" smtClean="0"/>
          </a:p>
          <a:p>
            <a:r>
              <a:rPr lang="en-US" dirty="0" smtClean="0"/>
              <a:t>Texas local government code Title 7 Subtitle C Chapter 241 – Municipal and County Zoning Authority around Airports</a:t>
            </a:r>
          </a:p>
          <a:p>
            <a:endParaRPr lang="en-US" dirty="0" smtClean="0"/>
          </a:p>
          <a:p>
            <a:r>
              <a:rPr lang="en-US" dirty="0" smtClean="0"/>
              <a:t>Airport Cooperative Research Program (ACRP) Report 38 – Understanding Airspace, Objects, and their effects on Airports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</TotalTime>
  <Words>442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PowerPoint Presentation</vt:lpstr>
      <vt:lpstr>Our Team </vt:lpstr>
      <vt:lpstr>Contents</vt:lpstr>
      <vt:lpstr>1984 San Marcos Airport Hazard Zoning Map </vt:lpstr>
      <vt:lpstr>Background</vt:lpstr>
      <vt:lpstr>Purpose</vt:lpstr>
      <vt:lpstr>Scope</vt:lpstr>
      <vt:lpstr>Scope cont.</vt:lpstr>
      <vt:lpstr>Literature Review</vt:lpstr>
      <vt:lpstr>Data</vt:lpstr>
      <vt:lpstr>Software</vt:lpstr>
      <vt:lpstr>Analysis/Methodology:</vt:lpstr>
      <vt:lpstr>PowerPoint Presentation</vt:lpstr>
      <vt:lpstr>PowerPoint Presentation</vt:lpstr>
      <vt:lpstr>Implications</vt:lpstr>
      <vt:lpstr>Budget </vt:lpstr>
      <vt:lpstr>Budget cont.</vt:lpstr>
      <vt:lpstr>Timetable </vt:lpstr>
      <vt:lpstr>Final Deliverables </vt:lpstr>
      <vt:lpstr>Conclusion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Lone Star Geospatial</dc:title>
  <dc:creator>Michel, Patricia</dc:creator>
  <cp:lastModifiedBy>Ford, Jason M</cp:lastModifiedBy>
  <cp:revision>27</cp:revision>
  <dcterms:created xsi:type="dcterms:W3CDTF">2013-09-25T17:23:26Z</dcterms:created>
  <dcterms:modified xsi:type="dcterms:W3CDTF">2013-10-02T16:46:44Z</dcterms:modified>
</cp:coreProperties>
</file>