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8" r:id="rId3"/>
    <p:sldId id="269" r:id="rId4"/>
    <p:sldId id="288" r:id="rId5"/>
    <p:sldId id="289" r:id="rId6"/>
    <p:sldId id="290" r:id="rId7"/>
    <p:sldId id="291" r:id="rId8"/>
    <p:sldId id="292" r:id="rId9"/>
    <p:sldId id="294" r:id="rId10"/>
    <p:sldId id="286" r:id="rId11"/>
    <p:sldId id="287" r:id="rId12"/>
    <p:sldId id="278" r:id="rId13"/>
    <p:sldId id="295" r:id="rId14"/>
    <p:sldId id="296" r:id="rId15"/>
    <p:sldId id="293" r:id="rId16"/>
    <p:sldId id="299" r:id="rId17"/>
    <p:sldId id="297" r:id="rId18"/>
    <p:sldId id="298" r:id="rId19"/>
    <p:sldId id="276" r:id="rId20"/>
    <p:sldId id="28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26" y="4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8F211FD-5B7E-4451-8D28-C981E0DB09AB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neStarGeo_Fa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917450" cy="914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F211FD-5B7E-4451-8D28-C981E0DB09AB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8F211FD-5B7E-4451-8D28-C981E0DB09AB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8F211FD-5B7E-4451-8D28-C981E0DB09AB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12953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San Marcos Municipal Airport Airspace Planning Project</a:t>
            </a:r>
          </a:p>
          <a:p>
            <a:pPr algn="ctr"/>
            <a:r>
              <a:rPr lang="en-US" dirty="0" smtClean="0"/>
              <a:t>Prepared for:</a:t>
            </a:r>
          </a:p>
          <a:p>
            <a:pPr algn="ctr"/>
            <a:r>
              <a:rPr lang="en-US" sz="2400" dirty="0" smtClean="0"/>
              <a:t>Texas Department of Transportation </a:t>
            </a:r>
            <a:endParaRPr lang="en-US" sz="2400" b="1" dirty="0"/>
          </a:p>
        </p:txBody>
      </p:sp>
      <p:pic>
        <p:nvPicPr>
          <p:cNvPr id="4" name="Picture 3" descr="LoneStarG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533400"/>
            <a:ext cx="3947168" cy="39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1066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Task 2: </a:t>
            </a:r>
            <a:r>
              <a:rPr lang="en-US" sz="2800" dirty="0" smtClean="0"/>
              <a:t>Create </a:t>
            </a:r>
            <a:r>
              <a:rPr lang="en-US" sz="2800" dirty="0"/>
              <a:t>specialized GIS layer </a:t>
            </a:r>
            <a:r>
              <a:rPr lang="en-US" sz="2800" dirty="0" smtClean="0"/>
              <a:t>and</a:t>
            </a:r>
            <a:br>
              <a:rPr lang="en-US" sz="2800" dirty="0" smtClean="0"/>
            </a:br>
            <a:r>
              <a:rPr lang="en-US" sz="2800" dirty="0" smtClean="0"/>
              <a:t>3D </a:t>
            </a:r>
            <a:r>
              <a:rPr lang="en-US" sz="2800" dirty="0" smtClean="0"/>
              <a:t>Visualization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32888"/>
            <a:ext cx="8229600" cy="4325112"/>
          </a:xfrm>
        </p:spPr>
        <p:txBody>
          <a:bodyPr/>
          <a:lstStyle/>
          <a:p>
            <a:r>
              <a:rPr lang="en-US" dirty="0" smtClean="0"/>
              <a:t>Work </a:t>
            </a:r>
            <a:r>
              <a:rPr lang="en-US" dirty="0" smtClean="0"/>
              <a:t>in Progress 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Create </a:t>
            </a:r>
            <a:r>
              <a:rPr lang="en-US" dirty="0"/>
              <a:t>allowable </a:t>
            </a:r>
            <a:r>
              <a:rPr lang="en-US" dirty="0" smtClean="0"/>
              <a:t>height </a:t>
            </a:r>
            <a:r>
              <a:rPr lang="en-US" dirty="0" smtClean="0"/>
              <a:t>raster </a:t>
            </a:r>
            <a:r>
              <a:rPr lang="en-US" dirty="0" smtClean="0"/>
              <a:t>covering all </a:t>
            </a:r>
            <a:r>
              <a:rPr lang="en-US" dirty="0" smtClean="0"/>
              <a:t>imaginary surfaces</a:t>
            </a:r>
            <a:endParaRPr lang="en-US" dirty="0" smtClean="0"/>
          </a:p>
          <a:p>
            <a:pPr lvl="1"/>
            <a:r>
              <a:rPr lang="en-US" dirty="0" smtClean="0"/>
              <a:t>Develop imaginary surface volumes for imaginary surfaces for 3D visualization purposes 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108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Task </a:t>
            </a:r>
            <a:r>
              <a:rPr lang="en-US" dirty="0" smtClean="0"/>
              <a:t>2</a:t>
            </a:r>
            <a:r>
              <a:rPr lang="en-US" dirty="0"/>
              <a:t> </a:t>
            </a:r>
            <a:r>
              <a:rPr lang="en-US" dirty="0" smtClean="0"/>
              <a:t>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07536"/>
          </a:xfrm>
        </p:spPr>
        <p:txBody>
          <a:bodyPr/>
          <a:lstStyle/>
          <a:p>
            <a:r>
              <a:rPr lang="en-US" dirty="0"/>
              <a:t>Work Scheduled</a:t>
            </a:r>
          </a:p>
          <a:p>
            <a:pPr lvl="1"/>
            <a:r>
              <a:rPr lang="en-US" dirty="0"/>
              <a:t>Create point class feature penetrations within imaginary surfaces</a:t>
            </a:r>
          </a:p>
          <a:p>
            <a:pPr lvl="1"/>
            <a:r>
              <a:rPr lang="en-US" dirty="0"/>
              <a:t>Create point class feature identifying those obstructions in and around  the airport hazard zones not penetrating imaginary surfaces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2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Lowest Elevations of Imaginary Surfaces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684055" y="6324600"/>
            <a:ext cx="3002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glow rad="101600">
                    <a:schemeClr val="bg1">
                      <a:alpha val="30000"/>
                    </a:schemeClr>
                  </a:glow>
                </a:effectLst>
              </a:rPr>
              <a:t>10x vertical exaggeration</a:t>
            </a:r>
            <a:endParaRPr lang="en-US" sz="2000" dirty="0">
              <a:effectLst>
                <a:glow rad="101600">
                  <a:schemeClr val="bg1"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7" r="3333" b="17628"/>
          <a:stretch/>
        </p:blipFill>
        <p:spPr>
          <a:xfrm>
            <a:off x="0" y="1905000"/>
            <a:ext cx="8839200" cy="4800600"/>
          </a:xfrm>
          <a:prstGeom prst="rect">
            <a:avLst/>
          </a:prstGeom>
          <a:effectLst>
            <a:outerShdw blurRad="533400" dist="203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39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Imaginary Surface Volumes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17055" y="6477000"/>
            <a:ext cx="3002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glow rad="101600">
                    <a:schemeClr val="bg1">
                      <a:alpha val="30000"/>
                    </a:schemeClr>
                  </a:glow>
                </a:effectLst>
              </a:rPr>
              <a:t>10x vertical exaggeration</a:t>
            </a:r>
            <a:endParaRPr lang="en-US" sz="2000" dirty="0">
              <a:effectLst>
                <a:glow rad="101600">
                  <a:schemeClr val="bg1"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t="2922" r="22696" b="6849"/>
          <a:stretch/>
        </p:blipFill>
        <p:spPr>
          <a:xfrm>
            <a:off x="228600" y="1905000"/>
            <a:ext cx="3962400" cy="449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22" y="1981200"/>
            <a:ext cx="5260978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676400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 and Transitional Surfaces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0699" y="1676400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and Conical Surfaces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382000" cy="1066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Imaginary Surface Volumes (cont</a:t>
            </a:r>
            <a:r>
              <a:rPr lang="en-US" sz="3600" dirty="0" smtClean="0"/>
              <a:t>.)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17055" y="6477000"/>
            <a:ext cx="3002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glow rad="101600">
                    <a:schemeClr val="bg1">
                      <a:alpha val="30000"/>
                    </a:schemeClr>
                  </a:glow>
                </a:effectLst>
              </a:rPr>
              <a:t>10x vertical exaggeration</a:t>
            </a:r>
            <a:endParaRPr lang="en-US" sz="2000" dirty="0">
              <a:effectLst>
                <a:glow rad="101600">
                  <a:schemeClr val="bg1">
                    <a:alpha val="3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76400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Approach Surfaces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5" b="11644"/>
          <a:stretch/>
        </p:blipFill>
        <p:spPr>
          <a:xfrm>
            <a:off x="0" y="22098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066800"/>
          </a:xfrm>
        </p:spPr>
        <p:txBody>
          <a:bodyPr/>
          <a:lstStyle/>
          <a:p>
            <a:pPr algn="ctr"/>
            <a:r>
              <a:rPr lang="en-US" dirty="0"/>
              <a:t>Task 3: </a:t>
            </a:r>
            <a:r>
              <a:rPr lang="en-US" sz="3600" dirty="0"/>
              <a:t>Interactive Mapping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lvl="0" indent="0">
              <a:buNone/>
            </a:pPr>
            <a:r>
              <a:rPr lang="en-US" dirty="0"/>
              <a:t>Work Planned: </a:t>
            </a:r>
          </a:p>
          <a:p>
            <a:pPr marL="109728" lvl="0" indent="0">
              <a:buNone/>
            </a:pPr>
            <a:endParaRPr lang="en-US" dirty="0"/>
          </a:p>
          <a:p>
            <a:pPr lvl="0"/>
            <a:r>
              <a:rPr lang="en-US" dirty="0"/>
              <a:t>Decide the layout of the interactive screening tool. This will include design decisions regarding cartographic properties like color schemes, legend, scale, and labeling.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Determine which layers will be included in the interactive screening tool. Layers will be included based on their significance to the overall goal.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Determine overall tool functionality. This will include deciding how queries are made, zoom extent and functionality, layer transparency, and how layers will be toggled on and off.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Determine the method of displaying user queried information and error messages for invalid queries.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Issues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8" y="1619250"/>
            <a:ext cx="7724183" cy="4324350"/>
          </a:xfrm>
          <a:effectLst>
            <a:outerShdw blurRad="304800" dist="203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6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Issues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12973" r="15362" b="9501"/>
          <a:stretch/>
        </p:blipFill>
        <p:spPr>
          <a:xfrm>
            <a:off x="1447800" y="1600200"/>
            <a:ext cx="5365376" cy="480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12676" r="15455" b="8450"/>
          <a:stretch/>
        </p:blipFill>
        <p:spPr>
          <a:xfrm>
            <a:off x="1382485" y="1600200"/>
            <a:ext cx="5399315" cy="4876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209800" y="2703731"/>
            <a:ext cx="2133600" cy="4966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020669"/>
            <a:ext cx="345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Surfaces are intersecting</a:t>
            </a:r>
          </a:p>
          <a:p>
            <a:r>
              <a:rPr lang="en-US" dirty="0" smtClean="0"/>
              <a:t>and </a:t>
            </a:r>
            <a:r>
              <a:rPr lang="en-US" dirty="0"/>
              <a:t>passing through each other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020668"/>
            <a:ext cx="2895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 shape after Merge,</a:t>
            </a:r>
          </a:p>
          <a:p>
            <a:r>
              <a:rPr lang="en-US" dirty="0" smtClean="0"/>
              <a:t>Union and conversion</a:t>
            </a:r>
          </a:p>
          <a:p>
            <a:r>
              <a:rPr lang="en-US" dirty="0" smtClean="0"/>
              <a:t>to </a:t>
            </a:r>
            <a:r>
              <a:rPr lang="en-US" dirty="0" err="1" smtClean="0"/>
              <a:t>Multipatch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4" b="21639"/>
          <a:stretch/>
        </p:blipFill>
        <p:spPr>
          <a:xfrm>
            <a:off x="-191732" y="1287232"/>
            <a:ext cx="9259531" cy="3657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1731" y="1371600"/>
            <a:ext cx="9259531" cy="34888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6393" y="2971800"/>
            <a:ext cx="5277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noticeable vertical walls </a:t>
            </a:r>
            <a:r>
              <a:rPr lang="en-US" sz="2400" dirty="0" smtClean="0"/>
              <a:t>and</a:t>
            </a:r>
          </a:p>
          <a:p>
            <a:r>
              <a:rPr lang="en-US" sz="2400" dirty="0" smtClean="0"/>
              <a:t>plateaus </a:t>
            </a:r>
            <a:r>
              <a:rPr lang="en-US" sz="2400" dirty="0"/>
              <a:t>instead of a consistent slope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128665"/>
            <a:ext cx="510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Proper slope after converting to TIN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219200" y="3371165"/>
            <a:ext cx="862560" cy="2191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2">
                <a:lumMod val="50000"/>
              </a:schemeClr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Timetable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4"/>
          <p:cNvSpPr txBox="1"/>
          <p:nvPr/>
        </p:nvSpPr>
        <p:spPr>
          <a:xfrm>
            <a:off x="1305346" y="9906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Oct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5"/>
          <p:cNvSpPr txBox="1"/>
          <p:nvPr/>
        </p:nvSpPr>
        <p:spPr>
          <a:xfrm>
            <a:off x="3789026" y="990600"/>
            <a:ext cx="696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+mj-lt"/>
              </a:rPr>
              <a:t>Nov</a:t>
            </a:r>
            <a:endParaRPr lang="en-US" sz="2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6311596" y="99060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Dec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334725" y="1495384"/>
            <a:ext cx="0" cy="2912548"/>
          </a:xfrm>
          <a:prstGeom prst="line">
            <a:avLst/>
          </a:prstGeom>
          <a:ln w="38100">
            <a:solidFill>
              <a:schemeClr val="bg1">
                <a:alpha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69104" y="1495384"/>
            <a:ext cx="0" cy="2535916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632854" y="1495384"/>
            <a:ext cx="0" cy="2535916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888670" y="1495384"/>
            <a:ext cx="0" cy="2535916"/>
          </a:xfrm>
          <a:prstGeom prst="line">
            <a:avLst/>
          </a:prstGeom>
          <a:ln>
            <a:solidFill>
              <a:schemeClr val="bg1">
                <a:lumMod val="75000"/>
                <a:alpha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052179" y="1495384"/>
            <a:ext cx="0" cy="2912548"/>
          </a:xfrm>
          <a:prstGeom prst="line">
            <a:avLst/>
          </a:prstGeom>
          <a:ln w="38100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>
            <a:off x="1337857" y="2057400"/>
            <a:ext cx="1231079" cy="381000"/>
          </a:xfrm>
          <a:prstGeom prst="rightArrow">
            <a:avLst>
              <a:gd name="adj1" fmla="val 100000"/>
              <a:gd name="adj2" fmla="val 35965"/>
            </a:avLst>
          </a:prstGeom>
          <a:solidFill>
            <a:schemeClr val="bg1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5654460" y="3048000"/>
            <a:ext cx="1203540" cy="381000"/>
          </a:xfrm>
          <a:prstGeom prst="rightArrow">
            <a:avLst>
              <a:gd name="adj1" fmla="val 100000"/>
              <a:gd name="adj2" fmla="val 35965"/>
            </a:avLst>
          </a:prstGeom>
          <a:solidFill>
            <a:srgbClr val="00B0F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2577092" y="2438400"/>
            <a:ext cx="3034158" cy="228600"/>
          </a:xfrm>
          <a:prstGeom prst="rightArrow">
            <a:avLst>
              <a:gd name="adj1" fmla="val 100000"/>
              <a:gd name="adj2" fmla="val 35965"/>
            </a:avLst>
          </a:prstGeom>
          <a:solidFill>
            <a:srgbClr val="FFFF0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888670" y="3505200"/>
            <a:ext cx="1172870" cy="38100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0206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2577092" y="2819400"/>
            <a:ext cx="3034158" cy="228600"/>
          </a:xfrm>
          <a:prstGeom prst="rightArrow">
            <a:avLst>
              <a:gd name="adj1" fmla="val 100000"/>
              <a:gd name="adj2" fmla="val 35965"/>
            </a:avLst>
          </a:prstGeom>
          <a:solidFill>
            <a:srgbClr val="FFFF0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TextBox 58"/>
          <p:cNvSpPr txBox="1"/>
          <p:nvPr/>
        </p:nvSpPr>
        <p:spPr>
          <a:xfrm>
            <a:off x="927403" y="4407932"/>
            <a:ext cx="8146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Start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dirty="0" smtClean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30 Sep</a:t>
            </a:r>
            <a:endParaRPr lang="en-US" b="1" dirty="0">
              <a:solidFill>
                <a:schemeClr val="bg1">
                  <a:alpha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59"/>
          <p:cNvSpPr txBox="1"/>
          <p:nvPr/>
        </p:nvSpPr>
        <p:spPr>
          <a:xfrm>
            <a:off x="7346715" y="4415232"/>
            <a:ext cx="14162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Complete</a:t>
            </a:r>
            <a:r>
              <a:rPr lang="en-US" sz="2400" b="1" dirty="0" smtClean="0">
                <a:solidFill>
                  <a:srgbClr val="19A778"/>
                </a:solidFill>
                <a:latin typeface="Calibri" panose="020F0502020204030204" pitchFamily="34" charset="0"/>
              </a:rPr>
              <a:t/>
            </a:r>
            <a:br>
              <a:rPr lang="en-US" sz="2400" b="1" dirty="0" smtClean="0">
                <a:solidFill>
                  <a:srgbClr val="19A778"/>
                </a:solidFill>
                <a:latin typeface="Calibri" panose="020F0502020204030204" pitchFamily="34" charset="0"/>
              </a:rPr>
            </a:br>
            <a:r>
              <a:rPr lang="en-US" b="1" dirty="0" smtClean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9 </a:t>
            </a:r>
            <a:r>
              <a:rPr lang="en-US" b="1" dirty="0" smtClean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Dec</a:t>
            </a:r>
            <a:endParaRPr lang="en-US" b="1" dirty="0">
              <a:solidFill>
                <a:schemeClr val="bg1">
                  <a:alpha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61"/>
          <p:cNvSpPr txBox="1"/>
          <p:nvPr/>
        </p:nvSpPr>
        <p:spPr>
          <a:xfrm>
            <a:off x="2209800" y="4038600"/>
            <a:ext cx="7386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4 Nov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52" name="TextBox 62"/>
          <p:cNvSpPr txBox="1"/>
          <p:nvPr/>
        </p:nvSpPr>
        <p:spPr>
          <a:xfrm>
            <a:off x="5270418" y="4038600"/>
            <a:ext cx="85561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25 </a:t>
            </a:r>
            <a:r>
              <a:rPr lang="en-US" b="1" dirty="0" smtClean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Nov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53" name="TextBox 63"/>
          <p:cNvSpPr txBox="1"/>
          <p:nvPr/>
        </p:nvSpPr>
        <p:spPr>
          <a:xfrm>
            <a:off x="6532643" y="4038600"/>
            <a:ext cx="7120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2 </a:t>
            </a:r>
            <a:r>
              <a:rPr lang="en-US" b="1" dirty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Dec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304298" y="5181600"/>
            <a:ext cx="425897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304298" y="5486400"/>
            <a:ext cx="425897" cy="381000"/>
          </a:xfrm>
          <a:prstGeom prst="roundRect">
            <a:avLst/>
          </a:prstGeom>
          <a:solidFill>
            <a:srgbClr val="FFFF0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304298" y="5791200"/>
            <a:ext cx="425897" cy="381000"/>
          </a:xfrm>
          <a:prstGeom prst="roundRect">
            <a:avLst/>
          </a:prstGeom>
          <a:solidFill>
            <a:srgbClr val="00B0F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304298" y="6096000"/>
            <a:ext cx="425897" cy="381000"/>
          </a:xfrm>
          <a:prstGeom prst="roundRect">
            <a:avLst/>
          </a:prstGeom>
          <a:solidFill>
            <a:srgbClr val="00206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TextBox 98"/>
          <p:cNvSpPr txBox="1"/>
          <p:nvPr/>
        </p:nvSpPr>
        <p:spPr>
          <a:xfrm>
            <a:off x="2826736" y="518743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Data Analysis </a:t>
            </a: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( 3 weeks )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59" name="TextBox 99"/>
          <p:cNvSpPr txBox="1"/>
          <p:nvPr/>
        </p:nvSpPr>
        <p:spPr>
          <a:xfrm>
            <a:off x="2826736" y="5492234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Web and Map Development </a:t>
            </a: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( 3 weeks )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60" name="TextBox 101"/>
          <p:cNvSpPr txBox="1"/>
          <p:nvPr/>
        </p:nvSpPr>
        <p:spPr>
          <a:xfrm>
            <a:off x="2826736" y="5797034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Data Interpretation </a:t>
            </a: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( </a:t>
            </a: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weeks )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61" name="TextBox 102"/>
          <p:cNvSpPr txBox="1"/>
          <p:nvPr/>
        </p:nvSpPr>
        <p:spPr>
          <a:xfrm>
            <a:off x="2826736" y="6101834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Contingency </a:t>
            </a: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( 1 week )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Our 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Bef>
                <a:spcPts val="1800"/>
              </a:spcBef>
              <a:buNone/>
              <a:tabLst>
                <a:tab pos="3436938" algn="r"/>
                <a:tab pos="4114800" algn="l"/>
              </a:tabLst>
            </a:pPr>
            <a:r>
              <a:rPr lang="en-US" b="1" dirty="0" smtClean="0"/>
              <a:t>	Jason </a:t>
            </a:r>
            <a:r>
              <a:rPr lang="en-US" b="1" dirty="0"/>
              <a:t>Ford:	</a:t>
            </a:r>
            <a:r>
              <a:rPr lang="en-US" b="1" dirty="0" smtClean="0"/>
              <a:t>Project </a:t>
            </a:r>
            <a:r>
              <a:rPr lang="en-US" b="1" dirty="0"/>
              <a:t>Manager </a:t>
            </a:r>
            <a:r>
              <a:rPr lang="en-US" b="1" dirty="0" smtClean="0"/>
              <a:t>/</a:t>
            </a:r>
            <a:br>
              <a:rPr lang="en-US" b="1" dirty="0" smtClean="0"/>
            </a:br>
            <a:r>
              <a:rPr lang="en-US" b="1" dirty="0" smtClean="0"/>
              <a:t>		GIS Analyst</a:t>
            </a:r>
          </a:p>
          <a:p>
            <a:pPr marL="109728" indent="0">
              <a:spcBef>
                <a:spcPts val="1800"/>
              </a:spcBef>
              <a:buNone/>
              <a:tabLst>
                <a:tab pos="3436938" algn="r"/>
                <a:tab pos="4114800" algn="l"/>
              </a:tabLst>
            </a:pPr>
            <a:r>
              <a:rPr lang="en-US" b="1" dirty="0" smtClean="0"/>
              <a:t>	Patricia </a:t>
            </a:r>
            <a:r>
              <a:rPr lang="en-US" b="1" dirty="0"/>
              <a:t>Michel:	</a:t>
            </a:r>
            <a:r>
              <a:rPr lang="en-US" b="1" dirty="0" smtClean="0"/>
              <a:t>GIS Analyst</a:t>
            </a:r>
          </a:p>
          <a:p>
            <a:pPr marL="109728" indent="0">
              <a:spcBef>
                <a:spcPts val="1800"/>
              </a:spcBef>
              <a:buNone/>
              <a:tabLst>
                <a:tab pos="3436938" algn="r"/>
                <a:tab pos="4114800" algn="l"/>
              </a:tabLst>
            </a:pPr>
            <a:r>
              <a:rPr lang="en-US" b="1" dirty="0" smtClean="0"/>
              <a:t>	Grayson </a:t>
            </a:r>
            <a:r>
              <a:rPr lang="en-US" b="1" dirty="0"/>
              <a:t>Jones:	</a:t>
            </a:r>
            <a:r>
              <a:rPr lang="en-US" b="1" dirty="0" smtClean="0"/>
              <a:t>GIS Analyst</a:t>
            </a:r>
          </a:p>
          <a:p>
            <a:pPr marL="109728" indent="0">
              <a:spcBef>
                <a:spcPts val="1800"/>
              </a:spcBef>
              <a:buNone/>
              <a:tabLst>
                <a:tab pos="3436938" algn="r"/>
                <a:tab pos="4114800" algn="l"/>
              </a:tabLst>
            </a:pPr>
            <a:r>
              <a:rPr lang="en-US" b="1" dirty="0" smtClean="0"/>
              <a:t>	Casey </a:t>
            </a:r>
            <a:r>
              <a:rPr lang="en-US" b="1" dirty="0"/>
              <a:t>Carpenter</a:t>
            </a:r>
            <a:r>
              <a:rPr lang="en-US" b="1" dirty="0" smtClean="0"/>
              <a:t>:	GIS </a:t>
            </a:r>
            <a:r>
              <a:rPr lang="en-US" b="1" dirty="0"/>
              <a:t>Analyst</a:t>
            </a:r>
          </a:p>
          <a:p>
            <a:endParaRPr lang="en-US" dirty="0"/>
          </a:p>
        </p:txBody>
      </p:sp>
      <p:pic>
        <p:nvPicPr>
          <p:cNvPr id="4" name="Picture 3" descr="LoneStarG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828800" cy="18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13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Ahead of schedule!</a:t>
            </a:r>
          </a:p>
          <a:p>
            <a:r>
              <a:rPr lang="en-US" dirty="0" smtClean="0"/>
              <a:t>Work to be completed: Specialized GIS layers, configuring 3-D visualization, and developing our interactive mapping tool.</a:t>
            </a:r>
          </a:p>
          <a:p>
            <a:r>
              <a:rPr lang="en-US" dirty="0" smtClean="0"/>
              <a:t>Confident to meet our deadline on December 9,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Questions?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82820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Introduction</a:t>
            </a:r>
          </a:p>
          <a:p>
            <a:pPr lvl="1"/>
            <a:r>
              <a:rPr lang="en-US" sz="1800" b="1" dirty="0" smtClean="0"/>
              <a:t>Purpose</a:t>
            </a:r>
          </a:p>
          <a:p>
            <a:pPr lvl="1"/>
            <a:r>
              <a:rPr lang="en-US" sz="1800" b="1" dirty="0" smtClean="0"/>
              <a:t>Scope</a:t>
            </a:r>
          </a:p>
          <a:p>
            <a:pPr lvl="1">
              <a:buNone/>
            </a:pPr>
            <a:endParaRPr lang="en-US" sz="2400" b="1" dirty="0" smtClean="0"/>
          </a:p>
          <a:p>
            <a:r>
              <a:rPr lang="en-US" sz="2400" b="1" dirty="0" smtClean="0"/>
              <a:t>Project Tasks</a:t>
            </a:r>
          </a:p>
          <a:p>
            <a:pPr lvl="1"/>
            <a:r>
              <a:rPr lang="en-US" sz="2300" b="1" dirty="0" smtClean="0"/>
              <a:t>Task 1</a:t>
            </a:r>
          </a:p>
          <a:p>
            <a:pPr lvl="1"/>
            <a:r>
              <a:rPr lang="en-US" sz="2300" b="1" dirty="0" smtClean="0"/>
              <a:t>Task 2</a:t>
            </a:r>
          </a:p>
          <a:p>
            <a:pPr lvl="1"/>
            <a:r>
              <a:rPr lang="en-US" sz="2300" b="1" dirty="0" smtClean="0"/>
              <a:t>Task 3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Revised Timeline </a:t>
            </a:r>
          </a:p>
          <a:p>
            <a:pPr marL="109728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Appendix: Figures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Questions</a:t>
            </a:r>
          </a:p>
        </p:txBody>
      </p:sp>
      <p:pic>
        <p:nvPicPr>
          <p:cNvPr id="6" name="Picture 5" descr="LoneStarGeo_Fa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917450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Project Start Date: September 30, 2013</a:t>
            </a:r>
          </a:p>
          <a:p>
            <a:endParaRPr lang="en-US" dirty="0"/>
          </a:p>
          <a:p>
            <a:r>
              <a:rPr lang="en-US" dirty="0"/>
              <a:t>Reminder of this planning study’s purpose and scope</a:t>
            </a:r>
          </a:p>
          <a:p>
            <a:endParaRPr lang="en-US" dirty="0"/>
          </a:p>
          <a:p>
            <a:r>
              <a:rPr lang="en-US" dirty="0"/>
              <a:t>Detailed information about the progress of this planning study</a:t>
            </a:r>
          </a:p>
          <a:p>
            <a:pPr lvl="1"/>
            <a:r>
              <a:rPr lang="en-US" dirty="0"/>
              <a:t>Work completed, work in progress, work planned</a:t>
            </a:r>
          </a:p>
          <a:p>
            <a:pPr lvl="1"/>
            <a:endParaRPr lang="en-US" dirty="0"/>
          </a:p>
          <a:p>
            <a:r>
              <a:rPr lang="en-US" dirty="0"/>
              <a:t>Revised task list that breaks down the original tasks for more information</a:t>
            </a:r>
          </a:p>
          <a:p>
            <a:endParaRPr lang="en-US" dirty="0"/>
          </a:p>
          <a:p>
            <a:r>
              <a:rPr lang="en-US" dirty="0"/>
              <a:t>Revised timeline</a:t>
            </a:r>
          </a:p>
        </p:txBody>
      </p:sp>
    </p:spTree>
    <p:extLst>
      <p:ext uri="{BB962C8B-B14F-4D97-AF65-F5344CB8AC3E}">
        <p14:creationId xmlns:p14="http://schemas.microsoft.com/office/powerpoint/2010/main" val="292460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Purpose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Goal: Provide the city of San Marcos with the tools and information required to enact zoning regulations that will protect and preserve the air space surrounding the San Marcos Municipal Airport.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Task 1: To create an updated hazard-zone map for the San Marcos Municipal Airport</a:t>
            </a:r>
          </a:p>
          <a:p>
            <a:endParaRPr lang="en-US" dirty="0"/>
          </a:p>
          <a:p>
            <a:r>
              <a:rPr lang="en-US" dirty="0"/>
              <a:t>Task 2: Create specialized GIS layers and 3D visualization reference imagery</a:t>
            </a:r>
          </a:p>
          <a:p>
            <a:endParaRPr lang="en-US" dirty="0"/>
          </a:p>
          <a:p>
            <a:r>
              <a:rPr lang="en-US" dirty="0"/>
              <a:t>Task 3: Develop a user-friendly interactive screening tool using Manifold that can identify maximum allowable heights and current penetrations in imaginary surfaces.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0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Scope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Geographic extent is centered on the San Marcos Municipal Airport</a:t>
            </a:r>
          </a:p>
          <a:p>
            <a:pPr lvl="1"/>
            <a:r>
              <a:rPr lang="en-US" dirty="0"/>
              <a:t>Reference point is 29°53’34” N 97°51’47”</a:t>
            </a:r>
          </a:p>
          <a:p>
            <a:pPr lvl="1"/>
            <a:r>
              <a:rPr lang="en-US" dirty="0"/>
              <a:t>Operational runways are 8/26, 13/31, and 17/35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Planning study extent is concerned with both ground and airspace of the surrounding areas</a:t>
            </a:r>
          </a:p>
          <a:p>
            <a:pPr lvl="1"/>
            <a:r>
              <a:rPr lang="en-US" dirty="0"/>
              <a:t>Primarily concerned with all areas that fall within the zones that are created by the imaginary surfaces</a:t>
            </a:r>
          </a:p>
          <a:p>
            <a:pPr lvl="1"/>
            <a:r>
              <a:rPr lang="en-US" dirty="0"/>
              <a:t>Also concerned with areas surrounding the zones created by the imaginary surfaces in reference to any future regulation</a:t>
            </a:r>
          </a:p>
          <a:p>
            <a:pPr lvl="1"/>
            <a:r>
              <a:rPr lang="en-US" dirty="0"/>
              <a:t>Cities that may be affected or fall into the scope of this study are San Marcos, Martindale, Kyle, Wimberley, and Lockhart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3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Task 1: </a:t>
            </a:r>
            <a:r>
              <a:rPr lang="en-US" sz="3200" dirty="0" smtClean="0"/>
              <a:t>Updated </a:t>
            </a:r>
            <a:r>
              <a:rPr lang="en-US" sz="3200" dirty="0"/>
              <a:t>Hazard-Zone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Create an updated hazard-zone map for San Marcos Municipal Airport.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Work Completed:</a:t>
            </a:r>
          </a:p>
          <a:p>
            <a:r>
              <a:rPr lang="en-US" dirty="0"/>
              <a:t>Data collection completed for all tasks</a:t>
            </a:r>
          </a:p>
          <a:p>
            <a:pPr lvl="1"/>
            <a:r>
              <a:rPr lang="en-US" dirty="0"/>
              <a:t>County, City, Street, Digital Elevation Models, National Flight Data Survey, and GIS Survey Data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Imaginary surfaces created in </a:t>
            </a:r>
            <a:r>
              <a:rPr lang="en-US" dirty="0" err="1"/>
              <a:t>ArcMap</a:t>
            </a:r>
            <a:r>
              <a:rPr lang="en-US" dirty="0"/>
              <a:t> and </a:t>
            </a:r>
            <a:r>
              <a:rPr lang="en-US" dirty="0" err="1"/>
              <a:t>ArcScene</a:t>
            </a:r>
            <a:r>
              <a:rPr lang="en-US" dirty="0"/>
              <a:t> (viewable in both 2D and 3D)</a:t>
            </a:r>
          </a:p>
          <a:p>
            <a:pPr lvl="1"/>
            <a:r>
              <a:rPr lang="en-US" dirty="0"/>
              <a:t>Referenced Federal Aviation Administration Code of Federal Regulations 14 part 77 and AutoCAD line data</a:t>
            </a:r>
          </a:p>
        </p:txBody>
      </p:sp>
    </p:spTree>
    <p:extLst>
      <p:ext uri="{BB962C8B-B14F-4D97-AF65-F5344CB8AC3E}">
        <p14:creationId xmlns:p14="http://schemas.microsoft.com/office/powerpoint/2010/main" val="146476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Task 1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/>
          <a:lstStyle/>
          <a:p>
            <a:r>
              <a:rPr lang="en-US" dirty="0"/>
              <a:t>Work in Progress: Design the layout of the final deliverable hazard-zone map and creation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790" t="16402" r="57247" b="11379"/>
          <a:stretch/>
        </p:blipFill>
        <p:spPr bwMode="auto">
          <a:xfrm>
            <a:off x="2014946" y="2936617"/>
            <a:ext cx="5114109" cy="38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2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391400" cy="1066800"/>
          </a:xfrm>
        </p:spPr>
        <p:txBody>
          <a:bodyPr/>
          <a:lstStyle/>
          <a:p>
            <a:pPr algn="ctr"/>
            <a:r>
              <a:rPr lang="en-US" dirty="0" smtClean="0"/>
              <a:t>Task 1 (cont.)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18" b="97798" l="0" r="100000">
                        <a14:foregroundMark x1="6360" y1="47277" x2="6360" y2="47277"/>
                        <a14:foregroundMark x1="18969" y1="73928" x2="18969" y2="73928"/>
                        <a14:foregroundMark x1="39803" y1="78795" x2="40132" y2="79027"/>
                        <a14:foregroundMark x1="73794" y1="92352" x2="73794" y2="92352"/>
                        <a14:foregroundMark x1="91776" y1="78911" x2="91776" y2="78911"/>
                        <a14:foregroundMark x1="82895" y1="97798" x2="82895" y2="97798"/>
                        <a14:foregroundMark x1="39474" y1="15991" x2="39474" y2="15991"/>
                        <a14:foregroundMark x1="37829" y1="16222" x2="37829" y2="16222"/>
                        <a14:backgroundMark x1="8882" y1="7416" x2="8882" y2="7416"/>
                        <a14:backgroundMark x1="4825" y1="13210" x2="4825" y2="13210"/>
                        <a14:backgroundMark x1="65789" y1="17265" x2="65789" y2="17265"/>
                        <a14:backgroundMark x1="10965" y1="93163" x2="10965" y2="931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22222"/>
          <a:stretch/>
        </p:blipFill>
        <p:spPr>
          <a:xfrm>
            <a:off x="948306" y="2209800"/>
            <a:ext cx="7247388" cy="449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25112"/>
          </a:xfrm>
        </p:spPr>
        <p:txBody>
          <a:bodyPr/>
          <a:lstStyle/>
          <a:p>
            <a:r>
              <a:rPr lang="en-US" dirty="0" smtClean="0"/>
              <a:t>Imaginary Surfaces extruded in 3D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9655" y="6324600"/>
            <a:ext cx="3002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glow rad="101600">
                    <a:schemeClr val="bg1">
                      <a:alpha val="30000"/>
                    </a:schemeClr>
                  </a:glow>
                </a:effectLst>
              </a:rPr>
              <a:t>10x vertical exaggeration</a:t>
            </a:r>
            <a:endParaRPr lang="en-US" sz="2000" dirty="0">
              <a:effectLst>
                <a:glow rad="101600">
                  <a:schemeClr val="bg1"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2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576</TotalTime>
  <Words>696</Words>
  <Application>Microsoft Office PowerPoint</Application>
  <PresentationFormat>On-screen Show (4:3)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Georgia</vt:lpstr>
      <vt:lpstr>Trebuchet MS</vt:lpstr>
      <vt:lpstr>Wingdings 2</vt:lpstr>
      <vt:lpstr>Urban</vt:lpstr>
      <vt:lpstr>PowerPoint Presentation</vt:lpstr>
      <vt:lpstr>Our Team </vt:lpstr>
      <vt:lpstr>Contents</vt:lpstr>
      <vt:lpstr>Introduction </vt:lpstr>
      <vt:lpstr>Purpose </vt:lpstr>
      <vt:lpstr>Scope </vt:lpstr>
      <vt:lpstr>Task 1: Updated Hazard-Zone Map</vt:lpstr>
      <vt:lpstr>Task 1 (cont.) </vt:lpstr>
      <vt:lpstr>Task 1 (cont.) </vt:lpstr>
      <vt:lpstr>Task 2: Create specialized GIS layer and 3D Visualization </vt:lpstr>
      <vt:lpstr>Task 2 (cont.) </vt:lpstr>
      <vt:lpstr>Lowest Elevations of Imaginary Surfaces</vt:lpstr>
      <vt:lpstr>Imaginary Surface Volumes</vt:lpstr>
      <vt:lpstr>Imaginary Surface Volumes (cont.)</vt:lpstr>
      <vt:lpstr>Task 3: Interactive Mapping Tool</vt:lpstr>
      <vt:lpstr>Issues</vt:lpstr>
      <vt:lpstr>Issues</vt:lpstr>
      <vt:lpstr>Issues</vt:lpstr>
      <vt:lpstr>Timetable </vt:lpstr>
      <vt:lpstr>Conclusion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Lone Star Geospatial</dc:title>
  <dc:creator>Michel, Patricia</dc:creator>
  <cp:lastModifiedBy>Jason Ford</cp:lastModifiedBy>
  <cp:revision>50</cp:revision>
  <dcterms:created xsi:type="dcterms:W3CDTF">2013-09-25T17:23:26Z</dcterms:created>
  <dcterms:modified xsi:type="dcterms:W3CDTF">2013-10-28T06:49:12Z</dcterms:modified>
</cp:coreProperties>
</file>