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4"/>
  </p:notesMasterIdLst>
  <p:sldIdLst>
    <p:sldId id="256" r:id="rId2"/>
    <p:sldId id="268" r:id="rId3"/>
    <p:sldId id="269" r:id="rId4"/>
    <p:sldId id="288" r:id="rId5"/>
    <p:sldId id="321" r:id="rId6"/>
    <p:sldId id="297" r:id="rId7"/>
    <p:sldId id="289" r:id="rId8"/>
    <p:sldId id="299" r:id="rId9"/>
    <p:sldId id="305" r:id="rId10"/>
    <p:sldId id="306" r:id="rId11"/>
    <p:sldId id="331" r:id="rId12"/>
    <p:sldId id="308" r:id="rId13"/>
    <p:sldId id="324" r:id="rId14"/>
    <p:sldId id="320" r:id="rId15"/>
    <p:sldId id="326" r:id="rId16"/>
    <p:sldId id="330" r:id="rId17"/>
    <p:sldId id="328" r:id="rId18"/>
    <p:sldId id="322" r:id="rId19"/>
    <p:sldId id="329" r:id="rId20"/>
    <p:sldId id="336" r:id="rId21"/>
    <p:sldId id="337" r:id="rId22"/>
    <p:sldId id="332" r:id="rId23"/>
    <p:sldId id="316" r:id="rId24"/>
    <p:sldId id="335" r:id="rId25"/>
    <p:sldId id="301" r:id="rId26"/>
    <p:sldId id="309" r:id="rId27"/>
    <p:sldId id="334" r:id="rId28"/>
    <p:sldId id="323" r:id="rId29"/>
    <p:sldId id="315" r:id="rId30"/>
    <p:sldId id="307" r:id="rId31"/>
    <p:sldId id="286"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24" autoAdjust="0"/>
    <p:restoredTop sz="98343" autoAdjust="0"/>
  </p:normalViewPr>
  <p:slideViewPr>
    <p:cSldViewPr>
      <p:cViewPr>
        <p:scale>
          <a:sx n="100" d="100"/>
          <a:sy n="100" d="100"/>
        </p:scale>
        <p:origin x="-1224" y="-330"/>
      </p:cViewPr>
      <p:guideLst>
        <p:guide orient="horz" pos="2160"/>
        <p:guide pos="2880"/>
      </p:guideLst>
    </p:cSldViewPr>
  </p:slideViewPr>
  <p:outlineViewPr>
    <p:cViewPr>
      <p:scale>
        <a:sx n="33" d="100"/>
        <a:sy n="33" d="100"/>
      </p:scale>
      <p:origin x="54" y="1416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0EBA8-C270-482B-B524-E7F17991FAD3}"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D9690-1A59-41AA-9F7D-B84388A2A2BE}" type="slidenum">
              <a:rPr lang="en-US" smtClean="0"/>
              <a:pPr/>
              <a:t>‹#›</a:t>
            </a:fld>
            <a:endParaRPr lang="en-US"/>
          </a:p>
        </p:txBody>
      </p:sp>
    </p:spTree>
    <p:extLst>
      <p:ext uri="{BB962C8B-B14F-4D97-AF65-F5344CB8AC3E}">
        <p14:creationId xmlns:p14="http://schemas.microsoft.com/office/powerpoint/2010/main" val="93735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D9690-1A59-41AA-9F7D-B84388A2A2BE}" type="slidenum">
              <a:rPr lang="en-US" smtClean="0"/>
              <a:pPr/>
              <a:t>11</a:t>
            </a:fld>
            <a:endParaRPr lang="en-US"/>
          </a:p>
        </p:txBody>
      </p:sp>
    </p:spTree>
    <p:extLst>
      <p:ext uri="{BB962C8B-B14F-4D97-AF65-F5344CB8AC3E}">
        <p14:creationId xmlns:p14="http://schemas.microsoft.com/office/powerpoint/2010/main" val="316583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1D9690-1A59-41AA-9F7D-B84388A2A2BE}"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D9690-1A59-41AA-9F7D-B84388A2A2BE}" type="slidenum">
              <a:rPr lang="en-US" smtClean="0"/>
              <a:pPr/>
              <a:t>26</a:t>
            </a:fld>
            <a:endParaRPr lang="en-US"/>
          </a:p>
        </p:txBody>
      </p:sp>
    </p:spTree>
    <p:extLst>
      <p:ext uri="{BB962C8B-B14F-4D97-AF65-F5344CB8AC3E}">
        <p14:creationId xmlns:p14="http://schemas.microsoft.com/office/powerpoint/2010/main" val="384100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D9690-1A59-41AA-9F7D-B84388A2A2BE}" type="slidenum">
              <a:rPr lang="en-US" smtClean="0"/>
              <a:pPr/>
              <a:t>27</a:t>
            </a:fld>
            <a:endParaRPr lang="en-US"/>
          </a:p>
        </p:txBody>
      </p:sp>
    </p:spTree>
    <p:extLst>
      <p:ext uri="{BB962C8B-B14F-4D97-AF65-F5344CB8AC3E}">
        <p14:creationId xmlns:p14="http://schemas.microsoft.com/office/powerpoint/2010/main" val="384100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8F211FD-5B7E-4451-8D28-C981E0DB09AB}" type="datetimeFigureOut">
              <a:rPr lang="en-US" smtClean="0"/>
              <a:pPr/>
              <a:t>12/9/2013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139BD10-A874-44A0-B6B4-970C91C433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F211FD-5B7E-4451-8D28-C981E0DB09AB}"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BD10-A874-44A0-B6B4-970C91C433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F211FD-5B7E-4451-8D28-C981E0DB09AB}"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BD10-A874-44A0-B6B4-970C91C433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F211FD-5B7E-4451-8D28-C981E0DB09AB}"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BD10-A874-44A0-B6B4-970C91C43349}" type="slidenum">
              <a:rPr lang="en-US" smtClean="0"/>
              <a:pPr/>
              <a:t>‹#›</a:t>
            </a:fld>
            <a:endParaRPr lang="en-US"/>
          </a:p>
        </p:txBody>
      </p:sp>
      <p:pic>
        <p:nvPicPr>
          <p:cNvPr id="7" name="Picture 6" descr="LoneStarGeo_Fade.png"/>
          <p:cNvPicPr>
            <a:picLocks noChangeAspect="1"/>
          </p:cNvPicPr>
          <p:nvPr userDrawn="1"/>
        </p:nvPicPr>
        <p:blipFill>
          <a:blip r:embed="rId2" cstate="print"/>
          <a:stretch>
            <a:fillRect/>
          </a:stretch>
        </p:blipFill>
        <p:spPr>
          <a:xfrm>
            <a:off x="228600" y="533400"/>
            <a:ext cx="917450" cy="91440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F211FD-5B7E-4451-8D28-C981E0DB09AB}"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BD10-A874-44A0-B6B4-970C91C433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F211FD-5B7E-4451-8D28-C981E0DB09AB}"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BD10-A874-44A0-B6B4-970C91C433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8F211FD-5B7E-4451-8D28-C981E0DB09AB}" type="datetimeFigureOut">
              <a:rPr lang="en-US" smtClean="0"/>
              <a:pPr/>
              <a:t>12/9/2013</a:t>
            </a:fld>
            <a:endParaRPr lang="en-US"/>
          </a:p>
        </p:txBody>
      </p:sp>
      <p:sp>
        <p:nvSpPr>
          <p:cNvPr id="27" name="Slide Number Placeholder 26"/>
          <p:cNvSpPr>
            <a:spLocks noGrp="1"/>
          </p:cNvSpPr>
          <p:nvPr>
            <p:ph type="sldNum" sz="quarter" idx="11"/>
          </p:nvPr>
        </p:nvSpPr>
        <p:spPr/>
        <p:txBody>
          <a:bodyPr rtlCol="0"/>
          <a:lstStyle/>
          <a:p>
            <a:fld id="{6139BD10-A874-44A0-B6B4-970C91C43349}"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8F211FD-5B7E-4451-8D28-C981E0DB09AB}" type="datetimeFigureOut">
              <a:rPr lang="en-US" smtClean="0"/>
              <a:pPr/>
              <a:t>12/9/2013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139BD10-A874-44A0-B6B4-970C91C433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211FD-5B7E-4451-8D28-C981E0DB09AB}"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39BD10-A874-44A0-B6B4-970C91C433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F211FD-5B7E-4451-8D28-C981E0DB09AB}"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BD10-A874-44A0-B6B4-970C91C433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F211FD-5B7E-4451-8D28-C981E0DB09AB}"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BD10-A874-44A0-B6B4-970C91C433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8F211FD-5B7E-4451-8D28-C981E0DB09AB}" type="datetimeFigureOut">
              <a:rPr lang="en-US" smtClean="0"/>
              <a:pPr/>
              <a:t>12/9/2013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139BD10-A874-44A0-B6B4-970C91C433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800600"/>
            <a:ext cx="8229600" cy="1295399"/>
          </a:xfrm>
        </p:spPr>
        <p:txBody>
          <a:bodyPr>
            <a:noAutofit/>
          </a:bodyPr>
          <a:lstStyle/>
          <a:p>
            <a:pPr algn="ctr"/>
            <a:r>
              <a:rPr lang="en-US" sz="2000" b="1" dirty="0" smtClean="0"/>
              <a:t>San Marcos Municipal Airport Airspace Planning Project</a:t>
            </a:r>
          </a:p>
          <a:p>
            <a:pPr algn="ctr"/>
            <a:r>
              <a:rPr lang="en-US" dirty="0" smtClean="0"/>
              <a:t>Prepared for:</a:t>
            </a:r>
          </a:p>
          <a:p>
            <a:pPr algn="ctr"/>
            <a:r>
              <a:rPr lang="en-US" sz="2400" dirty="0" smtClean="0"/>
              <a:t>Texas Department of Transportation </a:t>
            </a:r>
            <a:endParaRPr lang="en-US" sz="2400" b="1" dirty="0"/>
          </a:p>
        </p:txBody>
      </p:sp>
      <p:pic>
        <p:nvPicPr>
          <p:cNvPr id="4" name="Picture 3" descr="LoneStarGeo.png"/>
          <p:cNvPicPr>
            <a:picLocks noChangeAspect="1"/>
          </p:cNvPicPr>
          <p:nvPr/>
        </p:nvPicPr>
        <p:blipFill>
          <a:blip r:embed="rId2" cstate="print"/>
          <a:stretch>
            <a:fillRect/>
          </a:stretch>
        </p:blipFill>
        <p:spPr>
          <a:xfrm>
            <a:off x="2590800" y="533400"/>
            <a:ext cx="3947168" cy="3938024"/>
          </a:xfrm>
          <a:prstGeom prst="rect">
            <a:avLst/>
          </a:prstGeom>
        </p:spPr>
      </p:pic>
    </p:spTree>
    <p:extLst>
      <p:ext uri="{BB962C8B-B14F-4D97-AF65-F5344CB8AC3E}">
        <p14:creationId xmlns:p14="http://schemas.microsoft.com/office/powerpoint/2010/main" val="3533973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066800"/>
          </a:xfrm>
        </p:spPr>
        <p:txBody>
          <a:bodyPr>
            <a:normAutofit/>
          </a:bodyPr>
          <a:lstStyle/>
          <a:p>
            <a:pPr algn="ctr"/>
            <a:r>
              <a:rPr lang="en-US" sz="3200" dirty="0" smtClean="0"/>
              <a:t>Data- </a:t>
            </a:r>
            <a:br>
              <a:rPr lang="en-US" sz="3200" dirty="0" smtClean="0"/>
            </a:br>
            <a:r>
              <a:rPr lang="en-US" sz="3200" dirty="0" smtClean="0"/>
              <a:t>GIS layers and Interactive tool</a:t>
            </a:r>
            <a:endParaRPr lang="en-US" sz="3200" dirty="0"/>
          </a:p>
        </p:txBody>
      </p:sp>
      <p:sp>
        <p:nvSpPr>
          <p:cNvPr id="3" name="Content Placeholder 2"/>
          <p:cNvSpPr>
            <a:spLocks noGrp="1"/>
          </p:cNvSpPr>
          <p:nvPr>
            <p:ph idx="1"/>
          </p:nvPr>
        </p:nvSpPr>
        <p:spPr>
          <a:xfrm>
            <a:off x="457200" y="1676400"/>
            <a:ext cx="8229600" cy="4629912"/>
          </a:xfrm>
        </p:spPr>
        <p:txBody>
          <a:bodyPr>
            <a:normAutofit fontScale="77500" lnSpcReduction="20000"/>
          </a:bodyPr>
          <a:lstStyle/>
          <a:p>
            <a:r>
              <a:rPr lang="en-US" dirty="0" smtClean="0"/>
              <a:t>TNRIS</a:t>
            </a:r>
          </a:p>
          <a:p>
            <a:pPr marL="109728" indent="0">
              <a:buNone/>
            </a:pPr>
            <a:r>
              <a:rPr lang="en-US" dirty="0" smtClean="0"/>
              <a:t>   - Digital Elevation Model to show accurate height</a:t>
            </a:r>
          </a:p>
          <a:p>
            <a:pPr marL="109728" indent="0">
              <a:buNone/>
            </a:pPr>
            <a:endParaRPr lang="en-US" dirty="0" smtClean="0"/>
          </a:p>
          <a:p>
            <a:r>
              <a:rPr lang="en-US" dirty="0" err="1" smtClean="0"/>
              <a:t>TxDOT</a:t>
            </a:r>
            <a:endParaRPr lang="en-US" dirty="0" smtClean="0"/>
          </a:p>
          <a:p>
            <a:pPr marL="109728" indent="0">
              <a:buNone/>
            </a:pPr>
            <a:r>
              <a:rPr lang="en-US" dirty="0"/>
              <a:t> </a:t>
            </a:r>
            <a:r>
              <a:rPr lang="en-US" dirty="0" smtClean="0"/>
              <a:t>  - GIS survey for penetration analysis</a:t>
            </a:r>
          </a:p>
          <a:p>
            <a:pPr marL="109728" indent="0">
              <a:buNone/>
            </a:pPr>
            <a:endParaRPr lang="en-US" dirty="0" smtClean="0"/>
          </a:p>
          <a:p>
            <a:r>
              <a:rPr lang="en-US" dirty="0" smtClean="0"/>
              <a:t>Lone  Star Geospatial</a:t>
            </a:r>
          </a:p>
          <a:p>
            <a:pPr marL="109728" indent="0">
              <a:buNone/>
            </a:pPr>
            <a:r>
              <a:rPr lang="en-US" dirty="0"/>
              <a:t> </a:t>
            </a:r>
            <a:r>
              <a:rPr lang="en-US" dirty="0" smtClean="0"/>
              <a:t>  - Constructed imaginary surface polygons based on F.A.A Title 14 CFR Part 77</a:t>
            </a:r>
          </a:p>
          <a:p>
            <a:pPr marL="109728" indent="0">
              <a:buNone/>
            </a:pPr>
            <a:endParaRPr lang="en-US" dirty="0" smtClean="0"/>
          </a:p>
          <a:p>
            <a:r>
              <a:rPr lang="en-US" dirty="0" smtClean="0"/>
              <a:t>City of </a:t>
            </a:r>
            <a:r>
              <a:rPr lang="en-US" dirty="0" err="1" smtClean="0"/>
              <a:t>SanMarcos</a:t>
            </a:r>
            <a:endParaRPr lang="en-US" dirty="0" smtClean="0"/>
          </a:p>
          <a:p>
            <a:pPr marL="109728" indent="0">
              <a:buNone/>
            </a:pPr>
            <a:r>
              <a:rPr lang="en-US" dirty="0"/>
              <a:t> </a:t>
            </a:r>
            <a:r>
              <a:rPr lang="en-US" dirty="0" smtClean="0"/>
              <a:t>  - Hays and Caldwell county  parcel data</a:t>
            </a:r>
          </a:p>
          <a:p>
            <a:pPr marL="109728" indent="0">
              <a:buNone/>
            </a:pPr>
            <a:endParaRPr lang="en-US" dirty="0" smtClean="0"/>
          </a:p>
          <a:p>
            <a:r>
              <a:rPr lang="en-US" dirty="0" smtClean="0"/>
              <a:t>Geo Air Consulting</a:t>
            </a:r>
          </a:p>
          <a:p>
            <a:pPr marL="109728" indent="0">
              <a:buNone/>
            </a:pPr>
            <a:r>
              <a:rPr lang="en-US" dirty="0" smtClean="0"/>
              <a:t>   - Guadalupe county parcel data</a:t>
            </a:r>
            <a:endParaRPr lang="en-US" dirty="0"/>
          </a:p>
        </p:txBody>
      </p:sp>
    </p:spTree>
    <p:extLst>
      <p:ext uri="{BB962C8B-B14F-4D97-AF65-F5344CB8AC3E}">
        <p14:creationId xmlns:p14="http://schemas.microsoft.com/office/powerpoint/2010/main" val="1018967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pPr algn="ctr"/>
            <a:r>
              <a:rPr lang="en-US" dirty="0" smtClean="0"/>
              <a:t>Hazard Zoning Map Creation</a:t>
            </a:r>
            <a:endParaRPr lang="en-US" dirty="0"/>
          </a:p>
        </p:txBody>
      </p:sp>
      <p:sp>
        <p:nvSpPr>
          <p:cNvPr id="3" name="Content Placeholder 2"/>
          <p:cNvSpPr>
            <a:spLocks noGrp="1"/>
          </p:cNvSpPr>
          <p:nvPr>
            <p:ph idx="1"/>
          </p:nvPr>
        </p:nvSpPr>
        <p:spPr>
          <a:xfrm>
            <a:off x="457200" y="1981200"/>
            <a:ext cx="8229600" cy="4325112"/>
          </a:xfrm>
        </p:spPr>
        <p:txBody>
          <a:bodyPr/>
          <a:lstStyle/>
          <a:p>
            <a:endParaRPr lang="en-US" dirty="0" smtClean="0"/>
          </a:p>
          <a:p>
            <a:endParaRPr lang="en-US" dirty="0" smtClean="0"/>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24000"/>
            <a:ext cx="8077200" cy="5226424"/>
          </a:xfrm>
          <a:prstGeom prst="rect">
            <a:avLst/>
          </a:prstGeom>
        </p:spPr>
      </p:pic>
    </p:spTree>
    <p:extLst>
      <p:ext uri="{BB962C8B-B14F-4D97-AF65-F5344CB8AC3E}">
        <p14:creationId xmlns:p14="http://schemas.microsoft.com/office/powerpoint/2010/main" val="3785252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pPr algn="ctr"/>
            <a:r>
              <a:rPr lang="en-US" dirty="0" smtClean="0"/>
              <a:t>Results -</a:t>
            </a:r>
            <a:br>
              <a:rPr lang="en-US" dirty="0" smtClean="0"/>
            </a:br>
            <a:r>
              <a:rPr lang="en-US" dirty="0" smtClean="0"/>
              <a:t>Hazard Zoning Map</a:t>
            </a:r>
            <a:endParaRPr lang="en-US" dirty="0"/>
          </a:p>
        </p:txBody>
      </p:sp>
      <p:sp>
        <p:nvSpPr>
          <p:cNvPr id="3" name="Content Placeholder 2"/>
          <p:cNvSpPr>
            <a:spLocks noGrp="1"/>
          </p:cNvSpPr>
          <p:nvPr>
            <p:ph idx="1"/>
          </p:nvPr>
        </p:nvSpPr>
        <p:spPr>
          <a:xfrm>
            <a:off x="457200" y="1981200"/>
            <a:ext cx="8229600" cy="4325112"/>
          </a:xfrm>
        </p:spPr>
        <p:txBody>
          <a:bodyPr/>
          <a:lstStyle/>
          <a:p>
            <a:r>
              <a:rPr lang="en-US" dirty="0" smtClean="0"/>
              <a:t>An updated Airport Hazard Zoning Map that correctly reflects the currently support runways</a:t>
            </a:r>
          </a:p>
          <a:p>
            <a:endParaRPr lang="en-US" dirty="0" smtClean="0"/>
          </a:p>
          <a:p>
            <a:r>
              <a:rPr lang="en-US" dirty="0" smtClean="0"/>
              <a:t>Clearly labeled civil airport imaginary surfaces</a:t>
            </a:r>
          </a:p>
          <a:p>
            <a:endParaRPr lang="en-US" dirty="0" smtClean="0"/>
          </a:p>
          <a:p>
            <a:r>
              <a:rPr lang="en-US" dirty="0" smtClean="0"/>
              <a:t>Current county and city political boundaries</a:t>
            </a:r>
          </a:p>
          <a:p>
            <a:endParaRPr lang="en-US" dirty="0" smtClean="0"/>
          </a:p>
          <a:p>
            <a:r>
              <a:rPr lang="en-US" dirty="0" smtClean="0"/>
              <a:t>Includes terrain and imaginary surface contours for reference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85252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pPr algn="ctr"/>
            <a:r>
              <a:rPr lang="en-US" dirty="0" smtClean="0"/>
              <a:t>Results -</a:t>
            </a:r>
            <a:br>
              <a:rPr lang="en-US" dirty="0" smtClean="0"/>
            </a:br>
            <a:r>
              <a:rPr lang="en-US" dirty="0" smtClean="0"/>
              <a:t>Hazard Zoning Map</a:t>
            </a:r>
            <a:endParaRPr lang="en-US" dirty="0"/>
          </a:p>
        </p:txBody>
      </p:sp>
      <p:sp>
        <p:nvSpPr>
          <p:cNvPr id="3" name="Content Placeholder 2"/>
          <p:cNvSpPr>
            <a:spLocks noGrp="1"/>
          </p:cNvSpPr>
          <p:nvPr>
            <p:ph idx="1"/>
          </p:nvPr>
        </p:nvSpPr>
        <p:spPr>
          <a:xfrm>
            <a:off x="457200" y="1981200"/>
            <a:ext cx="8229600" cy="4325112"/>
          </a:xfrm>
        </p:spPr>
        <p:txBody>
          <a:bodyPr/>
          <a:lstStyle/>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187045" y="1542361"/>
            <a:ext cx="4804995" cy="5064283"/>
          </a:xfrm>
          <a:prstGeom prst="rect">
            <a:avLst/>
          </a:prstGeom>
        </p:spPr>
      </p:pic>
    </p:spTree>
    <p:extLst>
      <p:ext uri="{BB962C8B-B14F-4D97-AF65-F5344CB8AC3E}">
        <p14:creationId xmlns:p14="http://schemas.microsoft.com/office/powerpoint/2010/main" val="3564138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705600" cy="1066800"/>
          </a:xfrm>
        </p:spPr>
        <p:txBody>
          <a:bodyPr>
            <a:normAutofit fontScale="90000"/>
          </a:bodyPr>
          <a:lstStyle/>
          <a:p>
            <a:pPr algn="ctr"/>
            <a:r>
              <a:rPr lang="en-US" dirty="0" smtClean="0"/>
              <a:t>Results -</a:t>
            </a:r>
            <a:br>
              <a:rPr lang="en-US" dirty="0" smtClean="0"/>
            </a:br>
            <a:r>
              <a:rPr lang="en-US" dirty="0" smtClean="0"/>
              <a:t>Hazard Zoning Map</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396" r="4403" b="4712"/>
          <a:stretch/>
        </p:blipFill>
        <p:spPr>
          <a:xfrm>
            <a:off x="914400" y="1676400"/>
            <a:ext cx="7315200" cy="4800600"/>
          </a:xfrm>
          <a:prstGeom prst="rect">
            <a:avLst/>
          </a:prstGeom>
        </p:spPr>
      </p:pic>
    </p:spTree>
    <p:extLst>
      <p:ext uri="{BB962C8B-B14F-4D97-AF65-F5344CB8AC3E}">
        <p14:creationId xmlns:p14="http://schemas.microsoft.com/office/powerpoint/2010/main" val="2567222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ctr"/>
            <a:r>
              <a:rPr lang="en-US" dirty="0" smtClean="0"/>
              <a:t>Methodology –</a:t>
            </a:r>
            <a:br>
              <a:rPr lang="en-US" dirty="0" smtClean="0"/>
            </a:br>
            <a:r>
              <a:rPr lang="en-US" dirty="0" smtClean="0"/>
              <a:t>Maximum Height Analysis Layer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524000"/>
            <a:ext cx="5885330" cy="4547755"/>
          </a:xfrm>
          <a:prstGeom prst="rect">
            <a:avLst/>
          </a:prstGeom>
        </p:spPr>
      </p:pic>
    </p:spTree>
    <p:extLst>
      <p:ext uri="{BB962C8B-B14F-4D97-AF65-F5344CB8AC3E}">
        <p14:creationId xmlns:p14="http://schemas.microsoft.com/office/powerpoint/2010/main" val="586314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66800"/>
          </a:xfrm>
        </p:spPr>
        <p:txBody>
          <a:bodyPr>
            <a:normAutofit fontScale="90000"/>
          </a:bodyPr>
          <a:lstStyle/>
          <a:p>
            <a:pPr algn="ctr"/>
            <a:r>
              <a:rPr lang="en-US" dirty="0" smtClean="0"/>
              <a:t>Methodology –</a:t>
            </a:r>
            <a:br>
              <a:rPr lang="en-US" dirty="0" smtClean="0"/>
            </a:br>
            <a:r>
              <a:rPr lang="en-US" dirty="0" smtClean="0"/>
              <a:t>Maximum Height Analysis Layer</a:t>
            </a:r>
            <a:endParaRPr lang="en-US" dirty="0"/>
          </a:p>
        </p:txBody>
      </p:sp>
      <p:sp>
        <p:nvSpPr>
          <p:cNvPr id="7" name="Content Placeholder 2"/>
          <p:cNvSpPr>
            <a:spLocks noGrp="1"/>
          </p:cNvSpPr>
          <p:nvPr>
            <p:ph idx="1"/>
          </p:nvPr>
        </p:nvSpPr>
        <p:spPr>
          <a:xfrm>
            <a:off x="457200" y="1524000"/>
            <a:ext cx="8229600" cy="4325112"/>
          </a:xfrm>
        </p:spPr>
        <p:txBody>
          <a:bodyPr/>
          <a:lstStyle/>
          <a:p>
            <a:r>
              <a:rPr lang="en-US" dirty="0" smtClean="0"/>
              <a:t>Imaginary Surfaces Polygons extruded in 3D</a:t>
            </a:r>
            <a:endParaRPr lang="en-US" dirty="0"/>
          </a:p>
          <a:p>
            <a:endParaRPr lang="en-US" dirty="0"/>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618" b="97798" l="0" r="100000">
                        <a14:foregroundMark x1="6360" y1="47277" x2="6360" y2="47277"/>
                        <a14:foregroundMark x1="18969" y1="73928" x2="18969" y2="73928"/>
                        <a14:foregroundMark x1="39803" y1="78795" x2="40132" y2="79027"/>
                        <a14:foregroundMark x1="73794" y1="92352" x2="73794" y2="92352"/>
                        <a14:foregroundMark x1="91776" y1="78911" x2="91776" y2="78911"/>
                        <a14:foregroundMark x1="82895" y1="97798" x2="82895" y2="97798"/>
                        <a14:foregroundMark x1="39474" y1="15991" x2="39474" y2="15991"/>
                        <a14:foregroundMark x1="37829" y1="16222" x2="37829" y2="16222"/>
                        <a14:backgroundMark x1="8882" y1="7416" x2="8882" y2="7416"/>
                        <a14:backgroundMark x1="4825" y1="13210" x2="4825" y2="13210"/>
                        <a14:backgroundMark x1="65789" y1="17265" x2="65789" y2="17265"/>
                        <a14:backgroundMark x1="10965" y1="93163" x2="10965" y2="93163"/>
                      </a14:backgroundRemoval>
                    </a14:imgEffect>
                    <a14:imgEffect>
                      <a14:brightnessContrast contrast="20000"/>
                    </a14:imgEffect>
                  </a14:imgLayer>
                </a14:imgProps>
              </a:ext>
              <a:ext uri="{28A0092B-C50C-407E-A947-70E740481C1C}">
                <a14:useLocalDpi xmlns:a14="http://schemas.microsoft.com/office/drawing/2010/main" val="0"/>
              </a:ext>
            </a:extLst>
          </a:blip>
          <a:srcRect t="12222" b="22222"/>
          <a:stretch/>
        </p:blipFill>
        <p:spPr>
          <a:xfrm>
            <a:off x="948306" y="2209800"/>
            <a:ext cx="7247388" cy="44958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59655" y="6324600"/>
            <a:ext cx="3002745" cy="400110"/>
          </a:xfrm>
          <a:prstGeom prst="rect">
            <a:avLst/>
          </a:prstGeom>
          <a:noFill/>
        </p:spPr>
        <p:txBody>
          <a:bodyPr wrap="none" rtlCol="0">
            <a:spAutoFit/>
          </a:bodyPr>
          <a:lstStyle/>
          <a:p>
            <a:r>
              <a:rPr lang="en-US" sz="2000" dirty="0" smtClean="0">
                <a:effectLst>
                  <a:glow rad="101600">
                    <a:schemeClr val="bg1">
                      <a:alpha val="30000"/>
                    </a:schemeClr>
                  </a:glow>
                </a:effectLst>
              </a:rPr>
              <a:t>10x vertical exaggeration</a:t>
            </a:r>
            <a:endParaRPr lang="en-US" sz="2000" dirty="0">
              <a:effectLst>
                <a:glow rad="101600">
                  <a:schemeClr val="bg1">
                    <a:alpha val="30000"/>
                  </a:schemeClr>
                </a:glow>
              </a:effectLst>
            </a:endParaRPr>
          </a:p>
        </p:txBody>
      </p:sp>
    </p:spTree>
    <p:extLst>
      <p:ext uri="{BB962C8B-B14F-4D97-AF65-F5344CB8AC3E}">
        <p14:creationId xmlns:p14="http://schemas.microsoft.com/office/powerpoint/2010/main" val="2653689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t="12047" r="3333" b="17628"/>
          <a:stretch/>
        </p:blipFill>
        <p:spPr>
          <a:xfrm>
            <a:off x="107145" y="1857435"/>
            <a:ext cx="8839200" cy="4800600"/>
          </a:xfrm>
          <a:prstGeom prst="rect">
            <a:avLst/>
          </a:prstGeom>
          <a:ln>
            <a:noFill/>
          </a:ln>
          <a:effectLst>
            <a:outerShdw blurRad="533400" dist="203200" dir="2700000" algn="tl" rotWithShape="0">
              <a:prstClr val="black">
                <a:alpha val="40000"/>
              </a:prstClr>
            </a:outerShdw>
          </a:effectLst>
        </p:spPr>
      </p:pic>
      <p:sp>
        <p:nvSpPr>
          <p:cNvPr id="2" name="Title 1"/>
          <p:cNvSpPr>
            <a:spLocks noGrp="1"/>
          </p:cNvSpPr>
          <p:nvPr>
            <p:ph type="title"/>
          </p:nvPr>
        </p:nvSpPr>
        <p:spPr>
          <a:xfrm>
            <a:off x="228600" y="457200"/>
            <a:ext cx="8686800" cy="1066800"/>
          </a:xfrm>
        </p:spPr>
        <p:txBody>
          <a:bodyPr>
            <a:normAutofit fontScale="90000"/>
          </a:bodyPr>
          <a:lstStyle/>
          <a:p>
            <a:pPr algn="ctr"/>
            <a:r>
              <a:rPr lang="en-US" sz="3600" dirty="0"/>
              <a:t>Methodology –</a:t>
            </a:r>
            <a:br>
              <a:rPr lang="en-US" sz="3600" dirty="0"/>
            </a:br>
            <a:r>
              <a:rPr lang="en-US" sz="3600" dirty="0" smtClean="0"/>
              <a:t>Maximum Height Analysis Layer</a:t>
            </a:r>
            <a:endParaRPr lang="en-US" sz="3600" dirty="0"/>
          </a:p>
        </p:txBody>
      </p:sp>
      <p:sp>
        <p:nvSpPr>
          <p:cNvPr id="6" name="TextBox 5"/>
          <p:cNvSpPr txBox="1"/>
          <p:nvPr/>
        </p:nvSpPr>
        <p:spPr>
          <a:xfrm>
            <a:off x="5943600" y="6248400"/>
            <a:ext cx="3002745" cy="400110"/>
          </a:xfrm>
          <a:prstGeom prst="rect">
            <a:avLst/>
          </a:prstGeom>
          <a:noFill/>
        </p:spPr>
        <p:txBody>
          <a:bodyPr wrap="none" rtlCol="0">
            <a:spAutoFit/>
          </a:bodyPr>
          <a:lstStyle/>
          <a:p>
            <a:r>
              <a:rPr lang="en-US" sz="2000" dirty="0" smtClean="0">
                <a:effectLst>
                  <a:glow rad="101600">
                    <a:schemeClr val="bg1">
                      <a:alpha val="30000"/>
                    </a:schemeClr>
                  </a:glow>
                </a:effectLst>
              </a:rPr>
              <a:t>10x vertical exaggeration</a:t>
            </a:r>
            <a:endParaRPr lang="en-US" sz="2000" dirty="0">
              <a:effectLst>
                <a:glow rad="101600">
                  <a:schemeClr val="bg1">
                    <a:alpha val="30000"/>
                  </a:schemeClr>
                </a:glow>
              </a:effectLst>
            </a:endParaRPr>
          </a:p>
        </p:txBody>
      </p:sp>
      <p:sp>
        <p:nvSpPr>
          <p:cNvPr id="4" name="TextBox 3"/>
          <p:cNvSpPr txBox="1"/>
          <p:nvPr/>
        </p:nvSpPr>
        <p:spPr>
          <a:xfrm>
            <a:off x="457200" y="2133600"/>
            <a:ext cx="2362200" cy="923330"/>
          </a:xfrm>
          <a:prstGeom prst="rect">
            <a:avLst/>
          </a:prstGeom>
          <a:noFill/>
        </p:spPr>
        <p:txBody>
          <a:bodyPr wrap="square" rtlCol="0">
            <a:spAutoFit/>
          </a:bodyPr>
          <a:lstStyle/>
          <a:p>
            <a:r>
              <a:rPr lang="en-US" dirty="0" smtClean="0"/>
              <a:t>Raster representing the lowest elevations of imaginary surfaces</a:t>
            </a:r>
            <a:endParaRPr lang="en-US" dirty="0"/>
          </a:p>
        </p:txBody>
      </p:sp>
    </p:spTree>
    <p:extLst>
      <p:ext uri="{BB962C8B-B14F-4D97-AF65-F5344CB8AC3E}">
        <p14:creationId xmlns:p14="http://schemas.microsoft.com/office/powerpoint/2010/main" val="2520186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8229600" cy="1066800"/>
          </a:xfrm>
        </p:spPr>
        <p:txBody>
          <a:bodyPr>
            <a:normAutofit fontScale="90000"/>
          </a:bodyPr>
          <a:lstStyle/>
          <a:p>
            <a:pPr algn="ctr"/>
            <a:r>
              <a:rPr lang="en-US" dirty="0" smtClean="0"/>
              <a:t>Methodology –</a:t>
            </a:r>
            <a:br>
              <a:rPr lang="en-US" dirty="0" smtClean="0"/>
            </a:br>
            <a:r>
              <a:rPr lang="en-US" dirty="0" smtClean="0"/>
              <a:t>Max Height Analysis Layer</a:t>
            </a:r>
            <a:endParaRPr lang="en-US" dirty="0"/>
          </a:p>
        </p:txBody>
      </p:sp>
      <p:sp>
        <p:nvSpPr>
          <p:cNvPr id="7" name="Content Placeholder 5"/>
          <p:cNvSpPr>
            <a:spLocks noGrp="1"/>
          </p:cNvSpPr>
          <p:nvPr>
            <p:ph idx="1"/>
          </p:nvPr>
        </p:nvSpPr>
        <p:spPr>
          <a:xfrm>
            <a:off x="0" y="3276600"/>
            <a:ext cx="3352800" cy="1676400"/>
          </a:xfrm>
        </p:spPr>
        <p:txBody>
          <a:bodyPr>
            <a:normAutofit/>
          </a:bodyPr>
          <a:lstStyle/>
          <a:p>
            <a:pPr marL="0" indent="0">
              <a:buNone/>
            </a:pPr>
            <a:r>
              <a:rPr lang="en-US" sz="2400" dirty="0" smtClean="0"/>
              <a:t>Each value in this raster is the maximum allowable height for that cell</a:t>
            </a:r>
          </a:p>
        </p:txBody>
      </p:sp>
      <p:pic>
        <p:nvPicPr>
          <p:cNvPr id="4" name="Picture 3" descr="Maximum_Allowable_Height.jpg"/>
          <p:cNvPicPr>
            <a:picLocks noChangeAspect="1"/>
          </p:cNvPicPr>
          <p:nvPr/>
        </p:nvPicPr>
        <p:blipFill>
          <a:blip r:embed="rId2" cstate="print"/>
          <a:srcRect l="13794" t="5000" r="15833" b="5000"/>
          <a:stretch>
            <a:fillRect/>
          </a:stretch>
        </p:blipFill>
        <p:spPr>
          <a:xfrm>
            <a:off x="3200400" y="1752600"/>
            <a:ext cx="5638800" cy="4807670"/>
          </a:xfrm>
          <a:prstGeom prst="rect">
            <a:avLst/>
          </a:prstGeom>
        </p:spPr>
      </p:pic>
    </p:spTree>
    <p:extLst>
      <p:ext uri="{BB962C8B-B14F-4D97-AF65-F5344CB8AC3E}">
        <p14:creationId xmlns:p14="http://schemas.microsoft.com/office/powerpoint/2010/main" val="4213939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8229600" cy="1066800"/>
          </a:xfrm>
        </p:spPr>
        <p:txBody>
          <a:bodyPr>
            <a:normAutofit fontScale="90000"/>
          </a:bodyPr>
          <a:lstStyle/>
          <a:p>
            <a:pPr algn="ctr"/>
            <a:r>
              <a:rPr lang="en-US" dirty="0" smtClean="0"/>
              <a:t>Methodology –</a:t>
            </a:r>
            <a:br>
              <a:rPr lang="en-US" dirty="0" smtClean="0"/>
            </a:br>
            <a:r>
              <a:rPr lang="en-US" dirty="0" smtClean="0"/>
              <a:t>Max Height Analysis Layer</a:t>
            </a:r>
            <a:endParaRPr lang="en-US" dirty="0"/>
          </a:p>
        </p:txBody>
      </p:sp>
      <p:sp>
        <p:nvSpPr>
          <p:cNvPr id="8" name="Content Placeholder 2"/>
          <p:cNvSpPr>
            <a:spLocks noGrp="1"/>
          </p:cNvSpPr>
          <p:nvPr>
            <p:ph idx="1"/>
          </p:nvPr>
        </p:nvSpPr>
        <p:spPr/>
        <p:txBody>
          <a:bodyPr/>
          <a:lstStyle/>
          <a:p>
            <a:r>
              <a:rPr lang="en-US" dirty="0" smtClean="0"/>
              <a:t>Converted Maximum Allowable Height Raster to a lattice of point features containing elevation data</a:t>
            </a:r>
          </a:p>
          <a:p>
            <a:r>
              <a:rPr lang="en-US" dirty="0" smtClean="0"/>
              <a:t>Converted lattice point feature to a polygon fishnet which allows users to find maximum allowable height data</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4774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t>Our Team </a:t>
            </a:r>
            <a:endParaRPr lang="en-US" dirty="0"/>
          </a:p>
        </p:txBody>
      </p:sp>
      <p:sp>
        <p:nvSpPr>
          <p:cNvPr id="3" name="Content Placeholder 2"/>
          <p:cNvSpPr>
            <a:spLocks noGrp="1"/>
          </p:cNvSpPr>
          <p:nvPr>
            <p:ph idx="1"/>
          </p:nvPr>
        </p:nvSpPr>
        <p:spPr/>
        <p:txBody>
          <a:bodyPr/>
          <a:lstStyle/>
          <a:p>
            <a:pPr marL="109728" indent="0">
              <a:spcBef>
                <a:spcPts val="1800"/>
              </a:spcBef>
              <a:buNone/>
              <a:tabLst>
                <a:tab pos="3436938" algn="r"/>
                <a:tab pos="4114800" algn="l"/>
              </a:tabLst>
            </a:pPr>
            <a:r>
              <a:rPr lang="en-US" b="1" dirty="0" smtClean="0"/>
              <a:t>	Jason </a:t>
            </a:r>
            <a:r>
              <a:rPr lang="en-US" b="1" dirty="0"/>
              <a:t>Ford:	</a:t>
            </a:r>
            <a:r>
              <a:rPr lang="en-US" b="1" dirty="0" smtClean="0"/>
              <a:t>Project </a:t>
            </a:r>
            <a:r>
              <a:rPr lang="en-US" b="1" dirty="0"/>
              <a:t>Manager </a:t>
            </a:r>
            <a:r>
              <a:rPr lang="en-US" b="1" dirty="0" smtClean="0"/>
              <a:t>/</a:t>
            </a:r>
            <a:br>
              <a:rPr lang="en-US" b="1" dirty="0" smtClean="0"/>
            </a:br>
            <a:r>
              <a:rPr lang="en-US" b="1" dirty="0" smtClean="0"/>
              <a:t>		GIS Analyst</a:t>
            </a:r>
          </a:p>
          <a:p>
            <a:pPr marL="109728" indent="0">
              <a:spcBef>
                <a:spcPts val="1800"/>
              </a:spcBef>
              <a:buNone/>
              <a:tabLst>
                <a:tab pos="3436938" algn="r"/>
                <a:tab pos="4114800" algn="l"/>
              </a:tabLst>
            </a:pPr>
            <a:r>
              <a:rPr lang="en-US" b="1" dirty="0" smtClean="0"/>
              <a:t>	Patricia </a:t>
            </a:r>
            <a:r>
              <a:rPr lang="en-US" b="1" dirty="0"/>
              <a:t>Michel:	</a:t>
            </a:r>
            <a:r>
              <a:rPr lang="en-US" b="1" dirty="0" smtClean="0"/>
              <a:t>GIS Analyst</a:t>
            </a:r>
          </a:p>
          <a:p>
            <a:pPr marL="109728" indent="0">
              <a:spcBef>
                <a:spcPts val="1800"/>
              </a:spcBef>
              <a:buNone/>
              <a:tabLst>
                <a:tab pos="3436938" algn="r"/>
                <a:tab pos="4114800" algn="l"/>
              </a:tabLst>
            </a:pPr>
            <a:r>
              <a:rPr lang="en-US" b="1" dirty="0" smtClean="0"/>
              <a:t>	Grayson </a:t>
            </a:r>
            <a:r>
              <a:rPr lang="en-US" b="1" dirty="0"/>
              <a:t>Jones:	</a:t>
            </a:r>
            <a:r>
              <a:rPr lang="en-US" b="1" dirty="0" smtClean="0"/>
              <a:t>GIS Analyst</a:t>
            </a:r>
          </a:p>
          <a:p>
            <a:pPr marL="109728" indent="0">
              <a:spcBef>
                <a:spcPts val="1800"/>
              </a:spcBef>
              <a:buNone/>
              <a:tabLst>
                <a:tab pos="3436938" algn="r"/>
                <a:tab pos="4114800" algn="l"/>
              </a:tabLst>
            </a:pPr>
            <a:r>
              <a:rPr lang="en-US" b="1" dirty="0" smtClean="0"/>
              <a:t>	Casey </a:t>
            </a:r>
            <a:r>
              <a:rPr lang="en-US" b="1" dirty="0"/>
              <a:t>Carpenter</a:t>
            </a:r>
            <a:r>
              <a:rPr lang="en-US" b="1" dirty="0" smtClean="0"/>
              <a:t>:	GIS </a:t>
            </a:r>
            <a:r>
              <a:rPr lang="en-US" b="1" dirty="0"/>
              <a:t>Analyst</a:t>
            </a:r>
          </a:p>
          <a:p>
            <a:endParaRPr lang="en-US" dirty="0"/>
          </a:p>
        </p:txBody>
      </p:sp>
      <p:pic>
        <p:nvPicPr>
          <p:cNvPr id="4" name="Picture 3" descr="LoneStarGeo.png"/>
          <p:cNvPicPr>
            <a:picLocks noChangeAspect="1"/>
          </p:cNvPicPr>
          <p:nvPr/>
        </p:nvPicPr>
        <p:blipFill>
          <a:blip r:embed="rId2" cstate="print"/>
          <a:stretch>
            <a:fillRect/>
          </a:stretch>
        </p:blipFill>
        <p:spPr>
          <a:xfrm>
            <a:off x="152400" y="152400"/>
            <a:ext cx="1828800" cy="1824563"/>
          </a:xfrm>
          <a:prstGeom prst="rect">
            <a:avLst/>
          </a:prstGeom>
        </p:spPr>
      </p:pic>
    </p:spTree>
    <p:extLst>
      <p:ext uri="{BB962C8B-B14F-4D97-AF65-F5344CB8AC3E}">
        <p14:creationId xmlns:p14="http://schemas.microsoft.com/office/powerpoint/2010/main" val="2987613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8229600" cy="1066800"/>
          </a:xfrm>
        </p:spPr>
        <p:txBody>
          <a:bodyPr>
            <a:normAutofit fontScale="90000"/>
          </a:bodyPr>
          <a:lstStyle/>
          <a:p>
            <a:pPr algn="ctr"/>
            <a:r>
              <a:rPr lang="en-US" dirty="0" smtClean="0"/>
              <a:t>Methodology –</a:t>
            </a:r>
            <a:br>
              <a:rPr lang="en-US" dirty="0" smtClean="0"/>
            </a:br>
            <a:r>
              <a:rPr lang="en-US" dirty="0" smtClean="0"/>
              <a:t>Max Height Analysis Layer</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828800"/>
            <a:ext cx="6777400" cy="4324350"/>
          </a:xfrm>
        </p:spPr>
      </p:pic>
    </p:spTree>
    <p:extLst>
      <p:ext uri="{BB962C8B-B14F-4D97-AF65-F5344CB8AC3E}">
        <p14:creationId xmlns:p14="http://schemas.microsoft.com/office/powerpoint/2010/main" val="3343053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8229600" cy="1066800"/>
          </a:xfrm>
        </p:spPr>
        <p:txBody>
          <a:bodyPr>
            <a:normAutofit fontScale="90000"/>
          </a:bodyPr>
          <a:lstStyle/>
          <a:p>
            <a:pPr algn="ctr"/>
            <a:r>
              <a:rPr lang="en-US" dirty="0" smtClean="0"/>
              <a:t>Methodology –</a:t>
            </a:r>
            <a:br>
              <a:rPr lang="en-US" dirty="0" smtClean="0"/>
            </a:br>
            <a:r>
              <a:rPr lang="en-US" dirty="0" smtClean="0"/>
              <a:t>Max Height Analysis Layer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81200"/>
            <a:ext cx="6777400" cy="4324350"/>
          </a:xfrm>
        </p:spPr>
      </p:pic>
    </p:spTree>
    <p:extLst>
      <p:ext uri="{BB962C8B-B14F-4D97-AF65-F5344CB8AC3E}">
        <p14:creationId xmlns:p14="http://schemas.microsoft.com/office/powerpoint/2010/main" val="3400947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8229600" cy="1066800"/>
          </a:xfrm>
        </p:spPr>
        <p:txBody>
          <a:bodyPr>
            <a:normAutofit/>
          </a:bodyPr>
          <a:lstStyle/>
          <a:p>
            <a:pPr algn="ctr"/>
            <a:r>
              <a:rPr lang="en-US" dirty="0" smtClean="0"/>
              <a:t>Affected Parcels Layer</a:t>
            </a:r>
            <a:endParaRPr lang="en-US" dirty="0"/>
          </a:p>
        </p:txBody>
      </p:sp>
      <p:sp>
        <p:nvSpPr>
          <p:cNvPr id="4" name="Content Placeholder 2"/>
          <p:cNvSpPr>
            <a:spLocks noGrp="1"/>
          </p:cNvSpPr>
          <p:nvPr>
            <p:ph idx="1"/>
          </p:nvPr>
        </p:nvSpPr>
        <p:spPr>
          <a:xfrm>
            <a:off x="381000" y="1752600"/>
            <a:ext cx="8305800" cy="4800600"/>
          </a:xfrm>
        </p:spPr>
        <p:txBody>
          <a:bodyPr/>
          <a:lstStyle/>
          <a:p>
            <a:endParaRPr lang="en-US" dirty="0" smtClean="0"/>
          </a:p>
          <a:p>
            <a:endParaRPr lang="en-US" dirty="0" smtClean="0"/>
          </a:p>
          <a:p>
            <a:endParaRPr lang="en-US" dirty="0" smtClean="0"/>
          </a:p>
          <a:p>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00" t="3788" r="15908" b="3598"/>
          <a:stretch/>
        </p:blipFill>
        <p:spPr>
          <a:xfrm>
            <a:off x="1447800" y="1828800"/>
            <a:ext cx="6162675" cy="4657725"/>
          </a:xfrm>
          <a:prstGeom prst="rect">
            <a:avLst/>
          </a:prstGeom>
        </p:spPr>
      </p:pic>
    </p:spTree>
    <p:extLst>
      <p:ext uri="{BB962C8B-B14F-4D97-AF65-F5344CB8AC3E}">
        <p14:creationId xmlns:p14="http://schemas.microsoft.com/office/powerpoint/2010/main" val="134774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066800"/>
          </a:xfrm>
        </p:spPr>
        <p:txBody>
          <a:bodyPr>
            <a:normAutofit fontScale="90000"/>
          </a:bodyPr>
          <a:lstStyle/>
          <a:p>
            <a:pPr algn="ctr"/>
            <a:r>
              <a:rPr lang="en-US" dirty="0" smtClean="0"/>
              <a:t>Methodology – </a:t>
            </a:r>
            <a:br>
              <a:rPr lang="en-US" dirty="0" smtClean="0"/>
            </a:br>
            <a:r>
              <a:rPr lang="en-US" dirty="0" smtClean="0"/>
              <a:t>Penetrations</a:t>
            </a:r>
            <a:endParaRPr lang="en-US" dirty="0"/>
          </a:p>
        </p:txBody>
      </p:sp>
      <p:pic>
        <p:nvPicPr>
          <p:cNvPr id="7" name="Content Placeholder 6" descr="Obstacles_Obstructions_Source_Data.jpg"/>
          <p:cNvPicPr>
            <a:picLocks noGrp="1" noChangeAspect="1"/>
          </p:cNvPicPr>
          <p:nvPr>
            <p:ph idx="1"/>
          </p:nvPr>
        </p:nvPicPr>
        <p:blipFill>
          <a:blip r:embed="rId2" cstate="print"/>
          <a:stretch>
            <a:fillRect/>
          </a:stretch>
        </p:blipFill>
        <p:spPr>
          <a:xfrm>
            <a:off x="1447800" y="1828800"/>
            <a:ext cx="6486525" cy="4324350"/>
          </a:xfrm>
        </p:spPr>
      </p:pic>
    </p:spTree>
    <p:extLst>
      <p:ext uri="{BB962C8B-B14F-4D97-AF65-F5344CB8AC3E}">
        <p14:creationId xmlns:p14="http://schemas.microsoft.com/office/powerpoint/2010/main" val="4213939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066800"/>
          </a:xfrm>
        </p:spPr>
        <p:txBody>
          <a:bodyPr>
            <a:normAutofit fontScale="90000"/>
          </a:bodyPr>
          <a:lstStyle/>
          <a:p>
            <a:pPr algn="ctr"/>
            <a:r>
              <a:rPr lang="en-US" dirty="0" smtClean="0"/>
              <a:t>Methodology – </a:t>
            </a:r>
            <a:br>
              <a:rPr lang="en-US" dirty="0" smtClean="0"/>
            </a:br>
            <a:r>
              <a:rPr lang="en-US" dirty="0" smtClean="0"/>
              <a:t>Penetrations</a:t>
            </a:r>
            <a:endParaRPr lang="en-US" dirty="0"/>
          </a:p>
        </p:txBody>
      </p:sp>
      <p:pic>
        <p:nvPicPr>
          <p:cNvPr id="4" name="Content Placeholder 3" descr="Penetrations.jpg"/>
          <p:cNvPicPr>
            <a:picLocks noGrp="1" noChangeAspect="1"/>
          </p:cNvPicPr>
          <p:nvPr>
            <p:ph idx="1"/>
          </p:nvPr>
        </p:nvPicPr>
        <p:blipFill>
          <a:blip r:embed="rId2" cstate="print"/>
          <a:stretch>
            <a:fillRect/>
          </a:stretch>
        </p:blipFill>
        <p:spPr>
          <a:xfrm>
            <a:off x="1295400" y="1676400"/>
            <a:ext cx="6511166" cy="3983038"/>
          </a:xfrm>
        </p:spPr>
      </p:pic>
    </p:spTree>
    <p:extLst>
      <p:ext uri="{BB962C8B-B14F-4D97-AF65-F5344CB8AC3E}">
        <p14:creationId xmlns:p14="http://schemas.microsoft.com/office/powerpoint/2010/main" val="4213939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447800"/>
          </a:xfrm>
        </p:spPr>
        <p:txBody>
          <a:bodyPr>
            <a:normAutofit/>
          </a:bodyPr>
          <a:lstStyle/>
          <a:p>
            <a:pPr algn="ctr"/>
            <a:r>
              <a:rPr lang="en-US" dirty="0" smtClean="0"/>
              <a:t>Results – </a:t>
            </a:r>
            <a:br>
              <a:rPr lang="en-US" dirty="0" smtClean="0"/>
            </a:br>
            <a:r>
              <a:rPr lang="en-US" dirty="0" smtClean="0"/>
              <a:t>Penetrations</a:t>
            </a:r>
            <a:endParaRPr lang="en-US" dirty="0"/>
          </a:p>
        </p:txBody>
      </p:sp>
      <p:sp>
        <p:nvSpPr>
          <p:cNvPr id="6" name="Content Placeholder 5"/>
          <p:cNvSpPr>
            <a:spLocks noGrp="1"/>
          </p:cNvSpPr>
          <p:nvPr>
            <p:ph idx="1"/>
          </p:nvPr>
        </p:nvSpPr>
        <p:spPr>
          <a:xfrm>
            <a:off x="1600200" y="6096000"/>
            <a:ext cx="6477000" cy="533400"/>
          </a:xfrm>
        </p:spPr>
        <p:txBody>
          <a:bodyPr>
            <a:normAutofit/>
          </a:bodyPr>
          <a:lstStyle/>
          <a:p>
            <a:pPr>
              <a:buNone/>
            </a:pPr>
            <a:r>
              <a:rPr lang="en-US" sz="2400" dirty="0" smtClean="0"/>
              <a:t>    Final layer displays 127 penetrations</a:t>
            </a:r>
          </a:p>
          <a:p>
            <a:endParaRPr lang="en-US" sz="2400" dirty="0" smtClean="0"/>
          </a:p>
        </p:txBody>
      </p:sp>
      <p:pic>
        <p:nvPicPr>
          <p:cNvPr id="4" name="Picture 3" descr="Penetrations2.jpg"/>
          <p:cNvPicPr>
            <a:picLocks noChangeAspect="1"/>
          </p:cNvPicPr>
          <p:nvPr/>
        </p:nvPicPr>
        <p:blipFill>
          <a:blip r:embed="rId3" cstate="print"/>
          <a:srcRect l="2500" t="3750" r="15833" b="3750"/>
          <a:stretch>
            <a:fillRect/>
          </a:stretch>
        </p:blipFill>
        <p:spPr>
          <a:xfrm>
            <a:off x="1600200" y="1752600"/>
            <a:ext cx="5852984" cy="4419600"/>
          </a:xfrm>
          <a:prstGeom prst="rect">
            <a:avLst/>
          </a:prstGeom>
        </p:spPr>
      </p:pic>
    </p:spTree>
    <p:extLst>
      <p:ext uri="{BB962C8B-B14F-4D97-AF65-F5344CB8AC3E}">
        <p14:creationId xmlns:p14="http://schemas.microsoft.com/office/powerpoint/2010/main" val="4213939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pPr algn="ctr"/>
            <a:r>
              <a:rPr lang="en-US" dirty="0" smtClean="0"/>
              <a:t>Methodology -</a:t>
            </a:r>
            <a:br>
              <a:rPr lang="en-US" dirty="0" smtClean="0"/>
            </a:br>
            <a:r>
              <a:rPr lang="en-US" dirty="0" smtClean="0"/>
              <a:t>Interactive Screening Tool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6249" y="1981200"/>
            <a:ext cx="6751502" cy="4572000"/>
          </a:xfrm>
        </p:spPr>
      </p:pic>
    </p:spTree>
    <p:extLst>
      <p:ext uri="{BB962C8B-B14F-4D97-AF65-F5344CB8AC3E}">
        <p14:creationId xmlns:p14="http://schemas.microsoft.com/office/powerpoint/2010/main" val="3785252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pPr algn="ctr"/>
            <a:r>
              <a:rPr lang="en-US" dirty="0" smtClean="0"/>
              <a:t>Results -</a:t>
            </a:r>
            <a:br>
              <a:rPr lang="en-US" dirty="0" smtClean="0"/>
            </a:br>
            <a:r>
              <a:rPr lang="en-US" dirty="0" smtClean="0"/>
              <a:t>Interactive Screening Tool</a:t>
            </a:r>
            <a:endParaRPr lang="en-US" dirty="0"/>
          </a:p>
        </p:txBody>
      </p:sp>
      <p:sp>
        <p:nvSpPr>
          <p:cNvPr id="3" name="Content Placeholder 2"/>
          <p:cNvSpPr>
            <a:spLocks noGrp="1"/>
          </p:cNvSpPr>
          <p:nvPr>
            <p:ph idx="1"/>
          </p:nvPr>
        </p:nvSpPr>
        <p:spPr>
          <a:xfrm>
            <a:off x="457200" y="1981200"/>
            <a:ext cx="8229600" cy="4572000"/>
          </a:xfrm>
        </p:spPr>
        <p:txBody>
          <a:bodyPr>
            <a:normAutofit lnSpcReduction="10000"/>
          </a:bodyPr>
          <a:lstStyle/>
          <a:p>
            <a:r>
              <a:rPr lang="en-US" dirty="0" smtClean="0"/>
              <a:t>Users can identify maximum allowable height within the airport imaginary surfaces</a:t>
            </a:r>
          </a:p>
          <a:p>
            <a:endParaRPr lang="en-US" dirty="0" smtClean="0"/>
          </a:p>
          <a:p>
            <a:r>
              <a:rPr lang="en-US" dirty="0" smtClean="0"/>
              <a:t>Displays surface penetration information</a:t>
            </a:r>
          </a:p>
          <a:p>
            <a:endParaRPr lang="en-US" dirty="0" smtClean="0"/>
          </a:p>
          <a:p>
            <a:r>
              <a:rPr lang="en-US" dirty="0" smtClean="0"/>
              <a:t>Users can query their parcels in order to find out if they fall within the hazard zones</a:t>
            </a:r>
          </a:p>
          <a:p>
            <a:endParaRPr lang="en-US" dirty="0" smtClean="0"/>
          </a:p>
          <a:p>
            <a:r>
              <a:rPr lang="en-US" dirty="0" smtClean="0"/>
              <a:t>Identifies maximum and minimum allowable heights per parcels within the hazard zones</a:t>
            </a:r>
            <a:endParaRPr lang="en-US" dirty="0"/>
          </a:p>
        </p:txBody>
      </p:sp>
    </p:spTree>
    <p:extLst>
      <p:ext uri="{BB962C8B-B14F-4D97-AF65-F5344CB8AC3E}">
        <p14:creationId xmlns:p14="http://schemas.microsoft.com/office/powerpoint/2010/main" val="3785252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pPr algn="ctr"/>
            <a:r>
              <a:rPr lang="en-US" dirty="0" smtClean="0"/>
              <a:t>Results -</a:t>
            </a:r>
            <a:br>
              <a:rPr lang="en-US" dirty="0" smtClean="0"/>
            </a:br>
            <a:r>
              <a:rPr lang="en-US" dirty="0" smtClean="0"/>
              <a:t>Interactive Screening Tool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76400"/>
            <a:ext cx="6324600" cy="4652990"/>
          </a:xfrm>
          <a:prstGeom prst="rect">
            <a:avLst/>
          </a:prstGeom>
        </p:spPr>
      </p:pic>
    </p:spTree>
    <p:extLst>
      <p:ext uri="{BB962C8B-B14F-4D97-AF65-F5344CB8AC3E}">
        <p14:creationId xmlns:p14="http://schemas.microsoft.com/office/powerpoint/2010/main" val="3823012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t>Discussions</a:t>
            </a:r>
            <a:endParaRPr lang="en-US" dirty="0"/>
          </a:p>
        </p:txBody>
      </p:sp>
      <p:sp>
        <p:nvSpPr>
          <p:cNvPr id="7" name="Content Placeholder 2"/>
          <p:cNvSpPr>
            <a:spLocks noGrp="1"/>
          </p:cNvSpPr>
          <p:nvPr>
            <p:ph idx="1"/>
          </p:nvPr>
        </p:nvSpPr>
        <p:spPr>
          <a:xfrm>
            <a:off x="457200" y="1524000"/>
            <a:ext cx="8229600" cy="4876800"/>
          </a:xfrm>
        </p:spPr>
        <p:txBody>
          <a:bodyPr>
            <a:normAutofit/>
          </a:bodyPr>
          <a:lstStyle/>
          <a:p>
            <a:r>
              <a:rPr lang="en-US" dirty="0" smtClean="0"/>
              <a:t>Capabilities and Limitations </a:t>
            </a:r>
          </a:p>
          <a:p>
            <a:pPr lvl="1"/>
            <a:r>
              <a:rPr lang="en-US" dirty="0" smtClean="0"/>
              <a:t>Capabilities </a:t>
            </a:r>
          </a:p>
          <a:p>
            <a:pPr lvl="2"/>
            <a:r>
              <a:rPr lang="en-US" dirty="0" smtClean="0"/>
              <a:t>GIS allowed us to create accurate layers which can be shared and altered as needed</a:t>
            </a:r>
          </a:p>
          <a:p>
            <a:pPr lvl="1"/>
            <a:r>
              <a:rPr lang="en-US" dirty="0" smtClean="0"/>
              <a:t>Limitations </a:t>
            </a:r>
          </a:p>
          <a:p>
            <a:pPr lvl="2"/>
            <a:r>
              <a:rPr lang="en-US" dirty="0" smtClean="0"/>
              <a:t>Size of data produced and capabilities of web delivery prompted a grid delivery system for interactive tool</a:t>
            </a:r>
          </a:p>
          <a:p>
            <a:pPr lvl="2"/>
            <a:r>
              <a:rPr lang="en-US" dirty="0" smtClean="0"/>
              <a:t>Data accuracy</a:t>
            </a:r>
          </a:p>
          <a:p>
            <a:pPr lvl="3"/>
            <a:r>
              <a:rPr lang="en-US" dirty="0" smtClean="0"/>
              <a:t>Outdated or old data</a:t>
            </a:r>
          </a:p>
          <a:p>
            <a:pPr lvl="3"/>
            <a:r>
              <a:rPr lang="en-US" dirty="0" smtClean="0"/>
              <a:t>Unable to obtain data with as much detail as we would have liked</a:t>
            </a:r>
          </a:p>
          <a:p>
            <a:pPr lvl="1"/>
            <a:endParaRPr lang="en-US" dirty="0"/>
          </a:p>
        </p:txBody>
      </p:sp>
    </p:spTree>
    <p:extLst>
      <p:ext uri="{BB962C8B-B14F-4D97-AF65-F5344CB8AC3E}">
        <p14:creationId xmlns:p14="http://schemas.microsoft.com/office/powerpoint/2010/main" val="2010284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t>Contents</a:t>
            </a:r>
            <a:endParaRPr lang="en-US" dirty="0"/>
          </a:p>
        </p:txBody>
      </p:sp>
      <p:sp>
        <p:nvSpPr>
          <p:cNvPr id="3" name="Content Placeholder 2"/>
          <p:cNvSpPr>
            <a:spLocks noGrp="1"/>
          </p:cNvSpPr>
          <p:nvPr>
            <p:ph sz="half" idx="1"/>
          </p:nvPr>
        </p:nvSpPr>
        <p:spPr/>
        <p:txBody>
          <a:bodyPr>
            <a:normAutofit/>
          </a:bodyPr>
          <a:lstStyle/>
          <a:p>
            <a:r>
              <a:rPr lang="en-US" sz="2400" b="1" dirty="0" smtClean="0"/>
              <a:t>Introduction</a:t>
            </a:r>
          </a:p>
          <a:p>
            <a:pPr lvl="1"/>
            <a:r>
              <a:rPr lang="en-US" sz="1800" b="1" dirty="0" smtClean="0"/>
              <a:t>Background</a:t>
            </a:r>
          </a:p>
          <a:p>
            <a:pPr lvl="1"/>
            <a:r>
              <a:rPr lang="en-US" sz="1800" b="1" dirty="0" smtClean="0"/>
              <a:t>Purpose</a:t>
            </a:r>
          </a:p>
          <a:p>
            <a:pPr lvl="1"/>
            <a:r>
              <a:rPr lang="en-US" sz="1800" b="1" dirty="0" smtClean="0"/>
              <a:t>Scope</a:t>
            </a:r>
          </a:p>
          <a:p>
            <a:pPr lvl="1">
              <a:buNone/>
            </a:pPr>
            <a:endParaRPr lang="en-US" sz="2400" b="1" dirty="0" smtClean="0"/>
          </a:p>
          <a:p>
            <a:r>
              <a:rPr lang="en-US" sz="2400" b="1" dirty="0" smtClean="0"/>
              <a:t>Literature Review </a:t>
            </a:r>
          </a:p>
          <a:p>
            <a:endParaRPr lang="en-US" sz="2400" b="1" dirty="0" smtClean="0"/>
          </a:p>
          <a:p>
            <a:r>
              <a:rPr lang="en-US" sz="2400" b="1" dirty="0" smtClean="0"/>
              <a:t>Data</a:t>
            </a:r>
          </a:p>
        </p:txBody>
      </p:sp>
      <p:sp>
        <p:nvSpPr>
          <p:cNvPr id="4" name="Content Placeholder 3"/>
          <p:cNvSpPr>
            <a:spLocks noGrp="1"/>
          </p:cNvSpPr>
          <p:nvPr>
            <p:ph sz="half" idx="2"/>
          </p:nvPr>
        </p:nvSpPr>
        <p:spPr/>
        <p:txBody>
          <a:bodyPr>
            <a:normAutofit/>
          </a:bodyPr>
          <a:lstStyle/>
          <a:p>
            <a:r>
              <a:rPr lang="en-US" sz="2400" b="1" dirty="0" smtClean="0"/>
              <a:t>Methodology/Results</a:t>
            </a:r>
          </a:p>
          <a:p>
            <a:pPr marL="109728" indent="0">
              <a:buNone/>
            </a:pPr>
            <a:endParaRPr lang="en-US" sz="2400" b="1" dirty="0" smtClean="0"/>
          </a:p>
          <a:p>
            <a:r>
              <a:rPr lang="en-US" sz="2400" b="1" dirty="0" smtClean="0"/>
              <a:t>Discussions</a:t>
            </a:r>
          </a:p>
          <a:p>
            <a:endParaRPr lang="en-US" sz="2400" b="1" dirty="0" smtClean="0"/>
          </a:p>
          <a:p>
            <a:r>
              <a:rPr lang="en-US" sz="2400" b="1" dirty="0" smtClean="0"/>
              <a:t>Conclusions</a:t>
            </a:r>
          </a:p>
        </p:txBody>
      </p:sp>
      <p:pic>
        <p:nvPicPr>
          <p:cNvPr id="6" name="Picture 5" descr="LoneStarGeo_Fade.png"/>
          <p:cNvPicPr>
            <a:picLocks noChangeAspect="1"/>
          </p:cNvPicPr>
          <p:nvPr/>
        </p:nvPicPr>
        <p:blipFill>
          <a:blip r:embed="rId2" cstate="print"/>
          <a:stretch>
            <a:fillRect/>
          </a:stretch>
        </p:blipFill>
        <p:spPr>
          <a:xfrm>
            <a:off x="228600" y="533400"/>
            <a:ext cx="917450" cy="914402"/>
          </a:xfrm>
          <a:prstGeom prst="rect">
            <a:avLst/>
          </a:prstGeom>
        </p:spPr>
      </p:pic>
    </p:spTree>
    <p:extLst>
      <p:ext uri="{BB962C8B-B14F-4D97-AF65-F5344CB8AC3E}">
        <p14:creationId xmlns:p14="http://schemas.microsoft.com/office/powerpoint/2010/main" val="447104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t>Discussion (cont.)</a:t>
            </a:r>
            <a:endParaRPr lang="en-US" dirty="0"/>
          </a:p>
        </p:txBody>
      </p:sp>
      <p:sp>
        <p:nvSpPr>
          <p:cNvPr id="7" name="Content Placeholder 2"/>
          <p:cNvSpPr>
            <a:spLocks noGrp="1"/>
          </p:cNvSpPr>
          <p:nvPr>
            <p:ph idx="1"/>
          </p:nvPr>
        </p:nvSpPr>
        <p:spPr>
          <a:xfrm>
            <a:off x="457200" y="1828800"/>
            <a:ext cx="8229600" cy="4419600"/>
          </a:xfrm>
        </p:spPr>
        <p:txBody>
          <a:bodyPr>
            <a:normAutofit lnSpcReduction="10000"/>
          </a:bodyPr>
          <a:lstStyle/>
          <a:p>
            <a:r>
              <a:rPr lang="en-US" dirty="0" smtClean="0"/>
              <a:t>Future Projects or extended uses of our research include:</a:t>
            </a:r>
          </a:p>
          <a:p>
            <a:pPr lvl="1"/>
            <a:r>
              <a:rPr lang="en-US" dirty="0" smtClean="0"/>
              <a:t>Possible planning for runway extension to accommodate increased traffic</a:t>
            </a:r>
          </a:p>
          <a:p>
            <a:pPr marL="411480" lvl="1" indent="0">
              <a:buNone/>
            </a:pPr>
            <a:endParaRPr lang="en-US" dirty="0" smtClean="0"/>
          </a:p>
          <a:p>
            <a:pPr lvl="1"/>
            <a:r>
              <a:rPr lang="en-US" dirty="0" smtClean="0"/>
              <a:t>Could use interactive tool to assist in land suitability analysis for airport expansion</a:t>
            </a:r>
          </a:p>
          <a:p>
            <a:pPr marL="411480" lvl="1" indent="0">
              <a:buNone/>
            </a:pPr>
            <a:endParaRPr lang="en-US" dirty="0" smtClean="0"/>
          </a:p>
          <a:p>
            <a:pPr lvl="1"/>
            <a:r>
              <a:rPr lang="en-US" dirty="0" smtClean="0"/>
              <a:t>Access to more powerful software or tools could increase the capabilities of the interactive mapping tool</a:t>
            </a:r>
          </a:p>
          <a:p>
            <a:pPr marL="109728" indent="0">
              <a:buNone/>
            </a:pPr>
            <a:endParaRPr lang="en-US" dirty="0"/>
          </a:p>
        </p:txBody>
      </p:sp>
    </p:spTree>
    <p:extLst>
      <p:ext uri="{BB962C8B-B14F-4D97-AF65-F5344CB8AC3E}">
        <p14:creationId xmlns:p14="http://schemas.microsoft.com/office/powerpoint/2010/main" val="2010284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609600"/>
            <a:ext cx="8458200" cy="1066800"/>
          </a:xfrm>
        </p:spPr>
        <p:txBody>
          <a:bodyPr>
            <a:noAutofit/>
          </a:bodyPr>
          <a:lstStyle/>
          <a:p>
            <a:pPr algn="ctr"/>
            <a:r>
              <a:rPr lang="en-US" dirty="0" smtClean="0"/>
              <a:t>Conclusion</a:t>
            </a:r>
            <a:endParaRPr lang="en-US" dirty="0"/>
          </a:p>
        </p:txBody>
      </p:sp>
      <p:sp>
        <p:nvSpPr>
          <p:cNvPr id="6" name="Content Placeholder 5"/>
          <p:cNvSpPr>
            <a:spLocks noGrp="1"/>
          </p:cNvSpPr>
          <p:nvPr>
            <p:ph idx="1"/>
          </p:nvPr>
        </p:nvSpPr>
        <p:spPr>
          <a:xfrm>
            <a:off x="381000" y="1981200"/>
            <a:ext cx="8229600" cy="4325112"/>
          </a:xfrm>
        </p:spPr>
        <p:txBody>
          <a:bodyPr>
            <a:normAutofit/>
          </a:bodyPr>
          <a:lstStyle/>
          <a:p>
            <a:endParaRPr lang="en-US" dirty="0" smtClean="0"/>
          </a:p>
          <a:p>
            <a:r>
              <a:rPr lang="en-US" dirty="0"/>
              <a:t>Our study was successful, and can be used for many other projects in the future </a:t>
            </a:r>
            <a:endParaRPr lang="en-US" dirty="0" smtClean="0"/>
          </a:p>
          <a:p>
            <a:r>
              <a:rPr lang="en-US" dirty="0" smtClean="0"/>
              <a:t>In the future, we </a:t>
            </a:r>
            <a:r>
              <a:rPr lang="en-US" dirty="0"/>
              <a:t>would include a programmer in the budget to help with extra functionality for the mapping </a:t>
            </a:r>
            <a:r>
              <a:rPr lang="en-US" dirty="0" smtClean="0"/>
              <a:t>tool</a:t>
            </a:r>
          </a:p>
          <a:p>
            <a:r>
              <a:rPr lang="en-US" dirty="0" smtClean="0"/>
              <a:t>Also</a:t>
            </a:r>
            <a:r>
              <a:rPr lang="en-US" dirty="0"/>
              <a:t>, it would have been nice to have better data for the parcels layer from the city and county</a:t>
            </a:r>
            <a:r>
              <a:rPr lang="en-US"/>
              <a:t>. </a:t>
            </a:r>
            <a:endParaRPr lang="en-US" dirty="0" smtClean="0"/>
          </a:p>
        </p:txBody>
      </p:sp>
    </p:spTree>
    <p:extLst>
      <p:ext uri="{BB962C8B-B14F-4D97-AF65-F5344CB8AC3E}">
        <p14:creationId xmlns:p14="http://schemas.microsoft.com/office/powerpoint/2010/main" val="1141080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066800"/>
          </a:xfrm>
        </p:spPr>
        <p:txBody>
          <a:bodyPr>
            <a:noAutofit/>
          </a:bodyPr>
          <a:lstStyle/>
          <a:p>
            <a:pPr algn="ctr"/>
            <a:r>
              <a:rPr lang="en-US" sz="6600" b="1" dirty="0" smtClean="0"/>
              <a:t>Questions?</a:t>
            </a:r>
            <a:endParaRPr lang="en-US" sz="6600" b="1" dirty="0"/>
          </a:p>
        </p:txBody>
      </p:sp>
    </p:spTree>
    <p:extLst>
      <p:ext uri="{BB962C8B-B14F-4D97-AF65-F5344CB8AC3E}">
        <p14:creationId xmlns:p14="http://schemas.microsoft.com/office/powerpoint/2010/main" val="2828201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066800"/>
          </a:xfrm>
        </p:spPr>
        <p:txBody>
          <a:bodyPr/>
          <a:lstStyle/>
          <a:p>
            <a:pPr algn="ctr"/>
            <a:r>
              <a:rPr lang="en-US" dirty="0" smtClean="0"/>
              <a:t>Purpose</a:t>
            </a:r>
            <a:endParaRPr lang="en-US" dirty="0"/>
          </a:p>
        </p:txBody>
      </p:sp>
      <p:sp>
        <p:nvSpPr>
          <p:cNvPr id="6" name="Content Placeholder 5"/>
          <p:cNvSpPr>
            <a:spLocks noGrp="1"/>
          </p:cNvSpPr>
          <p:nvPr>
            <p:ph idx="1"/>
          </p:nvPr>
        </p:nvSpPr>
        <p:spPr>
          <a:xfrm>
            <a:off x="457200" y="2438400"/>
            <a:ext cx="8229600" cy="3200400"/>
          </a:xfrm>
        </p:spPr>
        <p:txBody>
          <a:bodyPr>
            <a:normAutofit/>
          </a:bodyPr>
          <a:lstStyle/>
          <a:p>
            <a:pPr>
              <a:buNone/>
            </a:pPr>
            <a:r>
              <a:rPr lang="en-US" sz="3200" dirty="0" smtClean="0"/>
              <a:t>Goal: Provide the city of San Marcos with the tools and information required to adopt zoning regulations that will protect and preserve the air space surrounding the San Marcos Municipal Airport and ensure its growth.</a:t>
            </a:r>
          </a:p>
        </p:txBody>
      </p:sp>
    </p:spTree>
    <p:extLst>
      <p:ext uri="{BB962C8B-B14F-4D97-AF65-F5344CB8AC3E}">
        <p14:creationId xmlns:p14="http://schemas.microsoft.com/office/powerpoint/2010/main" val="2924602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066800"/>
          </a:xfrm>
        </p:spPr>
        <p:txBody>
          <a:bodyPr/>
          <a:lstStyle/>
          <a:p>
            <a:pPr algn="ctr"/>
            <a:r>
              <a:rPr lang="en-US" dirty="0" smtClean="0"/>
              <a:t>Considerations</a:t>
            </a:r>
            <a:endParaRPr lang="en-US" dirty="0"/>
          </a:p>
        </p:txBody>
      </p:sp>
      <p:sp>
        <p:nvSpPr>
          <p:cNvPr id="6" name="Content Placeholder 5"/>
          <p:cNvSpPr>
            <a:spLocks noGrp="1"/>
          </p:cNvSpPr>
          <p:nvPr>
            <p:ph idx="1"/>
          </p:nvPr>
        </p:nvSpPr>
        <p:spPr>
          <a:xfrm>
            <a:off x="457200" y="1905000"/>
            <a:ext cx="8229600" cy="4669536"/>
          </a:xfrm>
        </p:spPr>
        <p:txBody>
          <a:bodyPr>
            <a:normAutofit fontScale="92500" lnSpcReduction="10000"/>
          </a:bodyPr>
          <a:lstStyle/>
          <a:p>
            <a:r>
              <a:rPr lang="en-US" dirty="0" smtClean="0"/>
              <a:t>Previously adopted hazard zoning map created in 1984</a:t>
            </a:r>
          </a:p>
          <a:p>
            <a:endParaRPr lang="en-US" dirty="0" smtClean="0"/>
          </a:p>
          <a:p>
            <a:r>
              <a:rPr lang="en-US" dirty="0" smtClean="0"/>
              <a:t>Increased growth and development in the surround cities and counties require updated planning tools</a:t>
            </a:r>
          </a:p>
          <a:p>
            <a:endParaRPr lang="en-US" dirty="0" smtClean="0"/>
          </a:p>
          <a:p>
            <a:r>
              <a:rPr lang="en-US" dirty="0" smtClean="0"/>
              <a:t>Airports are important for business, aviation education, and travel.</a:t>
            </a:r>
          </a:p>
          <a:p>
            <a:endParaRPr lang="en-US" dirty="0" smtClean="0"/>
          </a:p>
          <a:p>
            <a:r>
              <a:rPr lang="en-US" dirty="0" smtClean="0"/>
              <a:t>Regulations help preserve airspace and ensure sufficient room for growth</a:t>
            </a:r>
          </a:p>
        </p:txBody>
      </p:sp>
    </p:spTree>
    <p:extLst>
      <p:ext uri="{BB962C8B-B14F-4D97-AF65-F5344CB8AC3E}">
        <p14:creationId xmlns:p14="http://schemas.microsoft.com/office/powerpoint/2010/main" val="2924602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066800"/>
          </a:xfrm>
        </p:spPr>
        <p:txBody>
          <a:bodyPr/>
          <a:lstStyle/>
          <a:p>
            <a:pPr algn="ctr"/>
            <a:r>
              <a:rPr lang="en-US" dirty="0" smtClean="0"/>
              <a:t>Project Tasks</a:t>
            </a:r>
            <a:endParaRPr lang="en-US" dirty="0"/>
          </a:p>
        </p:txBody>
      </p:sp>
      <p:sp>
        <p:nvSpPr>
          <p:cNvPr id="6" name="Content Placeholder 5"/>
          <p:cNvSpPr>
            <a:spLocks noGrp="1"/>
          </p:cNvSpPr>
          <p:nvPr>
            <p:ph idx="1"/>
          </p:nvPr>
        </p:nvSpPr>
        <p:spPr>
          <a:xfrm>
            <a:off x="457200" y="1905000"/>
            <a:ext cx="8229600" cy="4669536"/>
          </a:xfrm>
        </p:spPr>
        <p:txBody>
          <a:bodyPr>
            <a:normAutofit/>
          </a:bodyPr>
          <a:lstStyle/>
          <a:p>
            <a:r>
              <a:rPr lang="en-US" dirty="0" smtClean="0"/>
              <a:t>Task 1: Create an updated hazard-zoning map for the San Marcos Municipal Airport</a:t>
            </a:r>
          </a:p>
          <a:p>
            <a:endParaRPr lang="en-US" dirty="0" smtClean="0"/>
          </a:p>
          <a:p>
            <a:r>
              <a:rPr lang="en-US" dirty="0" smtClean="0"/>
              <a:t>Task 2: Create specialized GIS layers</a:t>
            </a:r>
          </a:p>
          <a:p>
            <a:endParaRPr lang="en-US" dirty="0" smtClean="0"/>
          </a:p>
          <a:p>
            <a:r>
              <a:rPr lang="en-US" dirty="0" smtClean="0"/>
              <a:t>Task 3: Develop a user-friendly interactive mapping tool using Manifold that can identify maximum allowable heights and current penetrations in imaginary surfaces.</a:t>
            </a:r>
          </a:p>
          <a:p>
            <a:endParaRPr lang="en-US" dirty="0"/>
          </a:p>
        </p:txBody>
      </p:sp>
    </p:spTree>
    <p:extLst>
      <p:ext uri="{BB962C8B-B14F-4D97-AF65-F5344CB8AC3E}">
        <p14:creationId xmlns:p14="http://schemas.microsoft.com/office/powerpoint/2010/main" val="292460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t>Scope</a:t>
            </a:r>
            <a:endParaRPr lang="en-US" dirty="0"/>
          </a:p>
        </p:txBody>
      </p:sp>
      <p:sp>
        <p:nvSpPr>
          <p:cNvPr id="3" name="Content Placeholder 2"/>
          <p:cNvSpPr>
            <a:spLocks noGrp="1"/>
          </p:cNvSpPr>
          <p:nvPr>
            <p:ph idx="1"/>
          </p:nvPr>
        </p:nvSpPr>
        <p:spPr>
          <a:xfrm>
            <a:off x="304800" y="1905000"/>
            <a:ext cx="2743200" cy="4669536"/>
          </a:xfrm>
        </p:spPr>
        <p:txBody>
          <a:bodyPr>
            <a:normAutofit/>
          </a:bodyPr>
          <a:lstStyle/>
          <a:p>
            <a:r>
              <a:rPr lang="en-US" sz="1800" dirty="0" smtClean="0"/>
              <a:t>Focused on the San Marcos Municipal Airport</a:t>
            </a:r>
          </a:p>
          <a:p>
            <a:pPr lvl="1"/>
            <a:r>
              <a:rPr lang="en-US" sz="1800" dirty="0" smtClean="0"/>
              <a:t>Operational runways are 8/26, 13/31, and 17/35</a:t>
            </a:r>
          </a:p>
          <a:p>
            <a:pPr>
              <a:buNone/>
            </a:pPr>
            <a:endParaRPr lang="en-US" sz="1800" dirty="0" smtClean="0"/>
          </a:p>
          <a:p>
            <a:r>
              <a:rPr lang="en-US" sz="1800" dirty="0" smtClean="0"/>
              <a:t>Planning study extent is concerned with both ground and airspace of the surrounding areas</a:t>
            </a:r>
          </a:p>
        </p:txBody>
      </p:sp>
      <p:pic>
        <p:nvPicPr>
          <p:cNvPr id="4" name="Content Placeholder 3" descr="ScopeMap_112713.jpg"/>
          <p:cNvPicPr>
            <a:picLocks/>
          </p:cNvPicPr>
          <p:nvPr/>
        </p:nvPicPr>
        <p:blipFill>
          <a:blip r:embed="rId2" cstate="print"/>
          <a:srcRect t="1763" r="15570" b="1256"/>
          <a:stretch>
            <a:fillRect/>
          </a:stretch>
        </p:blipFill>
        <p:spPr>
          <a:xfrm>
            <a:off x="3276600" y="1981200"/>
            <a:ext cx="5638800" cy="4191000"/>
          </a:xfrm>
          <a:prstGeom prst="rect">
            <a:avLst/>
          </a:prstGeom>
        </p:spPr>
      </p:pic>
    </p:spTree>
    <p:extLst>
      <p:ext uri="{BB962C8B-B14F-4D97-AF65-F5344CB8AC3E}">
        <p14:creationId xmlns:p14="http://schemas.microsoft.com/office/powerpoint/2010/main" val="1447207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t>Literature Review</a:t>
            </a:r>
            <a:endParaRPr lang="en-US" dirty="0"/>
          </a:p>
        </p:txBody>
      </p:sp>
      <p:sp>
        <p:nvSpPr>
          <p:cNvPr id="3" name="Content Placeholder 2"/>
          <p:cNvSpPr>
            <a:spLocks noGrp="1"/>
          </p:cNvSpPr>
          <p:nvPr>
            <p:ph idx="1"/>
          </p:nvPr>
        </p:nvSpPr>
        <p:spPr>
          <a:xfrm>
            <a:off x="457200" y="1828800"/>
            <a:ext cx="8229600" cy="4745736"/>
          </a:xfrm>
        </p:spPr>
        <p:txBody>
          <a:bodyPr>
            <a:normAutofit lnSpcReduction="10000"/>
          </a:bodyPr>
          <a:lstStyle/>
          <a:p>
            <a:r>
              <a:rPr lang="en-US" dirty="0" smtClean="0"/>
              <a:t>Title 14, Code of Federal Regulations, Part 77 - Safe, Efficient Use, and Preservation of the Navigable Airspace</a:t>
            </a:r>
          </a:p>
          <a:p>
            <a:endParaRPr lang="en-US" dirty="0" smtClean="0"/>
          </a:p>
          <a:p>
            <a:r>
              <a:rPr lang="en-US" dirty="0" smtClean="0"/>
              <a:t>Past projects conducted for the New Braunfels Regional Airport and San Marcos Municipal Airport</a:t>
            </a:r>
          </a:p>
          <a:p>
            <a:endParaRPr lang="en-US" dirty="0" smtClean="0"/>
          </a:p>
          <a:p>
            <a:r>
              <a:rPr lang="en-US" dirty="0" smtClean="0"/>
              <a:t>Examples of interactive mapping tools (available on the web) from the cities of Houston and New Braunfels focused on airport hazard zoning.</a:t>
            </a:r>
            <a:endParaRPr lang="en-US" dirty="0"/>
          </a:p>
        </p:txBody>
      </p:sp>
    </p:spTree>
    <p:extLst>
      <p:ext uri="{BB962C8B-B14F-4D97-AF65-F5344CB8AC3E}">
        <p14:creationId xmlns:p14="http://schemas.microsoft.com/office/powerpoint/2010/main" val="1447207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066800"/>
          </a:xfrm>
        </p:spPr>
        <p:txBody>
          <a:bodyPr>
            <a:normAutofit fontScale="90000"/>
          </a:bodyPr>
          <a:lstStyle/>
          <a:p>
            <a:pPr algn="ctr"/>
            <a:r>
              <a:rPr lang="en-US" dirty="0" smtClean="0"/>
              <a:t>Data-</a:t>
            </a:r>
            <a:br>
              <a:rPr lang="en-US" dirty="0" smtClean="0"/>
            </a:br>
            <a:r>
              <a:rPr lang="en-US" dirty="0" smtClean="0"/>
              <a:t>Hazard Zoning Map</a:t>
            </a:r>
            <a:endParaRPr lang="en-US" dirty="0"/>
          </a:p>
        </p:txBody>
      </p:sp>
      <p:sp>
        <p:nvSpPr>
          <p:cNvPr id="3" name="Content Placeholder 2"/>
          <p:cNvSpPr>
            <a:spLocks noGrp="1"/>
          </p:cNvSpPr>
          <p:nvPr>
            <p:ph idx="1"/>
          </p:nvPr>
        </p:nvSpPr>
        <p:spPr>
          <a:xfrm>
            <a:off x="457200" y="2566849"/>
            <a:ext cx="8229600" cy="3910151"/>
          </a:xfrm>
        </p:spPr>
        <p:txBody>
          <a:bodyPr>
            <a:normAutofit/>
          </a:bodyPr>
          <a:lstStyle/>
          <a:p>
            <a:r>
              <a:rPr lang="en-US" dirty="0" err="1" smtClean="0"/>
              <a:t>TxDOT</a:t>
            </a:r>
            <a:endParaRPr lang="en-US" dirty="0" smtClean="0"/>
          </a:p>
          <a:p>
            <a:pPr marL="109728" indent="0">
              <a:buNone/>
            </a:pPr>
            <a:r>
              <a:rPr lang="en-US" dirty="0"/>
              <a:t> </a:t>
            </a:r>
            <a:r>
              <a:rPr lang="en-US" dirty="0" smtClean="0"/>
              <a:t>  - CAD and </a:t>
            </a:r>
            <a:r>
              <a:rPr lang="en-US" dirty="0" err="1" smtClean="0"/>
              <a:t>shapefiles</a:t>
            </a:r>
            <a:r>
              <a:rPr lang="en-US" dirty="0" smtClean="0"/>
              <a:t>: Mr. Benson provided us with CAD references for the imaginary surfaces and runways.</a:t>
            </a:r>
          </a:p>
          <a:p>
            <a:pPr marL="109728" indent="0">
              <a:buNone/>
            </a:pPr>
            <a:endParaRPr lang="en-US" dirty="0" smtClean="0"/>
          </a:p>
          <a:p>
            <a:r>
              <a:rPr lang="en-US" dirty="0" smtClean="0"/>
              <a:t>TNRIS</a:t>
            </a:r>
          </a:p>
          <a:p>
            <a:pPr marL="109728" indent="0">
              <a:buNone/>
            </a:pPr>
            <a:r>
              <a:rPr lang="en-US" dirty="0" smtClean="0"/>
              <a:t>   - Digital Elevation Model, County and City Boundaries, and roads </a:t>
            </a:r>
            <a:r>
              <a:rPr lang="en-US" dirty="0" err="1" smtClean="0"/>
              <a:t>stratmap</a:t>
            </a:r>
            <a:r>
              <a:rPr lang="en-US" dirty="0" smtClean="0"/>
              <a:t>.</a:t>
            </a:r>
          </a:p>
          <a:p>
            <a:pPr marL="109728" indent="0">
              <a:buNone/>
            </a:pPr>
            <a:endParaRPr lang="en-US" dirty="0"/>
          </a:p>
        </p:txBody>
      </p:sp>
    </p:spTree>
    <p:extLst>
      <p:ext uri="{BB962C8B-B14F-4D97-AF65-F5344CB8AC3E}">
        <p14:creationId xmlns:p14="http://schemas.microsoft.com/office/powerpoint/2010/main" val="773626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1898</TotalTime>
  <Words>706</Words>
  <Application>Microsoft Office PowerPoint</Application>
  <PresentationFormat>On-screen Show (4:3)</PresentationFormat>
  <Paragraphs>146</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Urban</vt:lpstr>
      <vt:lpstr>PowerPoint Presentation</vt:lpstr>
      <vt:lpstr>Our Team </vt:lpstr>
      <vt:lpstr>Contents</vt:lpstr>
      <vt:lpstr>Purpose</vt:lpstr>
      <vt:lpstr>Considerations</vt:lpstr>
      <vt:lpstr>Project Tasks</vt:lpstr>
      <vt:lpstr>Scope</vt:lpstr>
      <vt:lpstr>Literature Review</vt:lpstr>
      <vt:lpstr>Data- Hazard Zoning Map</vt:lpstr>
      <vt:lpstr>Data-  GIS layers and Interactive tool</vt:lpstr>
      <vt:lpstr>Hazard Zoning Map Creation</vt:lpstr>
      <vt:lpstr>Results - Hazard Zoning Map</vt:lpstr>
      <vt:lpstr>Results - Hazard Zoning Map</vt:lpstr>
      <vt:lpstr>Results - Hazard Zoning Map</vt:lpstr>
      <vt:lpstr>Methodology – Maximum Height Analysis Layer</vt:lpstr>
      <vt:lpstr>Methodology – Maximum Height Analysis Layer</vt:lpstr>
      <vt:lpstr>Methodology – Maximum Height Analysis Layer</vt:lpstr>
      <vt:lpstr>Methodology – Max Height Analysis Layer</vt:lpstr>
      <vt:lpstr>Methodology – Max Height Analysis Layer</vt:lpstr>
      <vt:lpstr>Methodology – Max Height Analysis Layer</vt:lpstr>
      <vt:lpstr>Methodology – Max Height Analysis Layer</vt:lpstr>
      <vt:lpstr>Affected Parcels Layer</vt:lpstr>
      <vt:lpstr>Methodology –  Penetrations</vt:lpstr>
      <vt:lpstr>Methodology –  Penetrations</vt:lpstr>
      <vt:lpstr>Results –  Penetrations</vt:lpstr>
      <vt:lpstr>Methodology - Interactive Screening Tool</vt:lpstr>
      <vt:lpstr>Results - Interactive Screening Tool</vt:lpstr>
      <vt:lpstr>Results - Interactive Screening Tool</vt:lpstr>
      <vt:lpstr>Discussions</vt:lpstr>
      <vt:lpstr>Discussion (cont.)</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Lone Star Geospatial</dc:title>
  <dc:creator>Michel, Patricia</dc:creator>
  <cp:lastModifiedBy>Michel, Patricia</cp:lastModifiedBy>
  <cp:revision>138</cp:revision>
  <dcterms:created xsi:type="dcterms:W3CDTF">2013-09-25T17:23:26Z</dcterms:created>
  <dcterms:modified xsi:type="dcterms:W3CDTF">2013-12-09T16:57:56Z</dcterms:modified>
</cp:coreProperties>
</file>