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6" r:id="rId3"/>
    <p:sldId id="256" r:id="rId4"/>
    <p:sldId id="258" r:id="rId5"/>
    <p:sldId id="257" r:id="rId6"/>
    <p:sldId id="259" r:id="rId7"/>
    <p:sldId id="261" r:id="rId8"/>
    <p:sldId id="262" r:id="rId9"/>
    <p:sldId id="263" r:id="rId10"/>
    <p:sldId id="260" r:id="rId11"/>
    <p:sldId id="270" r:id="rId12"/>
    <p:sldId id="271" r:id="rId13"/>
    <p:sldId id="264" r:id="rId14"/>
    <p:sldId id="272" r:id="rId15"/>
    <p:sldId id="273" r:id="rId16"/>
    <p:sldId id="276" r:id="rId17"/>
    <p:sldId id="274" r:id="rId18"/>
    <p:sldId id="275" r:id="rId19"/>
    <p:sldId id="265"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69CDFF-BF5C-44E2-A384-6DA3AC2B84CB}"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121639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9CDFF-BF5C-44E2-A384-6DA3AC2B84CB}"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151519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9CDFF-BF5C-44E2-A384-6DA3AC2B84CB}"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43876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9CDFF-BF5C-44E2-A384-6DA3AC2B84CB}"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414277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9CDFF-BF5C-44E2-A384-6DA3AC2B84CB}"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72721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69CDFF-BF5C-44E2-A384-6DA3AC2B84CB}"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121264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69CDFF-BF5C-44E2-A384-6DA3AC2B84CB}" type="datetimeFigureOut">
              <a:rPr lang="en-US" smtClean="0"/>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258712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69CDFF-BF5C-44E2-A384-6DA3AC2B84CB}" type="datetimeFigureOut">
              <a:rPr lang="en-US" smtClean="0"/>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75103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9CDFF-BF5C-44E2-A384-6DA3AC2B84CB}" type="datetimeFigureOut">
              <a:rPr lang="en-US" smtClean="0"/>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414614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9CDFF-BF5C-44E2-A384-6DA3AC2B84CB}"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176626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9CDFF-BF5C-44E2-A384-6DA3AC2B84CB}"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47886-6C6A-44BF-B890-C6A7A55589BB}" type="slidenum">
              <a:rPr lang="en-US" smtClean="0"/>
              <a:t>‹#›</a:t>
            </a:fld>
            <a:endParaRPr lang="en-US"/>
          </a:p>
        </p:txBody>
      </p:sp>
    </p:spTree>
    <p:extLst>
      <p:ext uri="{BB962C8B-B14F-4D97-AF65-F5344CB8AC3E}">
        <p14:creationId xmlns:p14="http://schemas.microsoft.com/office/powerpoint/2010/main" val="262585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9CDFF-BF5C-44E2-A384-6DA3AC2B84CB}" type="datetimeFigureOut">
              <a:rPr lang="en-US" smtClean="0"/>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47886-6C6A-44BF-B890-C6A7A55589BB}" type="slidenum">
              <a:rPr lang="en-US" smtClean="0"/>
              <a:t>‹#›</a:t>
            </a:fld>
            <a:endParaRPr lang="en-US"/>
          </a:p>
        </p:txBody>
      </p:sp>
    </p:spTree>
    <p:extLst>
      <p:ext uri="{BB962C8B-B14F-4D97-AF65-F5344CB8AC3E}">
        <p14:creationId xmlns:p14="http://schemas.microsoft.com/office/powerpoint/2010/main" val="313362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Progress Report</a:t>
            </a:r>
            <a:endParaRPr lang="en-US" b="1"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3590" y="1600200"/>
            <a:ext cx="515682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341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Topology layer</a:t>
            </a:r>
            <a:r>
              <a:rPr lang="en-US" dirty="0" smtClean="0"/>
              <a:t/>
            </a:r>
            <a:br>
              <a:rPr lang="en-US" dirty="0" smtClean="0"/>
            </a:b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73417"/>
            <a:ext cx="7003431" cy="588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68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In-Progress:</a:t>
            </a:r>
            <a:endParaRPr lang="en-US" dirty="0"/>
          </a:p>
        </p:txBody>
      </p:sp>
      <p:sp>
        <p:nvSpPr>
          <p:cNvPr id="3" name="Content Placeholder 2"/>
          <p:cNvSpPr>
            <a:spLocks noGrp="1"/>
          </p:cNvSpPr>
          <p:nvPr>
            <p:ph idx="1"/>
          </p:nvPr>
        </p:nvSpPr>
        <p:spPr>
          <a:xfrm>
            <a:off x="533400" y="1295400"/>
            <a:ext cx="8229600" cy="4525963"/>
          </a:xfrm>
        </p:spPr>
        <p:txBody>
          <a:bodyPr/>
          <a:lstStyle/>
          <a:p>
            <a:pPr marL="0" indent="0">
              <a:buNone/>
            </a:pPr>
            <a:r>
              <a:rPr lang="en-US" b="1" dirty="0"/>
              <a:t>A</a:t>
            </a:r>
            <a:r>
              <a:rPr lang="en-US" b="1" dirty="0" smtClean="0"/>
              <a:t>ttribute table editing-</a:t>
            </a:r>
          </a:p>
          <a:p>
            <a:pPr marL="0" indent="0">
              <a:buNone/>
            </a:pPr>
            <a:r>
              <a:rPr lang="en-US" dirty="0"/>
              <a:t>	</a:t>
            </a:r>
            <a:r>
              <a:rPr lang="en-US" dirty="0" smtClean="0"/>
              <a:t>i.e. changing degree units to </a:t>
            </a:r>
            <a:r>
              <a:rPr lang="en-US" dirty="0" err="1" smtClean="0"/>
              <a:t>to</a:t>
            </a:r>
            <a:r>
              <a:rPr lang="en-US" dirty="0" smtClean="0"/>
              <a:t> linear units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438400"/>
            <a:ext cx="61055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470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In-Progress:</a:t>
            </a:r>
            <a:endParaRPr lang="en-US" dirty="0"/>
          </a:p>
        </p:txBody>
      </p:sp>
      <p:sp>
        <p:nvSpPr>
          <p:cNvPr id="3" name="Content Placeholder 2"/>
          <p:cNvSpPr>
            <a:spLocks noGrp="1"/>
          </p:cNvSpPr>
          <p:nvPr>
            <p:ph idx="1"/>
          </p:nvPr>
        </p:nvSpPr>
        <p:spPr>
          <a:xfrm>
            <a:off x="533400" y="1295400"/>
            <a:ext cx="8229600" cy="4525963"/>
          </a:xfrm>
        </p:spPr>
        <p:txBody>
          <a:bodyPr/>
          <a:lstStyle/>
          <a:p>
            <a:pPr marL="0" indent="0">
              <a:buNone/>
            </a:pPr>
            <a:r>
              <a:rPr lang="en-US" dirty="0" smtClean="0"/>
              <a:t>Image of FEMA flood-zone </a:t>
            </a:r>
            <a:r>
              <a:rPr lang="en-US" dirty="0" err="1" smtClean="0"/>
              <a:t>shapefile</a:t>
            </a:r>
            <a:r>
              <a:rPr lang="en-US" dirty="0" smtClean="0"/>
              <a:t> with boundary –layer</a:t>
            </a:r>
          </a:p>
          <a:p>
            <a:pPr marL="0" indent="0">
              <a:buNone/>
            </a:pPr>
            <a:endParaRPr lang="en-US"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16206"/>
            <a:ext cx="588778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29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Future Work:</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2600" dirty="0"/>
              <a:t>Create polygons for pastures and buildings</a:t>
            </a:r>
          </a:p>
          <a:p>
            <a:pPr lvl="0"/>
            <a:r>
              <a:rPr lang="en-US" sz="2600" dirty="0"/>
              <a:t>Create stand-alone tables for soil, geology, and </a:t>
            </a:r>
            <a:r>
              <a:rPr lang="en-US" sz="2600" dirty="0" smtClean="0"/>
              <a:t>watershed (sub-basin)</a:t>
            </a:r>
          </a:p>
          <a:p>
            <a:pPr lvl="0"/>
            <a:r>
              <a:rPr lang="en-US" sz="2600" dirty="0" smtClean="0"/>
              <a:t>Cartographic design</a:t>
            </a:r>
          </a:p>
          <a:p>
            <a:pPr lvl="0"/>
            <a:r>
              <a:rPr lang="en-US" sz="2600" dirty="0" smtClean="0"/>
              <a:t>Map </a:t>
            </a:r>
            <a:r>
              <a:rPr lang="en-US" sz="2600" dirty="0"/>
              <a:t>atlas creation</a:t>
            </a:r>
          </a:p>
          <a:p>
            <a:pPr lvl="0"/>
            <a:r>
              <a:rPr lang="en-US" sz="2600" dirty="0"/>
              <a:t>Brochure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962400"/>
            <a:ext cx="51577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2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Task 2: Remote </a:t>
            </a:r>
            <a:r>
              <a:rPr lang="en-US" b="1" i="1" dirty="0"/>
              <a:t>Sensing Applications for Assistive Ranch Management</a:t>
            </a:r>
          </a:p>
        </p:txBody>
      </p:sp>
      <p:sp>
        <p:nvSpPr>
          <p:cNvPr id="3" name="Content Placeholder 2"/>
          <p:cNvSpPr>
            <a:spLocks noGrp="1"/>
          </p:cNvSpPr>
          <p:nvPr>
            <p:ph idx="1"/>
          </p:nvPr>
        </p:nvSpPr>
        <p:spPr/>
        <p:txBody>
          <a:bodyPr/>
          <a:lstStyle/>
          <a:p>
            <a:r>
              <a:rPr lang="en-US" dirty="0" err="1" smtClean="0"/>
              <a:t>Weesatch</a:t>
            </a:r>
            <a:r>
              <a:rPr lang="en-US" dirty="0" smtClean="0"/>
              <a:t> Land-Cover Classification</a:t>
            </a:r>
          </a:p>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810000" cy="451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648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109" y="3886200"/>
            <a:ext cx="51577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i="1" dirty="0" smtClean="0"/>
              <a:t>Work Completed</a:t>
            </a:r>
            <a:endParaRPr lang="en-US" b="1" i="1" dirty="0"/>
          </a:p>
        </p:txBody>
      </p:sp>
      <p:sp>
        <p:nvSpPr>
          <p:cNvPr id="3" name="Content Placeholder 2"/>
          <p:cNvSpPr>
            <a:spLocks noGrp="1"/>
          </p:cNvSpPr>
          <p:nvPr>
            <p:ph idx="1"/>
          </p:nvPr>
        </p:nvSpPr>
        <p:spPr/>
        <p:txBody>
          <a:bodyPr/>
          <a:lstStyle/>
          <a:p>
            <a:pPr lvl="0"/>
            <a:r>
              <a:rPr lang="en-US" dirty="0"/>
              <a:t>Gather Digital Ortho Quarter Quadrants (DOQQ’s) of the study area for 2008 and 2012</a:t>
            </a:r>
          </a:p>
          <a:p>
            <a:pPr lvl="0"/>
            <a:r>
              <a:rPr lang="en-US" dirty="0"/>
              <a:t>Mosaic of DOQQ’s and clipping of Area of Interest (AOI)</a:t>
            </a:r>
          </a:p>
          <a:p>
            <a:pPr lvl="0"/>
            <a:r>
              <a:rPr lang="en-US" dirty="0"/>
              <a:t>Tasseled Cap Transformation</a:t>
            </a:r>
          </a:p>
          <a:p>
            <a:r>
              <a:rPr lang="en-US" dirty="0"/>
              <a:t>Normalized Difference Vegetation Indices (NDVI)</a:t>
            </a:r>
            <a:br>
              <a:rPr lang="en-US" dirty="0"/>
            </a:br>
            <a:endParaRPr lang="en-US" dirty="0"/>
          </a:p>
        </p:txBody>
      </p:sp>
    </p:spTree>
    <p:extLst>
      <p:ext uri="{BB962C8B-B14F-4D97-AF65-F5344CB8AC3E}">
        <p14:creationId xmlns:p14="http://schemas.microsoft.com/office/powerpoint/2010/main" val="269434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Work Completed</a:t>
            </a:r>
            <a:endParaRPr lang="en-US" b="1" i="1"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600200"/>
            <a:ext cx="3886200" cy="462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43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In-Progress</a:t>
            </a:r>
            <a:endParaRPr lang="en-US" b="1" i="1" dirty="0"/>
          </a:p>
        </p:txBody>
      </p:sp>
      <p:sp>
        <p:nvSpPr>
          <p:cNvPr id="3" name="Content Placeholder 2"/>
          <p:cNvSpPr>
            <a:spLocks noGrp="1"/>
          </p:cNvSpPr>
          <p:nvPr>
            <p:ph idx="1"/>
          </p:nvPr>
        </p:nvSpPr>
        <p:spPr/>
        <p:txBody>
          <a:bodyPr/>
          <a:lstStyle/>
          <a:p>
            <a:pPr lvl="0"/>
            <a:r>
              <a:rPr lang="en-US" dirty="0"/>
              <a:t>Gather </a:t>
            </a:r>
            <a:r>
              <a:rPr lang="en-US" dirty="0" err="1"/>
              <a:t>Weesatch</a:t>
            </a:r>
            <a:r>
              <a:rPr lang="en-US" dirty="0"/>
              <a:t> Training Data</a:t>
            </a:r>
          </a:p>
          <a:p>
            <a:pPr lvl="0"/>
            <a:r>
              <a:rPr lang="en-US" dirty="0"/>
              <a:t>Supervised Classification for </a:t>
            </a:r>
            <a:r>
              <a:rPr lang="en-US" dirty="0" err="1"/>
              <a:t>Weesatch</a:t>
            </a:r>
            <a:r>
              <a:rPr lang="en-US" dirty="0"/>
              <a:t> using Training Data</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456" y="3200400"/>
            <a:ext cx="2859088" cy="343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89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51577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i="1" dirty="0" smtClean="0"/>
              <a:t>Future Work</a:t>
            </a:r>
            <a:endParaRPr lang="en-US" b="1" i="1" dirty="0"/>
          </a:p>
        </p:txBody>
      </p:sp>
      <p:sp>
        <p:nvSpPr>
          <p:cNvPr id="3" name="Content Placeholder 2"/>
          <p:cNvSpPr>
            <a:spLocks noGrp="1"/>
          </p:cNvSpPr>
          <p:nvPr>
            <p:ph idx="1"/>
          </p:nvPr>
        </p:nvSpPr>
        <p:spPr/>
        <p:txBody>
          <a:bodyPr/>
          <a:lstStyle/>
          <a:p>
            <a:pPr lvl="0"/>
            <a:r>
              <a:rPr lang="en-US" dirty="0"/>
              <a:t>Evaluate accuracy of the supervised classification for </a:t>
            </a:r>
            <a:r>
              <a:rPr lang="en-US" dirty="0" err="1"/>
              <a:t>Weesatch</a:t>
            </a:r>
            <a:endParaRPr lang="en-US" sz="2800" dirty="0"/>
          </a:p>
          <a:p>
            <a:pPr lvl="1"/>
            <a:r>
              <a:rPr lang="en-US" dirty="0"/>
              <a:t>Reformulate design for classification as necessary</a:t>
            </a:r>
            <a:endParaRPr lang="en-US" sz="2400" dirty="0"/>
          </a:p>
          <a:p>
            <a:pPr lvl="0"/>
            <a:r>
              <a:rPr lang="en-US" dirty="0"/>
              <a:t>Perform change detection for </a:t>
            </a:r>
            <a:r>
              <a:rPr lang="en-US" dirty="0" err="1"/>
              <a:t>Weesatch</a:t>
            </a:r>
            <a:r>
              <a:rPr lang="en-US" dirty="0"/>
              <a:t> classification between 2008 and 2012 </a:t>
            </a:r>
            <a:r>
              <a:rPr lang="en-US" dirty="0" smtClean="0"/>
              <a:t>images</a:t>
            </a:r>
          </a:p>
          <a:p>
            <a:pPr lvl="0"/>
            <a:r>
              <a:rPr lang="en-US" sz="2800" dirty="0" smtClean="0"/>
              <a:t>Appropriate detailed soil classification data</a:t>
            </a:r>
            <a:endParaRPr lang="en-US" sz="2800" dirty="0"/>
          </a:p>
        </p:txBody>
      </p:sp>
    </p:spTree>
    <p:extLst>
      <p:ext uri="{BB962C8B-B14F-4D97-AF65-F5344CB8AC3E}">
        <p14:creationId xmlns:p14="http://schemas.microsoft.com/office/powerpoint/2010/main" val="162190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962400"/>
            <a:ext cx="51577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i="1" dirty="0" smtClean="0"/>
              <a:t>Problems:</a:t>
            </a:r>
            <a:endParaRPr lang="en-US" b="1" i="1" dirty="0"/>
          </a:p>
        </p:txBody>
      </p:sp>
      <p:sp>
        <p:nvSpPr>
          <p:cNvPr id="3" name="Content Placeholder 2"/>
          <p:cNvSpPr>
            <a:spLocks noGrp="1"/>
          </p:cNvSpPr>
          <p:nvPr>
            <p:ph idx="1"/>
          </p:nvPr>
        </p:nvSpPr>
        <p:spPr>
          <a:xfrm>
            <a:off x="457200" y="1676400"/>
            <a:ext cx="8229600" cy="4525963"/>
          </a:xfrm>
        </p:spPr>
        <p:txBody>
          <a:bodyPr>
            <a:normAutofit/>
          </a:bodyPr>
          <a:lstStyle/>
          <a:p>
            <a:pPr marL="0" indent="0">
              <a:buNone/>
            </a:pPr>
            <a:r>
              <a:rPr lang="en-US" b="1" u="sng" dirty="0" smtClean="0"/>
              <a:t>Task 1:</a:t>
            </a:r>
          </a:p>
          <a:p>
            <a:pPr marL="0" indent="0">
              <a:buNone/>
            </a:pPr>
            <a:r>
              <a:rPr lang="en-US" sz="2600" dirty="0" smtClean="0"/>
              <a:t>Due </a:t>
            </a:r>
            <a:r>
              <a:rPr lang="en-US" sz="2600" dirty="0"/>
              <a:t>to the extent of the study area and the lack of variety for many of the physical features such as soils watershed and geology, a dataset for these features will not be created. In substitution </a:t>
            </a:r>
            <a:r>
              <a:rPr lang="en-US" sz="2600" dirty="0" err="1"/>
              <a:t>Geotrek</a:t>
            </a:r>
            <a:r>
              <a:rPr lang="en-US" sz="2600" dirty="0"/>
              <a:t> will create a standalone table that features common varieties for geology, soils, and watershed delineation</a:t>
            </a:r>
            <a:r>
              <a:rPr lang="en-US" sz="2600" dirty="0" smtClean="0"/>
              <a:t>.</a:t>
            </a:r>
          </a:p>
          <a:p>
            <a:pPr marL="0" indent="0">
              <a:buNone/>
            </a:pPr>
            <a:r>
              <a:rPr lang="en-US" sz="2600" dirty="0" smtClean="0"/>
              <a:t>We will also need to acquire a proven formula to change area from degrees to meters.</a:t>
            </a:r>
            <a:endParaRPr lang="en-US" sz="2600" dirty="0"/>
          </a:p>
          <a:p>
            <a:pPr marL="0" indent="0">
              <a:buNone/>
            </a:pPr>
            <a:endParaRPr lang="en-US" b="1" u="sng" dirty="0"/>
          </a:p>
        </p:txBody>
      </p:sp>
    </p:spTree>
    <p:extLst>
      <p:ext uri="{BB962C8B-B14F-4D97-AF65-F5344CB8AC3E}">
        <p14:creationId xmlns:p14="http://schemas.microsoft.com/office/powerpoint/2010/main" val="4008154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99" y="3657600"/>
            <a:ext cx="5432425"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i="1" dirty="0" smtClean="0"/>
              <a:t>Project Description</a:t>
            </a:r>
            <a:endParaRPr lang="en-US" b="1" i="1" dirty="0"/>
          </a:p>
        </p:txBody>
      </p:sp>
      <p:sp>
        <p:nvSpPr>
          <p:cNvPr id="3" name="Content Placeholder 2"/>
          <p:cNvSpPr>
            <a:spLocks noGrp="1"/>
          </p:cNvSpPr>
          <p:nvPr>
            <p:ph idx="1"/>
          </p:nvPr>
        </p:nvSpPr>
        <p:spPr/>
        <p:txBody>
          <a:bodyPr>
            <a:normAutofit/>
          </a:bodyPr>
          <a:lstStyle/>
          <a:p>
            <a:r>
              <a:rPr lang="en-US" sz="2600" b="1" u="sng" dirty="0"/>
              <a:t>Purpose:</a:t>
            </a:r>
            <a:r>
              <a:rPr lang="en-US" sz="2600" dirty="0"/>
              <a:t> The goals of this project are to build a </a:t>
            </a:r>
            <a:r>
              <a:rPr lang="en-US" sz="2600" dirty="0" err="1"/>
              <a:t>geodatabase</a:t>
            </a:r>
            <a:r>
              <a:rPr lang="en-US" sz="2600" dirty="0"/>
              <a:t> and create </a:t>
            </a:r>
            <a:r>
              <a:rPr lang="en-US" sz="2600" dirty="0" smtClean="0"/>
              <a:t>a brochure with a map atlas </a:t>
            </a:r>
            <a:r>
              <a:rPr lang="en-US" sz="2600" dirty="0"/>
              <a:t>for the Freeman Center. Another task our team will be taking up is a land cover classification for </a:t>
            </a:r>
            <a:r>
              <a:rPr lang="en-US" sz="2600" dirty="0" err="1"/>
              <a:t>weesache</a:t>
            </a:r>
            <a:r>
              <a:rPr lang="en-US" sz="2600" dirty="0"/>
              <a:t>. This project is designed to enable future research and assist in the maintenance required to keep up the ranch. The map atlas and brochure will also be used to help navigate the ranch to visitors, research partners, and stakeholders.</a:t>
            </a:r>
          </a:p>
          <a:p>
            <a:endParaRPr lang="en-US" dirty="0"/>
          </a:p>
        </p:txBody>
      </p:sp>
    </p:spTree>
    <p:extLst>
      <p:ext uri="{BB962C8B-B14F-4D97-AF65-F5344CB8AC3E}">
        <p14:creationId xmlns:p14="http://schemas.microsoft.com/office/powerpoint/2010/main" val="178687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962400"/>
            <a:ext cx="51577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i="1" dirty="0" smtClean="0"/>
              <a:t>Problems:</a:t>
            </a:r>
            <a:endParaRPr lang="en-US" b="1" i="1"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Task 2: </a:t>
            </a:r>
          </a:p>
          <a:p>
            <a:r>
              <a:rPr lang="en-US" dirty="0" smtClean="0"/>
              <a:t>Lack </a:t>
            </a:r>
            <a:r>
              <a:rPr lang="en-US" dirty="0"/>
              <a:t>of spectral </a:t>
            </a:r>
            <a:r>
              <a:rPr lang="en-US" dirty="0" err="1"/>
              <a:t>separability</a:t>
            </a:r>
            <a:r>
              <a:rPr lang="en-US" dirty="0"/>
              <a:t> between </a:t>
            </a:r>
            <a:r>
              <a:rPr lang="en-US" dirty="0" err="1"/>
              <a:t>Weesatch</a:t>
            </a:r>
            <a:r>
              <a:rPr lang="en-US" dirty="0"/>
              <a:t> and </a:t>
            </a:r>
            <a:r>
              <a:rPr lang="en-US" dirty="0" smtClean="0"/>
              <a:t>Mesquite</a:t>
            </a:r>
          </a:p>
          <a:p>
            <a:pPr lvl="1"/>
            <a:r>
              <a:rPr lang="en-US" dirty="0" smtClean="0"/>
              <a:t>The </a:t>
            </a:r>
            <a:r>
              <a:rPr lang="en-US" dirty="0"/>
              <a:t>key to success in this endeavor is to use multiple methods of classification to find the best (most accurate) classification</a:t>
            </a:r>
            <a:r>
              <a:rPr lang="en-US" dirty="0" smtClean="0"/>
              <a:t>.</a:t>
            </a:r>
          </a:p>
          <a:p>
            <a:pPr lvl="1"/>
            <a:r>
              <a:rPr lang="en-US" dirty="0" smtClean="0"/>
              <a:t> </a:t>
            </a:r>
            <a:r>
              <a:rPr lang="en-US" dirty="0"/>
              <a:t>Suggested additions to improve accuracy is using ancillary data like soil type/texture, interpolation of all available bands (rather than just the Near Infra-red) and the generation of an NDVI image to use in classification rather than the false-color composite image of the AOI.</a:t>
            </a:r>
          </a:p>
          <a:p>
            <a:pPr marL="0" indent="0">
              <a:buNone/>
            </a:pPr>
            <a:endParaRPr lang="en-US" b="1" u="sng" dirty="0"/>
          </a:p>
        </p:txBody>
      </p:sp>
    </p:spTree>
    <p:extLst>
      <p:ext uri="{BB962C8B-B14F-4D97-AF65-F5344CB8AC3E}">
        <p14:creationId xmlns:p14="http://schemas.microsoft.com/office/powerpoint/2010/main" val="2631580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038600"/>
            <a:ext cx="51577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i="1" dirty="0" smtClean="0"/>
              <a:t>Conclusion</a:t>
            </a:r>
            <a:endParaRPr lang="en-US" b="1" i="1"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dirty="0"/>
              <a:t>The project to build a </a:t>
            </a:r>
            <a:r>
              <a:rPr lang="en-US" dirty="0" err="1"/>
              <a:t>geodatabase</a:t>
            </a:r>
            <a:r>
              <a:rPr lang="en-US" dirty="0"/>
              <a:t> for the Freeman Center is going well. The problems that have been found as previously described have been accounted for and a solution has been created for all. We can foresee no other major problems that will keep us from completing this project by the submit date of December 5. As a whole the project is coming along great, we are on schedule for all tasks. Full details on the project will be present in the final report.</a:t>
            </a:r>
          </a:p>
          <a:p>
            <a:endParaRPr lang="en-US" dirty="0"/>
          </a:p>
        </p:txBody>
      </p:sp>
    </p:spTree>
    <p:extLst>
      <p:ext uri="{BB962C8B-B14F-4D97-AF65-F5344CB8AC3E}">
        <p14:creationId xmlns:p14="http://schemas.microsoft.com/office/powerpoint/2010/main" val="394627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u="sng" dirty="0" smtClean="0"/>
              <a:t>Task1:</a:t>
            </a:r>
            <a:r>
              <a:rPr lang="en-US" b="1" dirty="0" smtClean="0"/>
              <a:t> Creating a </a:t>
            </a:r>
            <a:r>
              <a:rPr lang="en-US" b="1" dirty="0" err="1" smtClean="0"/>
              <a:t>Geodatabase</a:t>
            </a:r>
            <a:r>
              <a:rPr lang="en-US" b="1" dirty="0" smtClean="0"/>
              <a:t> of cultural features and</a:t>
            </a:r>
            <a:br>
              <a:rPr lang="en-US" b="1" dirty="0" smtClean="0"/>
            </a:br>
            <a:r>
              <a:rPr lang="en-US" b="1" dirty="0" smtClean="0"/>
              <a:t>physical features</a:t>
            </a:r>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p:nvPr/>
        </p:nvPicPr>
        <p:blipFill>
          <a:blip r:embed="rId2">
            <a:extLst>
              <a:ext uri="{BEBA8EAE-BF5A-486C-A8C5-ECC9F3942E4B}">
                <a14:imgProps xmlns:a14="http://schemas.microsoft.com/office/drawing/2010/main">
                  <a14:imgLayer r:embed="rId3">
                    <a14:imgEffect>
                      <a14:backgroundRemoval t="10000" b="90000" l="10000" r="90000">
                        <a14:foregroundMark x1="13150" y1="41115" x2="17737" y2="31707"/>
                        <a14:foregroundMark x1="18654" y1="32404" x2="21407" y2="33101"/>
                        <a14:foregroundMark x1="11315" y1="44599" x2="11315" y2="48780"/>
                        <a14:foregroundMark x1="12232" y1="50523" x2="15902" y2="47735"/>
                        <a14:foregroundMark x1="16514" y1="44599" x2="16820" y2="40418"/>
                        <a14:foregroundMark x1="26606" y1="34495" x2="22018" y2="47735"/>
                        <a14:foregroundMark x1="37920" y1="34146" x2="31804" y2="46690"/>
                        <a14:foregroundMark x1="38838" y1="44948" x2="42813" y2="31359"/>
                        <a14:foregroundMark x1="53823" y1="32404" x2="56269" y2="33101"/>
                        <a14:foregroundMark x1="54128" y1="35540" x2="49541" y2="44599"/>
                        <a14:foregroundMark x1="62997" y1="34146" x2="60550" y2="45993"/>
                        <a14:foregroundMark x1="77676" y1="32404" x2="73394" y2="32404"/>
                        <a14:foregroundMark x1="72783" y1="34843" x2="66972" y2="47735"/>
                        <a14:foregroundMark x1="82569" y1="34843" x2="76147" y2="49129"/>
                        <a14:foregroundMark x1="29358" y1="27875" x2="39450" y2="20906"/>
                      </a14:backgroundRemoval>
                    </a14:imgEffect>
                  </a14:imgLayer>
                </a14:imgProps>
              </a:ext>
              <a:ext uri="{28A0092B-C50C-407E-A947-70E740481C1C}">
                <a14:useLocalDpi xmlns:a14="http://schemas.microsoft.com/office/drawing/2010/main" val="0"/>
              </a:ext>
            </a:extLst>
          </a:blip>
          <a:stretch>
            <a:fillRect/>
          </a:stretch>
        </p:blipFill>
        <p:spPr>
          <a:xfrm>
            <a:off x="4114800" y="3733800"/>
            <a:ext cx="5429250" cy="4765040"/>
          </a:xfrm>
          <a:prstGeom prst="rect">
            <a:avLst/>
          </a:prstGeom>
        </p:spPr>
      </p:pic>
    </p:spTree>
    <p:extLst>
      <p:ext uri="{BB962C8B-B14F-4D97-AF65-F5344CB8AC3E}">
        <p14:creationId xmlns:p14="http://schemas.microsoft.com/office/powerpoint/2010/main" val="2302086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57600"/>
            <a:ext cx="5432425"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a:t/>
            </a:r>
            <a:br>
              <a:rPr lang="en-US" b="1" i="1" dirty="0"/>
            </a:br>
            <a:r>
              <a:rPr lang="en-US" b="1" i="1" dirty="0" smtClean="0"/>
              <a:t>Work completed: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sz="2200" dirty="0"/>
          </a:p>
          <a:p>
            <a:pPr lvl="0"/>
            <a:r>
              <a:rPr lang="en-US" sz="2600" dirty="0"/>
              <a:t>Determining </a:t>
            </a:r>
            <a:r>
              <a:rPr lang="en-US" sz="2600" dirty="0" smtClean="0"/>
              <a:t>included </a:t>
            </a:r>
            <a:r>
              <a:rPr lang="en-US" sz="2600" dirty="0"/>
              <a:t>features</a:t>
            </a:r>
          </a:p>
          <a:p>
            <a:pPr lvl="0"/>
            <a:r>
              <a:rPr lang="en-US" sz="2600" dirty="0"/>
              <a:t>Data collection</a:t>
            </a:r>
          </a:p>
          <a:p>
            <a:pPr lvl="0"/>
            <a:r>
              <a:rPr lang="en-US" sz="2600" dirty="0"/>
              <a:t>Creation of feature classes for layers that will be used </a:t>
            </a:r>
            <a:r>
              <a:rPr lang="en-US" sz="2600" dirty="0" smtClean="0"/>
              <a:t>producing </a:t>
            </a:r>
            <a:r>
              <a:rPr lang="en-US" sz="2600" dirty="0"/>
              <a:t>maps</a:t>
            </a:r>
          </a:p>
          <a:p>
            <a:pPr lvl="0"/>
            <a:r>
              <a:rPr lang="en-US" sz="2600" dirty="0"/>
              <a:t>Populating the </a:t>
            </a:r>
            <a:r>
              <a:rPr lang="en-US" sz="2600" dirty="0" err="1" smtClean="0"/>
              <a:t>geodatabase</a:t>
            </a:r>
            <a:endParaRPr lang="en-US" sz="2600" dirty="0" smtClean="0"/>
          </a:p>
          <a:p>
            <a:pPr lvl="0"/>
            <a:r>
              <a:rPr lang="en-US" sz="2600" dirty="0" err="1" smtClean="0"/>
              <a:t>Georeferencing</a:t>
            </a:r>
            <a:r>
              <a:rPr lang="en-US" sz="2600" dirty="0" smtClean="0"/>
              <a:t> features</a:t>
            </a:r>
            <a:endParaRPr lang="en-US" sz="2600" dirty="0"/>
          </a:p>
          <a:p>
            <a:pPr lvl="0"/>
            <a:r>
              <a:rPr lang="en-US" sz="2600" dirty="0"/>
              <a:t>Creating and specifying rules for the topology</a:t>
            </a:r>
          </a:p>
          <a:p>
            <a:endParaRPr lang="en-US" dirty="0"/>
          </a:p>
        </p:txBody>
      </p:sp>
    </p:spTree>
    <p:extLst>
      <p:ext uri="{BB962C8B-B14F-4D97-AF65-F5344CB8AC3E}">
        <p14:creationId xmlns:p14="http://schemas.microsoft.com/office/powerpoint/2010/main" val="3647369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Work completed: </a:t>
            </a:r>
            <a:r>
              <a:rPr lang="en-US" dirty="0" smtClean="0"/>
              <a:t/>
            </a:r>
            <a:br>
              <a:rPr lang="en-US" dirty="0" smtClean="0"/>
            </a:br>
            <a:endParaRPr lang="en-US" dirty="0"/>
          </a:p>
        </p:txBody>
      </p:sp>
      <p:sp>
        <p:nvSpPr>
          <p:cNvPr id="4" name="Content Placeholder 3"/>
          <p:cNvSpPr>
            <a:spLocks noGrp="1"/>
          </p:cNvSpPr>
          <p:nvPr>
            <p:ph idx="1"/>
          </p:nvPr>
        </p:nvSpPr>
        <p:spPr>
          <a:xfrm>
            <a:off x="457200" y="1600200"/>
            <a:ext cx="2667000" cy="4525963"/>
          </a:xfrm>
        </p:spPr>
        <p:txBody>
          <a:bodyPr>
            <a:normAutofit/>
          </a:bodyPr>
          <a:lstStyle/>
          <a:p>
            <a:pPr marL="0" marR="0" indent="0">
              <a:lnSpc>
                <a:spcPct val="115000"/>
              </a:lnSpc>
              <a:spcBef>
                <a:spcPts val="0"/>
              </a:spcBef>
              <a:spcAft>
                <a:spcPts val="1000"/>
              </a:spcAft>
              <a:buNone/>
            </a:pPr>
            <a:r>
              <a:rPr lang="en-US" sz="2600" b="1" dirty="0">
                <a:ea typeface="Calibri"/>
                <a:cs typeface="Times New Roman"/>
              </a:rPr>
              <a:t>Cultural Features</a:t>
            </a:r>
          </a:p>
          <a:p>
            <a:pPr lvl="0">
              <a:lnSpc>
                <a:spcPct val="115000"/>
              </a:lnSpc>
              <a:spcBef>
                <a:spcPts val="0"/>
              </a:spcBef>
              <a:buFont typeface="Symbol"/>
              <a:buChar char=""/>
            </a:pPr>
            <a:r>
              <a:rPr lang="en-US" sz="2600" dirty="0">
                <a:ea typeface="Calibri"/>
                <a:cs typeface="Times New Roman"/>
              </a:rPr>
              <a:t>Roads</a:t>
            </a:r>
          </a:p>
          <a:p>
            <a:pPr lvl="0">
              <a:lnSpc>
                <a:spcPct val="115000"/>
              </a:lnSpc>
              <a:spcBef>
                <a:spcPts val="0"/>
              </a:spcBef>
              <a:buFont typeface="Symbol"/>
              <a:buChar char=""/>
            </a:pPr>
            <a:r>
              <a:rPr lang="en-US" sz="2600" dirty="0">
                <a:ea typeface="Calibri"/>
                <a:cs typeface="Times New Roman"/>
              </a:rPr>
              <a:t>Boundary</a:t>
            </a:r>
          </a:p>
          <a:p>
            <a:pPr lvl="0">
              <a:lnSpc>
                <a:spcPct val="115000"/>
              </a:lnSpc>
              <a:spcBef>
                <a:spcPts val="0"/>
              </a:spcBef>
              <a:buFont typeface="Symbol"/>
              <a:buChar char=""/>
            </a:pPr>
            <a:r>
              <a:rPr lang="en-US" sz="2600" dirty="0">
                <a:ea typeface="Calibri"/>
                <a:cs typeface="Times New Roman"/>
              </a:rPr>
              <a:t>Fences</a:t>
            </a:r>
          </a:p>
          <a:p>
            <a:pPr lvl="0">
              <a:lnSpc>
                <a:spcPct val="115000"/>
              </a:lnSpc>
              <a:spcBef>
                <a:spcPts val="0"/>
              </a:spcBef>
              <a:buFont typeface="Symbol"/>
              <a:buChar char=""/>
            </a:pPr>
            <a:r>
              <a:rPr lang="en-US" sz="2600" dirty="0">
                <a:ea typeface="Calibri"/>
                <a:cs typeface="Times New Roman"/>
              </a:rPr>
              <a:t>Creeks</a:t>
            </a:r>
          </a:p>
          <a:p>
            <a:pPr lvl="0">
              <a:lnSpc>
                <a:spcPct val="115000"/>
              </a:lnSpc>
              <a:spcBef>
                <a:spcPts val="0"/>
              </a:spcBef>
              <a:buFont typeface="Symbol"/>
              <a:buChar char=""/>
            </a:pPr>
            <a:r>
              <a:rPr lang="en-US" sz="2600" dirty="0">
                <a:ea typeface="Calibri"/>
                <a:cs typeface="Times New Roman"/>
              </a:rPr>
              <a:t>Buildings</a:t>
            </a:r>
          </a:p>
          <a:p>
            <a:pPr lvl="0">
              <a:lnSpc>
                <a:spcPct val="115000"/>
              </a:lnSpc>
              <a:spcBef>
                <a:spcPts val="0"/>
              </a:spcBef>
              <a:buFont typeface="Symbol"/>
              <a:buChar char=""/>
            </a:pPr>
            <a:r>
              <a:rPr lang="en-US" sz="2600" dirty="0">
                <a:ea typeface="Calibri"/>
                <a:cs typeface="Times New Roman"/>
              </a:rPr>
              <a:t>Pastures</a:t>
            </a:r>
          </a:p>
          <a:p>
            <a:pPr lvl="0">
              <a:lnSpc>
                <a:spcPct val="115000"/>
              </a:lnSpc>
              <a:spcBef>
                <a:spcPts val="0"/>
              </a:spcBef>
              <a:buFont typeface="Symbol"/>
              <a:buChar char=""/>
            </a:pPr>
            <a:r>
              <a:rPr lang="en-US" sz="2600" dirty="0">
                <a:ea typeface="Calibri"/>
                <a:cs typeface="Times New Roman"/>
              </a:rPr>
              <a:t>Wells</a:t>
            </a:r>
          </a:p>
          <a:p>
            <a:pPr lvl="0">
              <a:lnSpc>
                <a:spcPct val="115000"/>
              </a:lnSpc>
              <a:spcBef>
                <a:spcPts val="0"/>
              </a:spcBef>
              <a:buFont typeface="Symbol"/>
              <a:buChar char=""/>
            </a:pPr>
            <a:r>
              <a:rPr lang="en-US" sz="2600" dirty="0">
                <a:ea typeface="Calibri"/>
                <a:cs typeface="Times New Roman"/>
              </a:rPr>
              <a:t>Drinkers</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6625"/>
            <a:ext cx="3829050" cy="356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2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Work completed: </a:t>
            </a:r>
            <a:r>
              <a:rPr lang="en-US" dirty="0" smtClean="0"/>
              <a:t/>
            </a:r>
            <a:br>
              <a:rPr lang="en-US" dirty="0" smtClean="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648200" cy="382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828799"/>
            <a:ext cx="4572000" cy="769441"/>
          </a:xfrm>
          <a:prstGeom prst="rect">
            <a:avLst/>
          </a:prstGeom>
        </p:spPr>
        <p:txBody>
          <a:bodyPr>
            <a:spAutoFit/>
          </a:bodyPr>
          <a:lstStyle/>
          <a:p>
            <a:pPr marL="285750" indent="-285750">
              <a:buFont typeface="Arial" panose="020B0604020202020204" pitchFamily="34" charset="0"/>
              <a:buChar char="•"/>
            </a:pPr>
            <a:r>
              <a:rPr lang="en-US" sz="2600" dirty="0"/>
              <a:t>S</a:t>
            </a:r>
            <a:r>
              <a:rPr lang="en-US" sz="2600" dirty="0" smtClean="0"/>
              <a:t>pecifying </a:t>
            </a:r>
            <a:r>
              <a:rPr lang="en-US" sz="2600" dirty="0"/>
              <a:t>topology rules.</a:t>
            </a:r>
            <a:r>
              <a:rPr lang="en-US" dirty="0"/>
              <a:t/>
            </a:r>
            <a:br>
              <a:rPr lang="en-US" dirty="0"/>
            </a:br>
            <a:endParaRPr lang="en-US" dirty="0"/>
          </a:p>
        </p:txBody>
      </p:sp>
    </p:spTree>
    <p:extLst>
      <p:ext uri="{BB962C8B-B14F-4D97-AF65-F5344CB8AC3E}">
        <p14:creationId xmlns:p14="http://schemas.microsoft.com/office/powerpoint/2010/main" val="3242653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Line features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43761"/>
            <a:ext cx="7162800" cy="591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97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Point Features</a:t>
            </a:r>
            <a:br>
              <a:rPr lang="en-US" b="1" i="1" dirty="0" smtClean="0"/>
            </a:br>
            <a:endParaRPr lang="en-US" b="1"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069220"/>
            <a:ext cx="6858000" cy="578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25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In-Progress:</a:t>
            </a:r>
            <a:r>
              <a:rPr lang="en-US" dirty="0"/>
              <a:t/>
            </a:r>
            <a:br>
              <a:rPr lang="en-US" dirty="0"/>
            </a:br>
            <a:endParaRPr lang="en-US" dirty="0"/>
          </a:p>
        </p:txBody>
      </p:sp>
      <p:sp>
        <p:nvSpPr>
          <p:cNvPr id="4" name="Content Placeholder 3"/>
          <p:cNvSpPr>
            <a:spLocks noGrp="1"/>
          </p:cNvSpPr>
          <p:nvPr>
            <p:ph idx="1"/>
          </p:nvPr>
        </p:nvSpPr>
        <p:spPr/>
        <p:txBody>
          <a:bodyPr/>
          <a:lstStyle/>
          <a:p>
            <a:pPr lvl="0"/>
            <a:r>
              <a:rPr lang="en-US" sz="2600" dirty="0"/>
              <a:t>Topology editing and validation</a:t>
            </a:r>
          </a:p>
          <a:p>
            <a:pPr lvl="0"/>
            <a:r>
              <a:rPr lang="en-US" sz="2600" dirty="0"/>
              <a:t>Fixing topology </a:t>
            </a:r>
            <a:r>
              <a:rPr lang="en-US" sz="2600" dirty="0" smtClean="0"/>
              <a:t>errors</a:t>
            </a:r>
          </a:p>
          <a:p>
            <a:pPr lvl="0"/>
            <a:r>
              <a:rPr lang="en-US" sz="2600" dirty="0" smtClean="0"/>
              <a:t>Editing attribute tables</a:t>
            </a:r>
          </a:p>
          <a:p>
            <a:pPr marL="0" lvl="0" indent="0">
              <a:buNone/>
            </a:pPr>
            <a:endParaRPr lang="en-US" dirty="0"/>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743198"/>
            <a:ext cx="4297363"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81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221</TotalTime>
  <Words>562</Words>
  <Application>Microsoft Office PowerPoint</Application>
  <PresentationFormat>On-screen Show (4:3)</PresentationFormat>
  <Paragraphs>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Progress Report</vt:lpstr>
      <vt:lpstr>Project Description</vt:lpstr>
      <vt:lpstr>Task1: Creating a Geodatabase of cultural features and physical features</vt:lpstr>
      <vt:lpstr>  Work completed:   </vt:lpstr>
      <vt:lpstr>Work completed:  </vt:lpstr>
      <vt:lpstr>Work completed:  </vt:lpstr>
      <vt:lpstr>Line features </vt:lpstr>
      <vt:lpstr>Point Features </vt:lpstr>
      <vt:lpstr>In-Progress: </vt:lpstr>
      <vt:lpstr>Topology layer </vt:lpstr>
      <vt:lpstr>In-Progress:</vt:lpstr>
      <vt:lpstr>In-Progress:</vt:lpstr>
      <vt:lpstr>Future Work: </vt:lpstr>
      <vt:lpstr>Task 2: Remote Sensing Applications for Assistive Ranch Management</vt:lpstr>
      <vt:lpstr>Work Completed</vt:lpstr>
      <vt:lpstr>Work Completed</vt:lpstr>
      <vt:lpstr>In-Progress</vt:lpstr>
      <vt:lpstr>Future Work</vt:lpstr>
      <vt:lpstr>Problems:</vt:lpstr>
      <vt:lpstr>Problems:</vt:lpstr>
      <vt:lpstr>Conclusion</vt:lpstr>
    </vt:vector>
  </TitlesOfParts>
  <Company>Texas State University - San Marcos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State University</dc:creator>
  <cp:lastModifiedBy>Vogt, Peter A</cp:lastModifiedBy>
  <cp:revision>21</cp:revision>
  <dcterms:created xsi:type="dcterms:W3CDTF">2013-10-28T01:59:14Z</dcterms:created>
  <dcterms:modified xsi:type="dcterms:W3CDTF">2013-11-25T17:16:58Z</dcterms:modified>
</cp:coreProperties>
</file>