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72" r:id="rId5"/>
    <p:sldId id="264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7" r:id="rId14"/>
    <p:sldId id="268" r:id="rId15"/>
    <p:sldId id="26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5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1D526-4F00-4C26-8340-864EBAA861D0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1F51C-98F5-447F-9F5B-45FD3830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BDA60A-2C46-4B93-BE43-817E715A210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27038F0-BF0C-42D0-B753-EA7114311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eosites.evans.txstate.edu/g4427/S12/GEAA/map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696200" cy="2514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Mapping &amp; Analysis of Wastewater Spills in the Barton Springs and Southern Segments of the Edwards Aquifer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124200"/>
            <a:ext cx="6172200" cy="1143000"/>
          </a:xfrm>
        </p:spPr>
        <p:txBody>
          <a:bodyPr>
            <a:normAutofit fontScale="25000" lnSpcReduction="20000"/>
          </a:bodyPr>
          <a:lstStyle/>
          <a:p>
            <a:endParaRPr lang="en-US" sz="4800" dirty="0"/>
          </a:p>
          <a:p>
            <a:r>
              <a:rPr lang="en-US" sz="4800" dirty="0" smtClean="0"/>
              <a:t>Consultants:</a:t>
            </a:r>
            <a:endParaRPr lang="en-US" sz="4800" dirty="0"/>
          </a:p>
          <a:p>
            <a:r>
              <a:rPr lang="en-US" sz="4800" dirty="0"/>
              <a:t>Project Manager: Katie </a:t>
            </a:r>
            <a:r>
              <a:rPr lang="en-US" sz="4800" dirty="0" err="1"/>
              <a:t>Tritsch</a:t>
            </a:r>
            <a:endParaRPr lang="en-US" sz="4800" dirty="0"/>
          </a:p>
          <a:p>
            <a:r>
              <a:rPr lang="en-US" sz="4800" dirty="0" smtClean="0"/>
              <a:t>Asst</a:t>
            </a:r>
            <a:r>
              <a:rPr lang="en-US" sz="4800" dirty="0"/>
              <a:t>. Project Manager: Eric </a:t>
            </a:r>
            <a:r>
              <a:rPr lang="en-US" sz="4800" dirty="0" smtClean="0"/>
              <a:t>Schroeder</a:t>
            </a:r>
          </a:p>
          <a:p>
            <a:r>
              <a:rPr lang="en-US" sz="4800" dirty="0" smtClean="0"/>
              <a:t>Web </a:t>
            </a:r>
            <a:r>
              <a:rPr lang="en-US" sz="4800" dirty="0"/>
              <a:t>Developer/ GIS Analyst: Katie </a:t>
            </a:r>
            <a:r>
              <a:rPr lang="en-US" sz="4800" dirty="0" smtClean="0"/>
              <a:t>Steele</a:t>
            </a:r>
          </a:p>
          <a:p>
            <a:r>
              <a:rPr lang="en-US" sz="4800" dirty="0" smtClean="0"/>
              <a:t>GIS </a:t>
            </a:r>
            <a:r>
              <a:rPr lang="en-US" sz="4800" dirty="0"/>
              <a:t>Analyst/ Graphic Design:  Kevin Taylor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95600"/>
            <a:ext cx="368442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0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685800"/>
            <a:ext cx="6096000" cy="3657599"/>
          </a:xfrm>
        </p:spPr>
        <p:txBody>
          <a:bodyPr>
            <a:normAutofit/>
          </a:bodyPr>
          <a:lstStyle/>
          <a:p>
            <a:r>
              <a:rPr lang="en-US" b="1" dirty="0"/>
              <a:t>Vulnerability Analysis </a:t>
            </a:r>
            <a:endParaRPr lang="en-US" b="1" dirty="0" smtClean="0"/>
          </a:p>
          <a:p>
            <a:endParaRPr lang="en-US" b="1" dirty="0"/>
          </a:p>
          <a:p>
            <a:pPr lvl="1"/>
            <a:r>
              <a:rPr lang="en-US" dirty="0"/>
              <a:t>Hays &amp; </a:t>
            </a:r>
            <a:r>
              <a:rPr lang="en-US" dirty="0" smtClean="0"/>
              <a:t>Travis</a:t>
            </a:r>
          </a:p>
          <a:p>
            <a:pPr marL="384048" lvl="1" indent="0">
              <a:buNone/>
            </a:pPr>
            <a:endParaRPr lang="en-US" dirty="0"/>
          </a:p>
          <a:p>
            <a:pPr lvl="1"/>
            <a:r>
              <a:rPr lang="en-US" dirty="0"/>
              <a:t>What MUDs &amp; GCDs contain </a:t>
            </a:r>
            <a:r>
              <a:rPr lang="en-US" dirty="0" smtClean="0"/>
              <a:t>spills</a:t>
            </a:r>
          </a:p>
          <a:p>
            <a:pPr marL="384048" lvl="1" indent="0">
              <a:buNone/>
            </a:pPr>
            <a:endParaRPr lang="en-US" dirty="0"/>
          </a:p>
          <a:p>
            <a:pPr lvl="1"/>
            <a:r>
              <a:rPr lang="en-US" dirty="0"/>
              <a:t>How many spills?  A lot?  Not many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are they distributed?</a:t>
            </a:r>
            <a:endParaRPr lang="en-US" dirty="0"/>
          </a:p>
          <a:p>
            <a:pPr lvl="1"/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 Part 2</a:t>
            </a:r>
            <a:endParaRPr lang="en-US" dirty="0"/>
          </a:p>
        </p:txBody>
      </p:sp>
      <p:pic>
        <p:nvPicPr>
          <p:cNvPr id="4" name="Picture 3" descr="Hays-County-Texas-Map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371600"/>
            <a:ext cx="2955808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6629400" cy="3657600"/>
          </a:xfrm>
        </p:spPr>
        <p:txBody>
          <a:bodyPr/>
          <a:lstStyle/>
          <a:p>
            <a:r>
              <a:rPr lang="en-US" b="1" dirty="0" smtClean="0"/>
              <a:t>What we hope to have time to further study:</a:t>
            </a:r>
          </a:p>
          <a:p>
            <a:pPr marL="18288" indent="0">
              <a:buNone/>
            </a:pPr>
            <a:endParaRPr lang="en-US" dirty="0" smtClean="0"/>
          </a:p>
          <a:p>
            <a:r>
              <a:rPr lang="en-US" dirty="0" err="1" smtClean="0"/>
              <a:t>Locational</a:t>
            </a:r>
            <a:r>
              <a:rPr lang="en-US" dirty="0" smtClean="0"/>
              <a:t> </a:t>
            </a:r>
            <a:r>
              <a:rPr lang="en-US" dirty="0"/>
              <a:t>&amp; Qualitative </a:t>
            </a:r>
            <a:r>
              <a:rPr lang="en-US" dirty="0" smtClean="0"/>
              <a:t>Analyses </a:t>
            </a:r>
            <a:endParaRPr lang="en-US" dirty="0"/>
          </a:p>
          <a:p>
            <a:pPr lvl="1"/>
            <a:r>
              <a:rPr lang="en-US" dirty="0"/>
              <a:t>Population development </a:t>
            </a:r>
            <a:r>
              <a:rPr lang="en-US" dirty="0" smtClean="0"/>
              <a:t>trends</a:t>
            </a:r>
          </a:p>
          <a:p>
            <a:pPr lvl="1"/>
            <a:r>
              <a:rPr lang="en-US" dirty="0" smtClean="0"/>
              <a:t>Causal patterns</a:t>
            </a:r>
            <a:endParaRPr lang="en-US" dirty="0"/>
          </a:p>
          <a:p>
            <a:pPr marL="384048" lvl="1" indent="0">
              <a:buNone/>
            </a:pPr>
            <a:endParaRPr lang="en-US" dirty="0"/>
          </a:p>
          <a:p>
            <a:r>
              <a:rPr lang="en-US" dirty="0"/>
              <a:t>Repeat Process on more TCEQ Region 11 </a:t>
            </a:r>
            <a:r>
              <a:rPr lang="en-US" dirty="0" smtClean="0"/>
              <a:t>Counties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 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3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762000"/>
            <a:ext cx="6096000" cy="3657599"/>
          </a:xfrm>
        </p:spPr>
        <p:txBody>
          <a:bodyPr/>
          <a:lstStyle/>
          <a:p>
            <a:r>
              <a:rPr lang="en-US" dirty="0" smtClean="0"/>
              <a:t>Correlation between population and spills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Spill data clustered around larger cities, </a:t>
            </a:r>
            <a:r>
              <a:rPr lang="en-US" dirty="0" err="1" smtClean="0"/>
              <a:t>ie</a:t>
            </a:r>
            <a:r>
              <a:rPr lang="en-US" dirty="0" smtClean="0"/>
              <a:t>) Austin</a:t>
            </a:r>
          </a:p>
          <a:p>
            <a:endParaRPr lang="en-US" dirty="0"/>
          </a:p>
          <a:p>
            <a:r>
              <a:rPr lang="en-US" dirty="0" smtClean="0"/>
              <a:t>Some inadequate data</a:t>
            </a:r>
          </a:p>
          <a:p>
            <a:endParaRPr lang="en-US" dirty="0" smtClean="0"/>
          </a:p>
          <a:p>
            <a:r>
              <a:rPr lang="en-US" dirty="0" smtClean="0"/>
              <a:t>Improving the context; </a:t>
            </a:r>
            <a:r>
              <a:rPr lang="en-US" sz="2800" dirty="0" smtClean="0"/>
              <a:t>why?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Cluster around certain MUDs (?)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pic>
        <p:nvPicPr>
          <p:cNvPr id="4" name="Picture 3" descr="ugly_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419600"/>
            <a:ext cx="2857500" cy="1905000"/>
          </a:xfrm>
          <a:prstGeom prst="rect">
            <a:avLst/>
          </a:prstGeom>
        </p:spPr>
      </p:pic>
      <p:pic>
        <p:nvPicPr>
          <p:cNvPr id="5" name="Picture 4" descr="lzmib6-lzmi7urupturedpi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905000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6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85800"/>
            <a:ext cx="10744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Data Acquisition and Processing</a:t>
            </a:r>
          </a:p>
          <a:p>
            <a:r>
              <a:rPr lang="en-US" sz="1100" dirty="0" smtClean="0"/>
              <a:t>	2 Analysts (10 hrs/wk over 3 weeks)						        60</a:t>
            </a:r>
            <a:br>
              <a:rPr lang="en-US" sz="1100" dirty="0" smtClean="0"/>
            </a:br>
            <a:r>
              <a:rPr lang="en-US" sz="1100" dirty="0" smtClean="0"/>
              <a:t>	1 Analyst (7 hrs/wk over 3 weeks)						        21</a:t>
            </a:r>
            <a:br>
              <a:rPr lang="en-US" sz="1100" dirty="0" smtClean="0"/>
            </a:br>
            <a:r>
              <a:rPr lang="en-US" sz="1100" dirty="0" smtClean="0"/>
              <a:t>	1 Analyst (5 hrs/wk over 3 weeks)						        15</a:t>
            </a:r>
            <a:br>
              <a:rPr lang="en-US" sz="1100" dirty="0" smtClean="0"/>
            </a:br>
            <a:r>
              <a:rPr lang="en-US" sz="1100" dirty="0" smtClean="0"/>
              <a:t>	Hourly Rate								 $26.00</a:t>
            </a:r>
            <a:br>
              <a:rPr lang="en-US" sz="1100" dirty="0" smtClean="0"/>
            </a:br>
            <a:r>
              <a:rPr lang="en-US" sz="1100" dirty="0" smtClean="0"/>
              <a:t>	Subtotal           							                     $2,496.00</a:t>
            </a:r>
          </a:p>
          <a:p>
            <a:r>
              <a:rPr lang="en-US" sz="1100" b="1" dirty="0" smtClean="0"/>
              <a:t>Data Analysis</a:t>
            </a:r>
            <a:endParaRPr lang="en-US" sz="1100" dirty="0" smtClean="0"/>
          </a:p>
          <a:p>
            <a:r>
              <a:rPr lang="en-US" sz="1100" dirty="0" smtClean="0"/>
              <a:t>	2 Analysts (10 hrs/wk over 4 weeks)						        80</a:t>
            </a:r>
            <a:br>
              <a:rPr lang="en-US" sz="1100" dirty="0" smtClean="0"/>
            </a:br>
            <a:r>
              <a:rPr lang="en-US" sz="1100" dirty="0" smtClean="0"/>
              <a:t>	1 Analyst (7 hrs/wk over 4 weeks)						        28</a:t>
            </a:r>
            <a:br>
              <a:rPr lang="en-US" sz="1100" dirty="0" smtClean="0"/>
            </a:br>
            <a:r>
              <a:rPr lang="en-US" sz="1100" dirty="0" smtClean="0"/>
              <a:t>	1 Analyst (5 hrs/wk over 4 weeks)						        20</a:t>
            </a:r>
            <a:br>
              <a:rPr lang="en-US" sz="1100" dirty="0" smtClean="0"/>
            </a:br>
            <a:r>
              <a:rPr lang="en-US" sz="1100" dirty="0" smtClean="0"/>
              <a:t>	Hourly Rate								 $32.00</a:t>
            </a:r>
            <a:br>
              <a:rPr lang="en-US" sz="1100" dirty="0" smtClean="0"/>
            </a:br>
            <a:r>
              <a:rPr lang="en-US" sz="1100" dirty="0" smtClean="0"/>
              <a:t>	Subtotal							                     $4,096.00</a:t>
            </a:r>
          </a:p>
          <a:p>
            <a:r>
              <a:rPr lang="en-US" sz="1100" b="1" dirty="0" smtClean="0"/>
              <a:t>Website Development</a:t>
            </a:r>
            <a:endParaRPr lang="en-US" sz="1100" dirty="0" smtClean="0"/>
          </a:p>
          <a:p>
            <a:r>
              <a:rPr lang="en-US" sz="1100" dirty="0" smtClean="0"/>
              <a:t>	1 Developer (2 hr/wk over 10 weeks)						        20</a:t>
            </a:r>
            <a:br>
              <a:rPr lang="en-US" sz="1100" dirty="0" smtClean="0"/>
            </a:br>
            <a:r>
              <a:rPr lang="en-US" sz="1100" dirty="0" smtClean="0"/>
              <a:t>	Hourly Rate								$25.00</a:t>
            </a:r>
            <a:br>
              <a:rPr lang="en-US" sz="1100" dirty="0" smtClean="0"/>
            </a:br>
            <a:r>
              <a:rPr lang="en-US" sz="1100" dirty="0" smtClean="0"/>
              <a:t>	Subtotal							                        $500.00</a:t>
            </a:r>
          </a:p>
          <a:p>
            <a:r>
              <a:rPr lang="en-US" sz="1100" b="1" dirty="0" smtClean="0"/>
              <a:t>Project Management</a:t>
            </a:r>
            <a:endParaRPr lang="en-US" sz="1100" dirty="0" smtClean="0"/>
          </a:p>
          <a:p>
            <a:r>
              <a:rPr lang="en-US" sz="1100" dirty="0" smtClean="0"/>
              <a:t>	1 Project Manager (5 hrs/wk over 10 weeks)						        50</a:t>
            </a:r>
            <a:br>
              <a:rPr lang="en-US" sz="1100" dirty="0" smtClean="0"/>
            </a:br>
            <a:r>
              <a:rPr lang="en-US" sz="1100" dirty="0" smtClean="0"/>
              <a:t>	Hourly Rate								$44.00</a:t>
            </a:r>
            <a:br>
              <a:rPr lang="en-US" sz="1100" dirty="0" smtClean="0"/>
            </a:br>
            <a:r>
              <a:rPr lang="en-US" sz="1100" dirty="0" smtClean="0"/>
              <a:t>	1 Assistant Project Manager (3 hrs/wk over 10 weeks)			         		       30</a:t>
            </a:r>
            <a:br>
              <a:rPr lang="en-US" sz="1100" dirty="0" smtClean="0"/>
            </a:br>
            <a:r>
              <a:rPr lang="en-US" sz="1100" dirty="0" smtClean="0"/>
              <a:t>	Hourly Rate								$39.00</a:t>
            </a:r>
            <a:br>
              <a:rPr lang="en-US" sz="1100" dirty="0" smtClean="0"/>
            </a:br>
            <a:r>
              <a:rPr lang="en-US" sz="1100" dirty="0" smtClean="0"/>
              <a:t>	Subtotal						        	                     $3,370.00</a:t>
            </a:r>
          </a:p>
          <a:p>
            <a:r>
              <a:rPr lang="en-US" sz="1100" b="1" dirty="0" smtClean="0"/>
              <a:t>Software Costs</a:t>
            </a:r>
            <a:endParaRPr lang="en-US" sz="1100" dirty="0" smtClean="0"/>
          </a:p>
          <a:p>
            <a:r>
              <a:rPr lang="en-US" sz="1100" dirty="0" smtClean="0"/>
              <a:t>	ESRI License Fee						                     $5,200.00</a:t>
            </a:r>
            <a:br>
              <a:rPr lang="en-US" sz="1100" dirty="0" smtClean="0"/>
            </a:br>
            <a:r>
              <a:rPr lang="en-US" sz="1100" dirty="0" smtClean="0"/>
              <a:t>	Manifold Enterprise Edition						                        $475.00</a:t>
            </a:r>
            <a:br>
              <a:rPr lang="en-US" sz="1100" dirty="0" smtClean="0"/>
            </a:br>
            <a:r>
              <a:rPr lang="en-US" sz="1100" dirty="0" smtClean="0"/>
              <a:t>	Subtotal							                     $5,675.00</a:t>
            </a:r>
          </a:p>
          <a:p>
            <a:r>
              <a:rPr lang="en-US" sz="1100" b="1" dirty="0" smtClean="0"/>
              <a:t>Equipment Costs</a:t>
            </a:r>
            <a:endParaRPr lang="en-US" sz="1100" dirty="0" smtClean="0"/>
          </a:p>
          <a:p>
            <a:r>
              <a:rPr lang="en-US" sz="1100" dirty="0" smtClean="0"/>
              <a:t>	Workstations (4 units * $150/unit)					                        $600.00</a:t>
            </a:r>
            <a:br>
              <a:rPr lang="en-US" sz="1100" dirty="0" smtClean="0"/>
            </a:br>
            <a:r>
              <a:rPr lang="en-US" sz="1100" dirty="0" smtClean="0"/>
              <a:t>	Technical Support and Maintenance (4 units * $100/unit)	 			                        $400.00</a:t>
            </a:r>
            <a:br>
              <a:rPr lang="en-US" sz="1100" dirty="0" smtClean="0"/>
            </a:br>
            <a:r>
              <a:rPr lang="en-US" sz="1100" dirty="0" smtClean="0"/>
              <a:t>	Depreciation ($8000/36 * 2.5)						                        $555.56</a:t>
            </a:r>
            <a:br>
              <a:rPr lang="en-US" sz="1100" dirty="0" smtClean="0"/>
            </a:br>
            <a:r>
              <a:rPr lang="en-US" sz="1100" dirty="0" smtClean="0"/>
              <a:t>	Subtotal							                      $1555.56</a:t>
            </a:r>
          </a:p>
          <a:p>
            <a:r>
              <a:rPr lang="en-US" sz="1100" dirty="0" smtClean="0"/>
              <a:t> </a:t>
            </a:r>
          </a:p>
          <a:p>
            <a:r>
              <a:rPr lang="en-US" sz="2800" b="1" dirty="0" smtClean="0"/>
              <a:t>Total Cost</a:t>
            </a:r>
            <a:r>
              <a:rPr lang="en-US" sz="1100" dirty="0" smtClean="0"/>
              <a:t>						                </a:t>
            </a:r>
            <a:r>
              <a:rPr lang="en-US" sz="2800" dirty="0" smtClean="0"/>
              <a:t> $17,692.56</a:t>
            </a:r>
            <a:endParaRPr lang="en-US" sz="1100" dirty="0" smtClean="0"/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BUDGET</a:t>
            </a:r>
            <a:endParaRPr lang="en-US" sz="3600" b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61998"/>
          <a:ext cx="8991595" cy="5736695"/>
        </p:xfrm>
        <a:graphic>
          <a:graphicData uri="http://schemas.openxmlformats.org/drawingml/2006/table">
            <a:tbl>
              <a:tblPr/>
              <a:tblGrid>
                <a:gridCol w="2474841"/>
                <a:gridCol w="625801"/>
                <a:gridCol w="625801"/>
                <a:gridCol w="625801"/>
                <a:gridCol w="624941"/>
                <a:gridCol w="624941"/>
                <a:gridCol w="624941"/>
                <a:gridCol w="624941"/>
                <a:gridCol w="624941"/>
                <a:gridCol w="624941"/>
                <a:gridCol w="889705"/>
              </a:tblGrid>
              <a:tr h="745012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"/>
                          <a:ea typeface="Times New Roman"/>
                          <a:cs typeface="Calibri"/>
                        </a:rPr>
                        <a:t>ARI Timetable</a:t>
                      </a:r>
                      <a:endParaRPr lang="en-US" sz="1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9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4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6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7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8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9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10*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Start date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1-Oct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8-Oct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15-Oct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22-Oct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29-Oct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5-Nov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12-Nov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19-Nov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26-Nov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12/3-12/10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Data Acquisition &amp; Processing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Data Analysis &amp; Interpretation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Integration with Manifold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Website Publication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4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Final Deliverables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530868">
                <a:tc gridSpan="1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Calibri"/>
                        </a:rPr>
                        <a:t>Week 10 is lengthened due to Final Deliverables due date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1" marR="629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990600"/>
            <a:ext cx="6096000" cy="3657599"/>
          </a:xfrm>
        </p:spPr>
        <p:txBody>
          <a:bodyPr/>
          <a:lstStyle/>
          <a:p>
            <a:r>
              <a:rPr lang="en-US" dirty="0" smtClean="0"/>
              <a:t>Methodology for vulnerability</a:t>
            </a:r>
          </a:p>
          <a:p>
            <a:endParaRPr lang="en-US" dirty="0" smtClean="0"/>
          </a:p>
          <a:p>
            <a:r>
              <a:rPr lang="en-US" dirty="0" smtClean="0"/>
              <a:t>Increased public awareness and involvement</a:t>
            </a:r>
          </a:p>
          <a:p>
            <a:endParaRPr lang="en-US" dirty="0" smtClean="0"/>
          </a:p>
          <a:p>
            <a:r>
              <a:rPr lang="en-US" dirty="0" smtClean="0"/>
              <a:t>Increasing accountability of responsible parties</a:t>
            </a:r>
          </a:p>
          <a:p>
            <a:endParaRPr lang="en-US" dirty="0" smtClean="0"/>
          </a:p>
          <a:p>
            <a:r>
              <a:rPr lang="en-US" dirty="0" smtClean="0"/>
              <a:t>Future regulations</a:t>
            </a:r>
          </a:p>
          <a:p>
            <a:endParaRPr lang="en-US" dirty="0" smtClean="0"/>
          </a:p>
          <a:p>
            <a:r>
              <a:rPr lang="en-US" dirty="0" smtClean="0"/>
              <a:t>Improving the context of spills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Picture 3" descr="grease in p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495800"/>
            <a:ext cx="240030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water_b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44000" cy="6867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Questions?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37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Comments?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362200"/>
            <a:ext cx="2605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Concerns?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 descr="clean_water_sticker-p217424994396453759tdcj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07996">
            <a:off x="6629400" y="304800"/>
            <a:ext cx="2133600" cy="2133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38112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67475"/>
            <a:ext cx="942975" cy="39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-228600"/>
            <a:ext cx="5943600" cy="3124199"/>
          </a:xfrm>
        </p:spPr>
        <p:txBody>
          <a:bodyPr/>
          <a:lstStyle/>
          <a:p>
            <a:r>
              <a:rPr lang="en-US" b="1" dirty="0" smtClean="0"/>
              <a:t>Wastewater spills</a:t>
            </a:r>
            <a:r>
              <a:rPr lang="en-US" b="1" dirty="0"/>
              <a:t> </a:t>
            </a:r>
            <a:r>
              <a:rPr lang="en-US" b="1" dirty="0" smtClean="0"/>
              <a:t>on Edwards Aquifer</a:t>
            </a:r>
          </a:p>
          <a:p>
            <a:pPr lvl="1"/>
            <a:r>
              <a:rPr lang="en-US" dirty="0" smtClean="0"/>
              <a:t>Recharge and Contributing </a:t>
            </a:r>
            <a:r>
              <a:rPr lang="en-US" dirty="0"/>
              <a:t>Z</a:t>
            </a:r>
            <a:r>
              <a:rPr lang="en-US" dirty="0" smtClean="0"/>
              <a:t>ones</a:t>
            </a:r>
          </a:p>
          <a:p>
            <a:pPr lvl="1"/>
            <a:r>
              <a:rPr lang="en-US" dirty="0" smtClean="0"/>
              <a:t>Barton Springs and Southern segments</a:t>
            </a:r>
          </a:p>
          <a:p>
            <a:pPr lvl="1"/>
            <a:r>
              <a:rPr lang="en-US" dirty="0" smtClean="0"/>
              <a:t>Primary focus: Hays &amp; Travis counties</a:t>
            </a:r>
          </a:p>
          <a:p>
            <a:pPr marL="1828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543800" cy="9144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 descr="edwar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597538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Main Aspects: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1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Make an interactive map of the spills</a:t>
            </a:r>
          </a:p>
          <a:p>
            <a:pPr marL="18288" indent="0">
              <a:buNone/>
            </a:pPr>
            <a:endParaRPr lang="en-US" sz="2800" dirty="0" smtClean="0"/>
          </a:p>
          <a:p>
            <a:r>
              <a:rPr lang="en-US" sz="2800" dirty="0" smtClean="0"/>
              <a:t>Vulnerability analysis </a:t>
            </a:r>
          </a:p>
          <a:p>
            <a:pPr marL="18288" indent="0">
              <a:buNone/>
            </a:pPr>
            <a:endParaRPr lang="en-US" sz="2800" dirty="0" smtClean="0"/>
          </a:p>
          <a:p>
            <a:r>
              <a:rPr lang="en-US" sz="2800" dirty="0" smtClean="0"/>
              <a:t>Locational &amp; qualitative analyses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Aspects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ceqreg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580582" cy="5486400"/>
          </a:xfrm>
        </p:spPr>
      </p:pic>
    </p:spTree>
    <p:extLst>
      <p:ext uri="{BB962C8B-B14F-4D97-AF65-F5344CB8AC3E}">
        <p14:creationId xmlns:p14="http://schemas.microsoft.com/office/powerpoint/2010/main" val="94270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Collect basic shape files:			Sources:</a:t>
            </a:r>
          </a:p>
          <a:p>
            <a:pPr marL="2578608" lvl="8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lvl="1"/>
            <a:r>
              <a:rPr lang="en-US" dirty="0" smtClean="0"/>
              <a:t>Roads					TSDC</a:t>
            </a:r>
          </a:p>
          <a:p>
            <a:pPr lvl="1"/>
            <a:r>
              <a:rPr lang="en-US" dirty="0" smtClean="0"/>
              <a:t>Rivers					TWDB</a:t>
            </a:r>
          </a:p>
          <a:p>
            <a:pPr lvl="1"/>
            <a:r>
              <a:rPr lang="en-US" dirty="0" smtClean="0"/>
              <a:t>Cities					TNRIS</a:t>
            </a:r>
          </a:p>
          <a:p>
            <a:pPr lvl="1"/>
            <a:r>
              <a:rPr lang="en-US" dirty="0" smtClean="0"/>
              <a:t>Counties					TSDC</a:t>
            </a:r>
          </a:p>
          <a:p>
            <a:pPr lvl="1"/>
            <a:r>
              <a:rPr lang="en-US" dirty="0" smtClean="0"/>
              <a:t>Groundwater Conservation Districts		CAPCOG</a:t>
            </a:r>
          </a:p>
          <a:p>
            <a:pPr lvl="1"/>
            <a:r>
              <a:rPr lang="en-US" dirty="0" smtClean="0"/>
              <a:t>TCEQ Region 11				TCEQ</a:t>
            </a:r>
          </a:p>
          <a:p>
            <a:pPr lvl="1"/>
            <a:r>
              <a:rPr lang="en-US" dirty="0" smtClean="0"/>
              <a:t>Wastewater and MUD Facilities		TCEQ, CAPCOG</a:t>
            </a:r>
          </a:p>
          <a:p>
            <a:pPr lvl="1"/>
            <a:r>
              <a:rPr lang="en-US" dirty="0" smtClean="0"/>
              <a:t>Edwards Aquifer Zones			EAA</a:t>
            </a:r>
          </a:p>
          <a:p>
            <a:pPr lvl="1"/>
            <a:endParaRPr lang="en-US" dirty="0" smtClean="0"/>
          </a:p>
          <a:p>
            <a:pPr marL="384048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Online Downloads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1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"/>
            <a:ext cx="6096000" cy="3657599"/>
          </a:xfrm>
        </p:spPr>
        <p:txBody>
          <a:bodyPr/>
          <a:lstStyle/>
          <a:p>
            <a:r>
              <a:rPr lang="en-US" dirty="0" smtClean="0"/>
              <a:t>Acquire data on wastewater spills</a:t>
            </a:r>
          </a:p>
          <a:p>
            <a:pPr lvl="1"/>
            <a:r>
              <a:rPr lang="en-US" dirty="0" smtClean="0"/>
              <a:t>Q: From who?  </a:t>
            </a:r>
          </a:p>
          <a:p>
            <a:pPr lvl="2"/>
            <a:r>
              <a:rPr lang="en-US" dirty="0" smtClean="0"/>
              <a:t>A: TCEQ</a:t>
            </a:r>
          </a:p>
          <a:p>
            <a:pPr marL="749808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Q: How?	   </a:t>
            </a:r>
          </a:p>
          <a:p>
            <a:pPr lvl="2"/>
            <a:r>
              <a:rPr lang="en-US" dirty="0" smtClean="0"/>
              <a:t>A: Email and Calling</a:t>
            </a:r>
          </a:p>
          <a:p>
            <a:pPr marL="749808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Q: In what form?  </a:t>
            </a:r>
          </a:p>
          <a:p>
            <a:pPr lvl="2"/>
            <a:r>
              <a:rPr lang="en-US" dirty="0" smtClean="0"/>
              <a:t>A: Excel Table</a:t>
            </a:r>
          </a:p>
          <a:p>
            <a:pPr lvl="3"/>
            <a:r>
              <a:rPr lang="en-US" dirty="0" smtClean="0"/>
              <a:t>Table of When, Where, How, Volume, Duration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 Spill Info Request</a:t>
            </a:r>
            <a:endParaRPr lang="en-US" dirty="0"/>
          </a:p>
        </p:txBody>
      </p:sp>
      <p:pic>
        <p:nvPicPr>
          <p:cNvPr id="4" name="Picture 3" descr="tceq090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09600"/>
            <a:ext cx="154556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762000"/>
            <a:ext cx="60960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Download shape files</a:t>
            </a:r>
          </a:p>
          <a:p>
            <a:pPr marL="18288" indent="0">
              <a:buNone/>
            </a:pPr>
            <a:endParaRPr lang="en-US" dirty="0" smtClean="0"/>
          </a:p>
          <a:p>
            <a:r>
              <a:rPr lang="en-US" dirty="0" smtClean="0"/>
              <a:t>Get spill data from TCEQ</a:t>
            </a:r>
          </a:p>
          <a:p>
            <a:endParaRPr lang="en-US" dirty="0" smtClean="0"/>
          </a:p>
          <a:p>
            <a:r>
              <a:rPr lang="en-US" dirty="0" smtClean="0"/>
              <a:t>Process data</a:t>
            </a:r>
          </a:p>
          <a:p>
            <a:pPr marL="18288" indent="0">
              <a:buNone/>
            </a:pPr>
            <a:endParaRPr lang="en-US" dirty="0" smtClean="0"/>
          </a:p>
          <a:p>
            <a:r>
              <a:rPr lang="en-US" dirty="0" smtClean="0"/>
              <a:t>Geocode spills</a:t>
            </a:r>
          </a:p>
          <a:p>
            <a:pPr marL="18288" indent="0">
              <a:buNone/>
            </a:pPr>
            <a:endParaRPr lang="en-US" dirty="0" smtClean="0"/>
          </a:p>
          <a:p>
            <a:r>
              <a:rPr lang="en-US" dirty="0" smtClean="0"/>
              <a:t>Interactive Map (Manifold)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http://geosites.evans.txstate.edu/g4427/S12/GEAA/maps.html</a:t>
            </a:r>
            <a:r>
              <a:rPr lang="en-US" dirty="0" smtClean="0"/>
              <a:t>)</a:t>
            </a:r>
          </a:p>
          <a:p>
            <a:pPr marL="384048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2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wdata_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295400"/>
            <a:ext cx="8658569" cy="31751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“Processing” data…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665</TotalTime>
  <Words>331</Words>
  <Application>Microsoft Office PowerPoint</Application>
  <PresentationFormat>On-screen Show (4:3)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Elemental</vt:lpstr>
      <vt:lpstr>Mapping &amp; Analysis of Wastewater Spills in the Barton Springs and Southern Segments of the Edwards Aquifer</vt:lpstr>
      <vt:lpstr>Introduction</vt:lpstr>
      <vt:lpstr>PowerPoint Presentation</vt:lpstr>
      <vt:lpstr>3 Main Aspects</vt:lpstr>
      <vt:lpstr>PowerPoint Presentation</vt:lpstr>
      <vt:lpstr>Data: Online Downloads</vt:lpstr>
      <vt:lpstr>Data:  Spill Info Request</vt:lpstr>
      <vt:lpstr>Methodology: Part 1</vt:lpstr>
      <vt:lpstr>“Processing” data…</vt:lpstr>
      <vt:lpstr>Methodology: Part 2</vt:lpstr>
      <vt:lpstr>Methodology: Part 3</vt:lpstr>
      <vt:lpstr>Expected results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Steele, Katie A</dc:creator>
  <cp:lastModifiedBy>Steele, Katie A</cp:lastModifiedBy>
  <cp:revision>34</cp:revision>
  <dcterms:created xsi:type="dcterms:W3CDTF">2012-09-26T16:54:50Z</dcterms:created>
  <dcterms:modified xsi:type="dcterms:W3CDTF">2012-10-01T18:59:23Z</dcterms:modified>
</cp:coreProperties>
</file>