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63" r:id="rId4"/>
    <p:sldId id="268" r:id="rId5"/>
    <p:sldId id="259" r:id="rId6"/>
    <p:sldId id="258" r:id="rId7"/>
    <p:sldId id="275" r:id="rId8"/>
    <p:sldId id="276" r:id="rId9"/>
    <p:sldId id="277" r:id="rId10"/>
    <p:sldId id="271" r:id="rId11"/>
    <p:sldId id="272" r:id="rId12"/>
    <p:sldId id="285" r:id="rId13"/>
    <p:sldId id="273" r:id="rId14"/>
    <p:sldId id="287" r:id="rId15"/>
    <p:sldId id="286" r:id="rId16"/>
    <p:sldId id="278" r:id="rId17"/>
    <p:sldId id="269" r:id="rId18"/>
    <p:sldId id="270" r:id="rId19"/>
    <p:sldId id="279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F5A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>
        <p:scale>
          <a:sx n="105" d="100"/>
          <a:sy n="105" d="100"/>
        </p:scale>
        <p:origin x="-96" y="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AFDC5-FF9F-46A8-89A9-D60DD20879CE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37D37-9F5F-4FBE-95DE-E1A318C48D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2695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FD-</a:t>
            </a:r>
            <a:r>
              <a:rPr lang="en-US" sz="1200" b="1" dirty="0" smtClean="0">
                <a:latin typeface="Garamond" pitchFamily="18" charset="0"/>
              </a:rPr>
              <a:t> is located on </a:t>
            </a:r>
            <a:r>
              <a:rPr lang="en-US" sz="1200" b="1" dirty="0" err="1" smtClean="0">
                <a:latin typeface="Garamond" pitchFamily="18" charset="0"/>
              </a:rPr>
              <a:t>Springruns</a:t>
            </a:r>
            <a:r>
              <a:rPr lang="en-US" sz="1200" b="1" dirty="0" smtClean="0">
                <a:latin typeface="Garamond" pitchFamily="18" charset="0"/>
              </a:rPr>
              <a:t> of Comal and San Marcos Springs. Water from Edwards Aquifer. Important because controls</a:t>
            </a:r>
            <a:r>
              <a:rPr lang="en-US" sz="1200" dirty="0" smtClean="0"/>
              <a:t> </a:t>
            </a:r>
            <a:r>
              <a:rPr lang="en-US" sz="1200" b="1" dirty="0" smtClean="0">
                <a:latin typeface="Garamond" pitchFamily="18" charset="0"/>
              </a:rPr>
              <a:t>aquatic insect larvae and small crustaceans. Threatened by: Water  drying up.</a:t>
            </a:r>
          </a:p>
          <a:p>
            <a:pPr>
              <a:buFont typeface="Arial" pitchFamily="34" charset="0"/>
              <a:buChar char="•"/>
            </a:pPr>
            <a:r>
              <a:rPr lang="en-US" sz="1200" b="1" dirty="0" smtClean="0">
                <a:latin typeface="Garamond" pitchFamily="18" charset="0"/>
              </a:rPr>
              <a:t>Salamander</a:t>
            </a:r>
            <a:r>
              <a:rPr lang="en-US" sz="1200" b="1" baseline="0" dirty="0" smtClean="0">
                <a:latin typeface="Garamond" pitchFamily="18" charset="0"/>
              </a:rPr>
              <a:t> - </a:t>
            </a:r>
            <a:r>
              <a:rPr lang="en-US" sz="1200" b="1" dirty="0" smtClean="0">
                <a:latin typeface="Garamond" pitchFamily="18" charset="0"/>
              </a:rPr>
              <a:t>is located in Hays County            area of the San Antonio segment of the Balcones		 Fault Zone Edwards Aquifer. Important because is	   Top predator. Threatened by: groundwater pollutants</a:t>
            </a:r>
          </a:p>
          <a:p>
            <a:r>
              <a:rPr lang="en-US" sz="1200" b="1" dirty="0" smtClean="0">
                <a:latin typeface="Garamond" pitchFamily="18" charset="0"/>
              </a:rPr>
              <a:t>and lower water levels.  </a:t>
            </a:r>
          </a:p>
          <a:p>
            <a:r>
              <a:rPr lang="en-US" sz="1200" b="1" dirty="0" smtClean="0">
                <a:latin typeface="Garamond" pitchFamily="18" charset="0"/>
              </a:rPr>
              <a:t>Wild Rice - is located in </a:t>
            </a:r>
            <a:r>
              <a:rPr lang="en-US" sz="1200" b="1" dirty="0" err="1" smtClean="0">
                <a:latin typeface="Garamond" pitchFamily="18" charset="0"/>
              </a:rPr>
              <a:t>Springruns</a:t>
            </a:r>
            <a:r>
              <a:rPr lang="en-US" sz="1200" b="1" dirty="0" smtClean="0">
                <a:latin typeface="Garamond" pitchFamily="18" charset="0"/>
              </a:rPr>
              <a:t> San Marcos Springs. Important because only location in World. Threatened by: decreased spring outflow from Edwards Aquifer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F4A03-7A4A-104F-A255-1F95B3ED66D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3781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37D37-9F5F-4FBE-95DE-E1A318C48DC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58BBC27-B963-4DA9-A138-30E4FE902DA6}" type="datetimeFigureOut">
              <a:rPr lang="en-US" smtClean="0"/>
              <a:pPr/>
              <a:t>10/3/2012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D51BF1-05EC-41B0-A4A2-935618074A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hp?hl=en&amp;tab=wi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://water.usgs.gov/software/HSPF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://www.eardc.txstate.edu/about/endangered.html" TargetMode="External"/><Relationship Id="rId4" Type="http://schemas.openxmlformats.org/officeDocument/2006/relationships/hyperlink" Target="http://www.edwardsaquifer.net/species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8458199" cy="1371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Basin Conservation: The Environmental Health of the San Marcos Watershed</a:t>
            </a:r>
            <a:endParaRPr lang="en-US" sz="40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4230370" cy="273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1816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</a:rPr>
              <a:t>BaCon Makes Everything Better!</a:t>
            </a:r>
            <a:endParaRPr lang="en-US" sz="2800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319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1219200"/>
            <a:ext cx="7696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aramond" pitchFamily="18" charset="0"/>
              </a:rPr>
              <a:t>GIS Data: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County boundaries (GLO)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Digital Elevation Model (TNRIS)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Streams (Meadows)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Point Sources (obtained after analysis)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Downloaded with BASINS (EPA)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Land Use Land Change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Weather Stations locations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Water Quality Stations locations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USGS Stream Gauge Stations locations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Other Data: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Weather (NOAA)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Water Quality Guidelines (TCEQ)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Map of the new comprehensive plan </a:t>
            </a:r>
          </a:p>
          <a:p>
            <a:pPr lvl="1"/>
            <a:r>
              <a:rPr lang="en-US" sz="2400" b="1" dirty="0" smtClean="0">
                <a:latin typeface="Garamond" pitchFamily="18" charset="0"/>
              </a:rPr>
              <a:t>	(COSM)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Data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2014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" y="1447800"/>
            <a:ext cx="7696200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err="1" smtClean="0">
                <a:latin typeface="Garamond" pitchFamily="18" charset="0"/>
              </a:rPr>
              <a:t>ArcGIS</a:t>
            </a:r>
            <a:r>
              <a:rPr lang="en-US" sz="2400" b="1" dirty="0" smtClean="0">
                <a:latin typeface="Garamond" pitchFamily="18" charset="0"/>
              </a:rPr>
              <a:t> 10: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Used to spatially show the environmentally sensitive areas affected by development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 smtClean="0">
                <a:latin typeface="Garamond" pitchFamily="18" charset="0"/>
              </a:rPr>
              <a:t>BASINS: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System created by the EPA for use in watershed/water-quality analysis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HSPF (Hydrologic Simulation Program – FORTRAN)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Model used to simulate runoff processes. 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Results shows the runoff flow rate, sediment load, and nutrient/pesticide                  concentrations and non-point                          source pollution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Software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01544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latin typeface="Garamond" pitchFamily="18" charset="0"/>
              </a:rPr>
              <a:t>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371600"/>
            <a:ext cx="777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 Study acquired data, Collaborate with </a:t>
            </a:r>
            <a:r>
              <a:rPr lang="en-US" sz="2400" b="1" dirty="0" smtClean="0">
                <a:latin typeface="Garamond" pitchFamily="18" charset="0"/>
              </a:rPr>
              <a:t>Meadows </a:t>
            </a:r>
            <a:r>
              <a:rPr lang="en-US" sz="2400" b="1" dirty="0" smtClean="0">
                <a:latin typeface="Garamond" pitchFamily="18" charset="0"/>
              </a:rPr>
              <a:t>Center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 Research/Compare Fountain Darter, Texas Blind Salamander, and Texas Wild Rice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Apply information to ensure acceptable water standards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Want clean clear water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Use endangered species research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Comparison of current to potential impervious cover for San Marcos 2035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Using BASINS watershed modeling, ArcGis tools, and </a:t>
            </a:r>
            <a:r>
              <a:rPr lang="en-US" sz="2400" b="1" dirty="0" smtClean="0">
                <a:latin typeface="Garamond" pitchFamily="18" charset="0"/>
              </a:rPr>
              <a:t>a digitized </a:t>
            </a:r>
            <a:r>
              <a:rPr lang="en-US" sz="2400" b="1" dirty="0" smtClean="0">
                <a:latin typeface="Garamond" pitchFamily="18" charset="0"/>
              </a:rPr>
              <a:t>version of City of San Marcos Comprehensive Plan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 Create </a:t>
            </a:r>
            <a:r>
              <a:rPr lang="en-US" sz="2400" b="1" dirty="0" smtClean="0">
                <a:latin typeface="Garamond" pitchFamily="18" charset="0"/>
              </a:rPr>
              <a:t>t</a:t>
            </a:r>
            <a:r>
              <a:rPr lang="en-US" sz="2400" b="1" dirty="0" smtClean="0">
                <a:latin typeface="Garamond" pitchFamily="18" charset="0"/>
              </a:rPr>
              <a:t>heoretical </a:t>
            </a:r>
            <a:r>
              <a:rPr lang="en-US" sz="2400" b="1" dirty="0" smtClean="0">
                <a:latin typeface="Garamond" pitchFamily="18" charset="0"/>
              </a:rPr>
              <a:t>b</a:t>
            </a:r>
            <a:r>
              <a:rPr lang="en-US" sz="2400" b="1" dirty="0" smtClean="0">
                <a:latin typeface="Garamond" pitchFamily="18" charset="0"/>
              </a:rPr>
              <a:t>uild </a:t>
            </a:r>
            <a:r>
              <a:rPr lang="en-US" sz="2400" b="1" dirty="0" smtClean="0">
                <a:latin typeface="Garamond" pitchFamily="18" charset="0"/>
              </a:rPr>
              <a:t>o</a:t>
            </a:r>
            <a:r>
              <a:rPr lang="en-US" sz="2400" b="1" dirty="0" smtClean="0">
                <a:latin typeface="Garamond" pitchFamily="18" charset="0"/>
              </a:rPr>
              <a:t>ut scenarios</a:t>
            </a:r>
            <a:endParaRPr lang="en-US" sz="2400" b="1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Assessment of Environmental Impact</a:t>
            </a:r>
          </a:p>
        </p:txBody>
      </p:sp>
    </p:spTree>
    <p:extLst>
      <p:ext uri="{BB962C8B-B14F-4D97-AF65-F5344CB8AC3E}">
        <p14:creationId xmlns="" xmlns:p14="http://schemas.microsoft.com/office/powerpoint/2010/main" val="22014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90500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 Show potential growth in San Marcos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Emphasis on West Side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Impervious cover and clean water connection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 Show growth’s potential harm to environmentally sensitive areas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Awareness for careful development in certain areas (mainly Edwards Aquifer Recharge Zone)</a:t>
            </a:r>
          </a:p>
          <a:p>
            <a:pPr lvl="1"/>
            <a:endParaRPr lang="en-US" sz="2400" b="1" dirty="0" smtClean="0">
              <a:latin typeface="Garamond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Implications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29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Budget</a:t>
            </a:r>
            <a:endParaRPr lang="en-US" sz="4800" dirty="0"/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2489165139"/>
              </p:ext>
            </p:extLst>
          </p:nvPr>
        </p:nvGraphicFramePr>
        <p:xfrm>
          <a:off x="985838" y="1620572"/>
          <a:ext cx="7172325" cy="33448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81325"/>
                <a:gridCol w="2095500"/>
                <a:gridCol w="2095500"/>
              </a:tblGrid>
              <a:tr h="4321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Job Title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itchFamily="18" charset="0"/>
                        </a:rPr>
                        <a:t>Hourly Pay</a:t>
                      </a:r>
                      <a:endParaRPr lang="en-US" sz="200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Total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Data Acquisition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$10.00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Garamond" pitchFamily="18" charset="0"/>
                        </a:rPr>
                        <a:t>$700.00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Data Analysis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$25.00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Garamond" pitchFamily="18" charset="0"/>
                        </a:rPr>
                        <a:t>$3,500.00</a:t>
                      </a:r>
                      <a:endParaRPr lang="en-US" sz="200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 pitchFamily="18" charset="0"/>
                        </a:rPr>
                        <a:t>Manager</a:t>
                      </a:r>
                      <a:endParaRPr lang="en-US" sz="2000" b="1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$55.00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itchFamily="18" charset="0"/>
                        </a:rPr>
                        <a:t>$2,750.00</a:t>
                      </a:r>
                      <a:endParaRPr lang="en-US" sz="200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 pitchFamily="18" charset="0"/>
                        </a:rPr>
                        <a:t>Webmaster</a:t>
                      </a:r>
                      <a:endParaRPr lang="en-US" sz="2000" b="1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$35.00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$875.00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 pitchFamily="18" charset="0"/>
                        </a:rPr>
                        <a:t>Web Design/Presentation</a:t>
                      </a:r>
                      <a:endParaRPr lang="en-US" sz="2000" b="1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$15.00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</a:t>
                      </a:r>
                      <a:r>
                        <a:rPr lang="en-US" sz="2000" dirty="0" smtClean="0">
                          <a:effectLst/>
                          <a:latin typeface="Garamond" pitchFamily="18" charset="0"/>
                        </a:rPr>
                        <a:t>938.00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52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 pitchFamily="18" charset="0"/>
                        </a:rPr>
                        <a:t>BASINS Training</a:t>
                      </a:r>
                      <a:endParaRPr lang="en-US" sz="2000" b="1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itchFamily="18" charset="0"/>
                        </a:rPr>
                        <a:t>$9.00</a:t>
                      </a:r>
                      <a:endParaRPr lang="en-US" sz="200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$315.00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0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Garamond" pitchFamily="18" charset="0"/>
                          <a:ea typeface="+mn-ea"/>
                          <a:cs typeface="+mn-cs"/>
                        </a:rPr>
                        <a:t>Labor</a:t>
                      </a:r>
                      <a:r>
                        <a:rPr lang="en-US" sz="2000" b="1" baseline="0" dirty="0" smtClean="0">
                          <a:effectLst/>
                          <a:latin typeface="Garamond" pitchFamily="18" charset="0"/>
                          <a:ea typeface="+mn-ea"/>
                          <a:cs typeface="+mn-cs"/>
                        </a:rPr>
                        <a:t> Subtotal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$</a:t>
                      </a:r>
                      <a:r>
                        <a:rPr lang="en-US" sz="2000" b="1" dirty="0" smtClean="0">
                          <a:effectLst/>
                          <a:latin typeface="Garamond" pitchFamily="18" charset="0"/>
                        </a:rPr>
                        <a:t>9,074.00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29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Budget (Cont.)</a:t>
            </a:r>
            <a:endParaRPr lang="en-US" sz="4800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641453770"/>
              </p:ext>
            </p:extLst>
          </p:nvPr>
        </p:nvGraphicFramePr>
        <p:xfrm>
          <a:off x="1228638" y="2115979"/>
          <a:ext cx="6686724" cy="26456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96424"/>
                <a:gridCol w="2095150"/>
                <a:gridCol w="209515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Supplies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Costs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Arc GIS License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$5,210.00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itchFamily="18" charset="0"/>
                        </a:rPr>
                        <a:t> </a:t>
                      </a:r>
                      <a:endParaRPr lang="en-US" sz="200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Depreciation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$560.00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itchFamily="18" charset="0"/>
                        </a:rPr>
                        <a:t> </a:t>
                      </a:r>
                      <a:endParaRPr lang="en-US" sz="200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 pitchFamily="18" charset="0"/>
                        </a:rPr>
                        <a:t>Basic Supplies</a:t>
                      </a:r>
                      <a:endParaRPr lang="en-US" sz="2000" b="1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$500.00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Garamond" pitchFamily="18" charset="0"/>
                        </a:rPr>
                        <a:t> </a:t>
                      </a:r>
                      <a:endParaRPr lang="en-US" sz="200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Garamond" pitchFamily="18" charset="0"/>
                        </a:rPr>
                        <a:t>Maintenance</a:t>
                      </a:r>
                      <a:endParaRPr lang="en-US" sz="2000" b="1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$700.00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Supplies Subtotal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$6,970.00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Garamond" pitchFamily="18" charset="0"/>
                        </a:rPr>
                        <a:t> </a:t>
                      </a:r>
                      <a:endParaRPr lang="en-US" sz="20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 pitchFamily="18" charset="0"/>
                        </a:rPr>
                        <a:t>Grand Total</a:t>
                      </a:r>
                      <a:endParaRPr lang="en-US" sz="24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Garamond" pitchFamily="18" charset="0"/>
                        </a:rPr>
                        <a:t>$</a:t>
                      </a:r>
                      <a:r>
                        <a:rPr lang="en-US" sz="2400" b="1" dirty="0" smtClean="0">
                          <a:effectLst/>
                          <a:latin typeface="Garamond" pitchFamily="18" charset="0"/>
                        </a:rPr>
                        <a:t>16,048.00</a:t>
                      </a:r>
                      <a:endParaRPr lang="en-US" sz="2400" b="1" dirty="0">
                        <a:effectLst/>
                        <a:latin typeface="Garamond" pitchFamily="18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3298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91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191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" y="1437144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Garamond" pitchFamily="18" charset="0"/>
              </a:rPr>
              <a:t>Calendars Include: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Data Acquisition (Orange)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BASINS training (Yellow)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Data Analysis (Light Green)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Web design and preparing the final presentation (Dark Green)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Final Editing (Blue)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Timeline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0511" y="1905000"/>
            <a:ext cx="6096000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09600" y="1567934"/>
            <a:ext cx="7239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Detailed Final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Report</a:t>
            </a:r>
            <a:endParaRPr lang="en-US" sz="2400" b="1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Poster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Used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Data: Metadata, BASINS Output, any External </a:t>
            </a:r>
            <a:r>
              <a:rPr lang="en-US" sz="2400" b="1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esources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CD with the above listed Data, Instruction File, and Readme File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Website with Interactive Capabilities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ard Copies of Significant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aps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Final Deliverables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635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0511" y="1905000"/>
            <a:ext cx="6096000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5800" y="1708666"/>
            <a:ext cx="8305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Result</a:t>
            </a:r>
            <a:r>
              <a:rPr kumimoji="0" lang="en-US" sz="2400" b="1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lang="en-US" sz="24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our Work: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Acquired/Used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all data, information, or technology necessary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Demonstrated potential impacts of City of San Marcos Development Plan (2035) on San Marcos River Watershed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increased land use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suggested best management practices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Explain potential harm to San Marcos River Watershed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Highlight environmentally sensitive areas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Conclusion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5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600200"/>
            <a:ext cx="7239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City of San Marcos, Texas State University. Request for Proposal.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Meadows Center for Water and the Environment Website. </a:t>
            </a:r>
            <a:r>
              <a:rPr lang="en-US" b="1" i="1" dirty="0" smtClean="0">
                <a:latin typeface="Garamond" pitchFamily="18" charset="0"/>
              </a:rPr>
              <a:t>Texas State       University.</a:t>
            </a:r>
            <a:r>
              <a:rPr lang="en-US" b="1" dirty="0" smtClean="0">
                <a:latin typeface="Garamond" pitchFamily="18" charset="0"/>
              </a:rPr>
              <a:t> Retrieved September 5, 2012, from http://www.meadowscenter.txstate.edu/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EPA (04/05/2012). BASINS. </a:t>
            </a:r>
            <a:r>
              <a:rPr lang="en-US" b="1" i="1" dirty="0" smtClean="0">
                <a:latin typeface="Garamond" pitchFamily="18" charset="0"/>
              </a:rPr>
              <a:t>United States Environmental Protection Agency.</a:t>
            </a:r>
            <a:r>
              <a:rPr lang="en-US" b="1" dirty="0" smtClean="0">
                <a:latin typeface="Garamond" pitchFamily="18" charset="0"/>
              </a:rPr>
              <a:t>  Retrieved September 5, 2012, from http://water.epa.gov/scitech/datait/models/basins/index.cfm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Water Web server Team (01/12/2010). HSPF Hydrological Simulation Program – Fortran. </a:t>
            </a:r>
            <a:r>
              <a:rPr lang="en-US" b="1" i="1" dirty="0" smtClean="0">
                <a:latin typeface="Garamond" pitchFamily="18" charset="0"/>
              </a:rPr>
              <a:t>USGS.</a:t>
            </a:r>
            <a:r>
              <a:rPr lang="en-US" b="1" dirty="0" smtClean="0">
                <a:latin typeface="Garamond" pitchFamily="18" charset="0"/>
              </a:rPr>
              <a:t> Retrieved September 5, 2012, from </a:t>
            </a:r>
            <a:r>
              <a:rPr lang="en-US" b="1" dirty="0" smtClean="0">
                <a:latin typeface="Garamond" pitchFamily="18" charset="0"/>
                <a:hlinkClick r:id="rId2"/>
              </a:rPr>
              <a:t>http://water.usgs.gov/software/HSPF/</a:t>
            </a:r>
            <a:endParaRPr lang="en-US" b="1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 PowerPoint Photos obtained through Google Image searches. Retrieved September 25-30, 3012 from </a:t>
            </a:r>
            <a:r>
              <a:rPr lang="en-US" b="1" dirty="0" smtClean="0">
                <a:latin typeface="Garamond" pitchFamily="18" charset="0"/>
                <a:hlinkClick r:id="rId3"/>
              </a:rPr>
              <a:t>https://www.google.com/imghp?hl=en&amp;tab=wi</a:t>
            </a:r>
            <a:endParaRPr lang="en-US" b="1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 (endangered species sites)</a:t>
            </a:r>
            <a:r>
              <a:rPr lang="en-US" u="sng" dirty="0" smtClean="0">
                <a:hlinkClick r:id="rId4"/>
              </a:rPr>
              <a:t> http://www.edwardsaquifer.net/species.html</a:t>
            </a:r>
            <a:r>
              <a:rPr lang="en-US" b="1" dirty="0" smtClean="0">
                <a:latin typeface="Garamond" pitchFamily="18" charset="0"/>
              </a:rPr>
              <a:t> and </a:t>
            </a:r>
            <a:r>
              <a:rPr lang="en-US" u="sng" dirty="0" smtClean="0">
                <a:hlinkClick r:id="rId5"/>
              </a:rPr>
              <a:t>http://www.eardc.txstate.edu/about/endangered.html#top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References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057400"/>
            <a:ext cx="7848600" cy="45243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dirty="0">
                <a:latin typeface="Garamond" pitchFamily="18" charset="0"/>
              </a:rPr>
              <a:t>Ekaterina </a:t>
            </a:r>
            <a:r>
              <a:rPr lang="en-US" sz="2400" b="1" dirty="0" smtClean="0">
                <a:latin typeface="Garamond" pitchFamily="18" charset="0"/>
              </a:rPr>
              <a:t>Troudonochina</a:t>
            </a:r>
          </a:p>
          <a:p>
            <a:r>
              <a:rPr lang="en-US" sz="2400" b="1" dirty="0">
                <a:latin typeface="Garamond" pitchFamily="18" charset="0"/>
              </a:rPr>
              <a:t>	</a:t>
            </a:r>
          </a:p>
          <a:p>
            <a:r>
              <a:rPr lang="en-US" sz="2400" b="1" dirty="0">
                <a:latin typeface="Garamond" pitchFamily="18" charset="0"/>
              </a:rPr>
              <a:t>Julian </a:t>
            </a:r>
            <a:r>
              <a:rPr lang="en-US" sz="2400" b="1" dirty="0" smtClean="0">
                <a:latin typeface="Garamond" pitchFamily="18" charset="0"/>
              </a:rPr>
              <a:t>Montejano</a:t>
            </a:r>
          </a:p>
          <a:p>
            <a:r>
              <a:rPr lang="en-US" sz="2400" b="1" dirty="0">
                <a:latin typeface="Garamond" pitchFamily="18" charset="0"/>
              </a:rPr>
              <a:t>		</a:t>
            </a:r>
          </a:p>
          <a:p>
            <a:r>
              <a:rPr lang="en-US" sz="2400" b="1" dirty="0">
                <a:latin typeface="Garamond" pitchFamily="18" charset="0"/>
              </a:rPr>
              <a:t>Mark </a:t>
            </a:r>
            <a:r>
              <a:rPr lang="en-US" sz="2400" b="1" dirty="0" smtClean="0">
                <a:latin typeface="Garamond" pitchFamily="18" charset="0"/>
              </a:rPr>
              <a:t>Hiler</a:t>
            </a:r>
          </a:p>
          <a:p>
            <a:endParaRPr lang="en-US" sz="2400" b="1" dirty="0" smtClean="0">
              <a:latin typeface="Garamond" pitchFamily="18" charset="0"/>
            </a:endParaRPr>
          </a:p>
          <a:p>
            <a:r>
              <a:rPr lang="en-US" sz="2400" b="1" dirty="0" smtClean="0">
                <a:latin typeface="Garamond" pitchFamily="18" charset="0"/>
              </a:rPr>
              <a:t>Veronica </a:t>
            </a:r>
            <a:r>
              <a:rPr lang="en-US" sz="2400" b="1" dirty="0">
                <a:latin typeface="Garamond" pitchFamily="18" charset="0"/>
              </a:rPr>
              <a:t>Gentile		</a:t>
            </a:r>
            <a:endParaRPr lang="en-US" sz="2400" b="1" dirty="0" smtClean="0">
              <a:latin typeface="Garamond" pitchFamily="18" charset="0"/>
            </a:endParaRPr>
          </a:p>
          <a:p>
            <a:endParaRPr lang="en-US" sz="2400" b="1" dirty="0" smtClean="0">
              <a:latin typeface="Garamond" pitchFamily="18" charset="0"/>
            </a:endParaRPr>
          </a:p>
          <a:p>
            <a:endParaRPr lang="en-US" sz="2400" b="1" dirty="0">
              <a:latin typeface="Garamond" pitchFamily="18" charset="0"/>
            </a:endParaRPr>
          </a:p>
          <a:p>
            <a:endParaRPr lang="en-US" sz="2400" b="1" dirty="0" smtClean="0">
              <a:latin typeface="Garamond" pitchFamily="18" charset="0"/>
            </a:endParaRPr>
          </a:p>
          <a:p>
            <a:endParaRPr lang="en-US" sz="2400" b="1" dirty="0" smtClean="0">
              <a:latin typeface="Garamond" pitchFamily="18" charset="0"/>
            </a:endParaRPr>
          </a:p>
          <a:p>
            <a:endParaRPr lang="en-US" sz="2400" b="1" dirty="0" smtClean="0">
              <a:latin typeface="Garamond" pitchFamily="18" charset="0"/>
            </a:endParaRPr>
          </a:p>
          <a:p>
            <a:r>
              <a:rPr lang="en-US" sz="2400" b="1" dirty="0" smtClean="0">
                <a:latin typeface="Garamond" pitchFamily="18" charset="0"/>
              </a:rPr>
              <a:t>Team </a:t>
            </a:r>
            <a:r>
              <a:rPr lang="en-US" sz="2400" b="1" dirty="0">
                <a:latin typeface="Garamond" pitchFamily="18" charset="0"/>
              </a:rPr>
              <a:t>Manager</a:t>
            </a:r>
          </a:p>
          <a:p>
            <a:endParaRPr lang="en-US" sz="2400" b="1" dirty="0" smtClean="0">
              <a:latin typeface="Garamond" pitchFamily="18" charset="0"/>
            </a:endParaRPr>
          </a:p>
          <a:p>
            <a:r>
              <a:rPr lang="en-US" sz="2400" b="1" dirty="0" smtClean="0">
                <a:latin typeface="Garamond" pitchFamily="18" charset="0"/>
              </a:rPr>
              <a:t>Webmaster</a:t>
            </a:r>
            <a:r>
              <a:rPr lang="en-US" sz="2400" b="1" dirty="0">
                <a:latin typeface="Garamond" pitchFamily="18" charset="0"/>
              </a:rPr>
              <a:t>, GIS Analyst</a:t>
            </a:r>
          </a:p>
          <a:p>
            <a:endParaRPr lang="en-US" sz="2400" b="1" dirty="0" smtClean="0">
              <a:latin typeface="Garamond" pitchFamily="18" charset="0"/>
            </a:endParaRPr>
          </a:p>
          <a:p>
            <a:r>
              <a:rPr lang="en-US" sz="2400" b="1" dirty="0" smtClean="0">
                <a:latin typeface="Garamond" pitchFamily="18" charset="0"/>
              </a:rPr>
              <a:t>GIS </a:t>
            </a:r>
            <a:r>
              <a:rPr lang="en-US" sz="2400" b="1" dirty="0">
                <a:latin typeface="Garamond" pitchFamily="18" charset="0"/>
              </a:rPr>
              <a:t>Analyst</a:t>
            </a:r>
          </a:p>
          <a:p>
            <a:endParaRPr lang="en-US" sz="2400" b="1" dirty="0" smtClean="0">
              <a:latin typeface="Garamond" pitchFamily="18" charset="0"/>
            </a:endParaRPr>
          </a:p>
          <a:p>
            <a:r>
              <a:rPr lang="en-US" sz="2400" b="1" dirty="0" err="1" smtClean="0">
                <a:latin typeface="Garamond" pitchFamily="18" charset="0"/>
              </a:rPr>
              <a:t>Pwpt</a:t>
            </a:r>
            <a:r>
              <a:rPr lang="en-US" sz="2400" b="1" dirty="0" smtClean="0">
                <a:latin typeface="Garamond" pitchFamily="18" charset="0"/>
              </a:rPr>
              <a:t> Designer, GIS </a:t>
            </a:r>
            <a:r>
              <a:rPr lang="en-US" sz="2400" b="1" dirty="0">
                <a:latin typeface="Garamond" pitchFamily="18" charset="0"/>
              </a:rPr>
              <a:t>Analyst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Sizzling Speakers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635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ni\Local Settings\Temporary Internet Files\Content.IE5\6S73TA7K\MP9004387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</p:spPr>
      </p:pic>
      <p:pic>
        <p:nvPicPr>
          <p:cNvPr id="1027" name="Picture 3" descr="C:\Documents and Settings\Roni\Local Settings\Temporary Internet Files\Content.IE5\6S73TA7K\MP9004387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2700" y="1560016"/>
            <a:ext cx="403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 Summary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 Purpose</a:t>
            </a:r>
            <a:r>
              <a:rPr lang="en-US" sz="2400" b="1" dirty="0">
                <a:latin typeface="Garamond" pitchFamily="18" charset="0"/>
              </a:rPr>
              <a:t>		</a:t>
            </a:r>
            <a:endParaRPr lang="en-US" sz="2400" b="1" dirty="0" smtClean="0">
              <a:latin typeface="Garamond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 Scope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 Data</a:t>
            </a:r>
            <a:r>
              <a:rPr lang="en-US" sz="2400" b="1" dirty="0">
                <a:latin typeface="Garamond" pitchFamily="18" charset="0"/>
              </a:rPr>
              <a:t>	</a:t>
            </a:r>
            <a:endParaRPr lang="en-US" sz="2400" b="1" dirty="0" smtClean="0">
              <a:latin typeface="Garamond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 Software</a:t>
            </a:r>
            <a:r>
              <a:rPr lang="en-US" sz="2400" b="1" dirty="0">
                <a:latin typeface="Garamond" pitchFamily="18" charset="0"/>
              </a:rPr>
              <a:t>	</a:t>
            </a:r>
            <a:endParaRPr lang="en-US" sz="2400" b="1" dirty="0" smtClean="0">
              <a:latin typeface="Garamond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 Analysis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Implications</a:t>
            </a:r>
            <a:r>
              <a:rPr lang="en-US" sz="2400" b="1" dirty="0">
                <a:latin typeface="Garamond" pitchFamily="18" charset="0"/>
              </a:rPr>
              <a:t>		</a:t>
            </a:r>
            <a:endParaRPr lang="en-US" sz="2400" b="1" dirty="0" smtClean="0">
              <a:latin typeface="Garamond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Budget</a:t>
            </a:r>
            <a:r>
              <a:rPr lang="en-US" sz="2400" b="1" dirty="0">
                <a:latin typeface="Garamond" pitchFamily="18" charset="0"/>
              </a:rPr>
              <a:t>		</a:t>
            </a:r>
            <a:endParaRPr lang="en-US" sz="2400" b="1" dirty="0" smtClean="0">
              <a:latin typeface="Garamond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 Timeline</a:t>
            </a:r>
            <a:r>
              <a:rPr lang="en-US" sz="2400" b="1" dirty="0">
                <a:latin typeface="Garamond" pitchFamily="18" charset="0"/>
              </a:rPr>
              <a:t>		</a:t>
            </a:r>
            <a:endParaRPr lang="en-US" sz="2400" b="1" dirty="0" smtClean="0">
              <a:latin typeface="Garamond" pitchFamily="18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 Final Deliverables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  Conclusion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b="1" dirty="0" smtClean="0">
                <a:latin typeface="Garamond" pitchFamily="18" charset="0"/>
              </a:rPr>
              <a:t>    References</a:t>
            </a:r>
            <a:r>
              <a:rPr lang="en-US" sz="2400" b="1" dirty="0"/>
              <a:t>	</a:t>
            </a:r>
            <a:endParaRPr lang="en-US" sz="2400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Contents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0937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0511" y="1905000"/>
            <a:ext cx="6096000" cy="64633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66800" y="1535668"/>
            <a:ext cx="7620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1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San</a:t>
            </a:r>
            <a:r>
              <a:rPr kumimoji="0" lang="en-US" sz="2400" b="1" strike="noStrike" cap="none" spc="-15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Marcos is a 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rowing 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ity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increase in impervious cover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spc="-150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Reason  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why 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it is 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important</a:t>
            </a: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Aquatic  Systems’  health and effect on chosen Endangered Species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pc="-150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spc="-150" dirty="0" smtClean="0"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Goal: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400" b="1" i="0" u="none" strike="noStrike" cap="none" spc="-1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Balancing protection of</a:t>
            </a:r>
            <a:r>
              <a:rPr kumimoji="0" lang="en-US" sz="2400" b="1" i="0" u="none" strike="noStrike" cap="none" spc="-15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 San Marcos River Watershed and city development</a:t>
            </a:r>
            <a:endParaRPr kumimoji="0" lang="en-US" sz="2400" b="1" i="0" u="none" strike="noStrike" cap="none" spc="-15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pc="-150" dirty="0" smtClean="0">
              <a:latin typeface="Garamond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Summary</a:t>
            </a:r>
            <a:endParaRPr 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263557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268" y="1264666"/>
            <a:ext cx="5567464" cy="544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Impervious Cover</a:t>
            </a:r>
            <a:endParaRPr lang="en-US" sz="4800" b="1" dirty="0"/>
          </a:p>
        </p:txBody>
      </p:sp>
    </p:spTree>
    <p:extLst>
      <p:ext uri="{BB962C8B-B14F-4D97-AF65-F5344CB8AC3E}">
        <p14:creationId xmlns="" xmlns:p14="http://schemas.microsoft.com/office/powerpoint/2010/main" val="11989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www.edwardsaquifer.net/images/texas_blind_salama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1" y="1295400"/>
            <a:ext cx="3683000" cy="228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edwardsaquifer.net/images/fountain_dar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95400"/>
            <a:ext cx="3316773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962400"/>
            <a:ext cx="329184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35052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Fountain Darter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581401"/>
            <a:ext cx="2886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Texas Blind</a:t>
            </a:r>
          </a:p>
          <a:p>
            <a:pPr algn="ctr"/>
            <a:r>
              <a:rPr lang="en-US" sz="2400" b="1" dirty="0" smtClean="0">
                <a:latin typeface="Garamond" pitchFamily="18" charset="0"/>
              </a:rPr>
              <a:t> Salamander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600" y="6248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Texas Wild Rice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Endangered Species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41740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20574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Create a geospatial dataset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Use </a:t>
            </a:r>
            <a:r>
              <a:rPr lang="en-US" sz="2400" b="1" dirty="0" err="1" smtClean="0">
                <a:latin typeface="Garamond" pitchFamily="18" charset="0"/>
              </a:rPr>
              <a:t>ArcMap</a:t>
            </a:r>
            <a:r>
              <a:rPr lang="en-US" sz="2400" b="1" dirty="0" smtClean="0">
                <a:latin typeface="Garamond" pitchFamily="18" charset="0"/>
              </a:rPr>
              <a:t> and BASINS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HSPF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Run several theoretical scenarios to see how impervious cover affects the watershed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Purpose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14478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Upper San Marcos River Watershed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All of the watershed going into the San Marcos River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Spring Lake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Until its confluence with the Blanco river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Garamond" pitchFamily="18" charset="0"/>
              </a:rPr>
              <a:t>Western city development through the year 2035</a:t>
            </a:r>
          </a:p>
        </p:txBody>
      </p:sp>
      <p:pic>
        <p:nvPicPr>
          <p:cNvPr id="10244" name="Picture 4" descr="http://profile.ak.fbcdn.net/hprofile-ak-ash3/50262_75280972399_401294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657600"/>
            <a:ext cx="2286000" cy="2286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282494"/>
            <a:ext cx="2057399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Garamond" pitchFamily="18" charset="0"/>
              </a:rPr>
              <a:t>Scope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000099"/>
                </a:solidFill>
                <a:latin typeface="Garamond" pitchFamily="18" charset="0"/>
              </a:rPr>
              <a:t>Scope Map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1493837"/>
            <a:ext cx="6216650" cy="467836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176687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1415</TotalTime>
  <Words>753</Words>
  <Application>Microsoft Office PowerPoint</Application>
  <PresentationFormat>On-screen Show (4:3)</PresentationFormat>
  <Paragraphs>188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Basin Conservation: The Environmental Health of the San Marcos Watershed</vt:lpstr>
      <vt:lpstr>Sizzling Speakers</vt:lpstr>
      <vt:lpstr>Contents</vt:lpstr>
      <vt:lpstr>Summary</vt:lpstr>
      <vt:lpstr>Impervious Cover</vt:lpstr>
      <vt:lpstr>Endangered Species</vt:lpstr>
      <vt:lpstr>Purpose</vt:lpstr>
      <vt:lpstr>Scope</vt:lpstr>
      <vt:lpstr>Scope Map</vt:lpstr>
      <vt:lpstr>Data</vt:lpstr>
      <vt:lpstr>Software</vt:lpstr>
      <vt:lpstr>Analysis</vt:lpstr>
      <vt:lpstr>Implications</vt:lpstr>
      <vt:lpstr>Budget</vt:lpstr>
      <vt:lpstr>Budget (Cont.)</vt:lpstr>
      <vt:lpstr>Timeline</vt:lpstr>
      <vt:lpstr>Final Deliverables</vt:lpstr>
      <vt:lpstr>Conclusion</vt:lpstr>
      <vt:lpstr>References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Conservation</dc:title>
  <dc:creator>Troudonochina, Ekaterina A</dc:creator>
  <cp:lastModifiedBy>Katya</cp:lastModifiedBy>
  <cp:revision>103</cp:revision>
  <dcterms:created xsi:type="dcterms:W3CDTF">2012-09-26T17:15:14Z</dcterms:created>
  <dcterms:modified xsi:type="dcterms:W3CDTF">2012-10-03T13:37:45Z</dcterms:modified>
</cp:coreProperties>
</file>