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17"/>
  </p:notesMasterIdLst>
  <p:sldIdLst>
    <p:sldId id="256" r:id="rId3"/>
    <p:sldId id="257" r:id="rId4"/>
    <p:sldId id="273" r:id="rId5"/>
    <p:sldId id="274" r:id="rId6"/>
    <p:sldId id="278" r:id="rId7"/>
    <p:sldId id="275" r:id="rId8"/>
    <p:sldId id="277" r:id="rId9"/>
    <p:sldId id="276" r:id="rId10"/>
    <p:sldId id="268" r:id="rId11"/>
    <p:sldId id="279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>
        <p:scale>
          <a:sx n="100" d="100"/>
          <a:sy n="100" d="100"/>
        </p:scale>
        <p:origin x="-135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831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None/>
              <a:defRPr sz="2600" b="1">
                <a:solidFill>
                  <a:schemeClr val="lt2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None/>
              <a:defRPr sz="2600" b="1" baseline="0">
                <a:solidFill>
                  <a:schemeClr val="lt2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w="12700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hape 67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w="12700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Aft>
                <a:spcPts val="1000"/>
              </a:spcAft>
              <a:buClr>
                <a:schemeClr val="lt2"/>
              </a:buClr>
              <a:buNone/>
              <a:defRPr sz="1600">
                <a:solidFill>
                  <a:schemeClr val="lt2"/>
                </a:solidFill>
              </a:defRPr>
            </a:lvl1pPr>
            <a:lvl2pPr rtl="0">
              <a:buNone/>
              <a:defRPr sz="1200"/>
            </a:lvl2pPr>
            <a:lvl3pPr rtl="0">
              <a:buNone/>
              <a:defRPr sz="1000"/>
            </a:lvl3pPr>
            <a:lvl4pPr rtl="0">
              <a:buNone/>
              <a:defRPr sz="900"/>
            </a:lvl4pPr>
            <a:lvl5pPr rtl="0"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chemeClr val="lt2"/>
              </a:buClr>
              <a:buNone/>
              <a:defRPr sz="1800" b="1" baseline="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chemeClr val="lt2"/>
              </a:buClr>
              <a:buNone/>
              <a:defRPr sz="1800" b="1" baseline="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EFDF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Aft>
                <a:spcPts val="1000"/>
              </a:spcAft>
              <a:buClr>
                <a:schemeClr val="lt2"/>
              </a:buClr>
              <a:buNone/>
              <a:defRPr sz="1600" b="0">
                <a:solidFill>
                  <a:schemeClr val="lt2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buClr>
                <a:schemeClr val="accent2"/>
              </a:buClr>
              <a:buFont typeface="Arial"/>
              <a:buNone/>
              <a:defRPr sz="2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300"/>
              </a:spcBef>
              <a:buClr>
                <a:srgbClr val="D6903E"/>
              </a:buClr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00"/>
              </a:spcBef>
              <a:buClr>
                <a:srgbClr val="B27834"/>
              </a:buClr>
              <a:buFont typeface="Arial"/>
              <a:buNone/>
              <a:defRPr sz="2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00"/>
              </a:spcBef>
              <a:buClr>
                <a:srgbClr val="D6903E"/>
              </a:buClr>
              <a:buFont typeface="Arial"/>
              <a:buNone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F9F9F9"/>
              </a:buClr>
              <a:buFont typeface="Arial"/>
              <a:buNone/>
              <a:defRPr sz="48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800" b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None/>
              <a:defRPr sz="2000" baseline="0">
                <a:solidFill>
                  <a:schemeClr val="lt2"/>
                </a:solidFill>
              </a:defRPr>
            </a:lvl1pPr>
            <a:lvl2pPr rtl="0"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2pPr>
            <a:lvl3pPr rtl="0">
              <a:buClr>
                <a:schemeClr val="lt1"/>
              </a:buClr>
              <a:buNone/>
              <a:defRPr sz="1600">
                <a:solidFill>
                  <a:schemeClr val="lt1"/>
                </a:solidFill>
              </a:defRPr>
            </a:lvl3pPr>
            <a:lvl4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4pPr>
            <a:lvl5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w="9525" cap="flat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54480" marR="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28800" marR="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11679" marR="0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60320" marR="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9F9F9"/>
              </a:buClr>
              <a:buFont typeface="Arial"/>
              <a:buNone/>
              <a:defRPr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raunfelsfunthingsinlif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781050" y="687973"/>
            <a:ext cx="7772400" cy="20774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3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City of New Braunfels Parks and Recreations Asset Management Project</a:t>
            </a:r>
          </a:p>
        </p:txBody>
      </p:sp>
      <p:sp>
        <p:nvSpPr>
          <p:cNvPr id="4" name="Curved Up Ribbon 3"/>
          <p:cNvSpPr/>
          <p:nvPr/>
        </p:nvSpPr>
        <p:spPr>
          <a:xfrm>
            <a:off x="2133085" y="3037523"/>
            <a:ext cx="4848225" cy="731520"/>
          </a:xfrm>
          <a:prstGeom prst="ellipseRibbon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 descr="Texas State University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85" y="2963863"/>
            <a:ext cx="20193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47" y="3824537"/>
            <a:ext cx="2984500" cy="2717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637375"/>
            <a:ext cx="5627731" cy="553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696" y="381000"/>
            <a:ext cx="148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Tasks</a:t>
            </a:r>
            <a:endParaRPr lang="en-US" sz="3200" u="sng" dirty="0"/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Phase I: Needs Assessment</a:t>
            </a:r>
            <a:endParaRPr lang="en-US" sz="2000" dirty="0"/>
          </a:p>
          <a:p>
            <a:r>
              <a:rPr lang="en-US" sz="2000" b="1" dirty="0" smtClean="0"/>
              <a:t>Completed/On-going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Parks Department added water features, water fountains, pavilions, historical markers, trees, and flower beds.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4785" y="28086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Phase II: Evaluating Existing Data</a:t>
            </a:r>
            <a:endParaRPr lang="en-US" sz="2000" dirty="0"/>
          </a:p>
          <a:p>
            <a:r>
              <a:rPr lang="en-US" sz="2000" b="1" dirty="0" smtClean="0"/>
              <a:t>Completed/On-going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The team researched and classified data that could be utilized in the integration of GIS and </a:t>
            </a:r>
            <a:r>
              <a:rPr lang="en-US" sz="1600" dirty="0" err="1"/>
              <a:t>Accela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93835" y="42647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Phase III: </a:t>
            </a:r>
            <a:r>
              <a:rPr lang="en-US" sz="2000" b="1" dirty="0" smtClean="0"/>
              <a:t>Database Modeling/Construction</a:t>
            </a:r>
            <a:endParaRPr lang="en-US" sz="2000" dirty="0"/>
          </a:p>
          <a:p>
            <a:r>
              <a:rPr lang="en-US" sz="2000" b="1" dirty="0"/>
              <a:t>Ongoing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41460" y="502422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Phase IV: Data Collection</a:t>
            </a:r>
            <a:endParaRPr lang="en-US" sz="2000" dirty="0"/>
          </a:p>
          <a:p>
            <a:r>
              <a:rPr lang="en-US" sz="2000" b="1" dirty="0" smtClean="0"/>
              <a:t>Future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71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51978"/>
            <a:ext cx="7717425" cy="738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143000" y="1066800"/>
            <a:ext cx="6629400" cy="4339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buClr>
                <a:schemeClr val="lt1"/>
              </a:buClr>
              <a:buSzPct val="134259"/>
              <a:buFont typeface="Arial" pitchFamily="34" charset="0"/>
              <a:buChar char="•"/>
            </a:pPr>
            <a:r>
              <a:rPr lang="en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50" b="0" i="0" u="none" strike="noStrike" cap="none" baseline="0" dirty="0">
                <a:sym typeface="Arial"/>
              </a:rPr>
              <a:t>The data will be based off a GIS geodatabase that </a:t>
            </a:r>
            <a:r>
              <a:rPr lang="en" sz="1750" b="0" i="0" u="none" strike="noStrike" cap="none" baseline="0" dirty="0" smtClean="0">
                <a:sym typeface="Arial"/>
              </a:rPr>
              <a:t>will synchronize </a:t>
            </a:r>
            <a:r>
              <a:rPr lang="en" sz="1750" b="0" i="0" u="none" strike="noStrike" cap="none" baseline="0" dirty="0">
                <a:sym typeface="Arial"/>
              </a:rPr>
              <a:t>with Accela software.</a:t>
            </a:r>
          </a:p>
          <a:p>
            <a:endParaRPr lang="en" sz="1750" b="0" i="0" u="none" strike="noStrike" cap="none" baseline="0" dirty="0">
              <a:sym typeface="Arial"/>
            </a:endParaRPr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1750" b="0" i="0" u="none" strike="noStrike" cap="none" baseline="0" dirty="0">
                <a:sym typeface="Arial"/>
              </a:rPr>
              <a:t> </a:t>
            </a:r>
            <a:r>
              <a:rPr lang="en" sz="1750" dirty="0"/>
              <a:t> The project will help design and create an effective asset management </a:t>
            </a:r>
            <a:r>
              <a:rPr lang="en" sz="1750" dirty="0" smtClean="0"/>
              <a:t>system </a:t>
            </a:r>
            <a:r>
              <a:rPr lang="en" sz="1750" dirty="0"/>
              <a:t>for the Parks Department of the city of New Braunfels</a:t>
            </a:r>
            <a:r>
              <a:rPr lang="en" sz="1750" dirty="0" smtClean="0"/>
              <a:t>.</a:t>
            </a:r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endParaRPr lang="en" sz="1750" dirty="0"/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1750" dirty="0" smtClean="0"/>
              <a:t>Employees can use the AMS to create work orders</a:t>
            </a:r>
            <a:endParaRPr lang="en" sz="1750" dirty="0" smtClean="0"/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endParaRPr lang="en" sz="1750" b="0" i="0" u="none" strike="noStrike" cap="none" baseline="0" dirty="0" smtClean="0">
              <a:sym typeface="Arial"/>
            </a:endParaRPr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1750" dirty="0" smtClean="0"/>
              <a:t>The AMS can generate preventitive maintainence</a:t>
            </a:r>
            <a:endParaRPr lang="en" sz="1750" dirty="0"/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endParaRPr lang="en" sz="1750" b="0" i="0" u="none" strike="noStrike" cap="none" baseline="0" dirty="0">
              <a:sym typeface="Arial"/>
            </a:endParaRPr>
          </a:p>
          <a:p>
            <a:pPr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1750" dirty="0"/>
              <a:t> </a:t>
            </a:r>
            <a:r>
              <a:rPr lang="en" sz="1750" dirty="0" smtClean="0"/>
              <a:t>The effective asset management system can be presented to city council and possibly used in all other city departments. </a:t>
            </a:r>
            <a:endParaRPr lang="en" sz="1750" b="0" i="0" u="none" strike="noStrike" cap="none" baseline="0" dirty="0">
              <a:sym typeface="Arial"/>
            </a:endParaRPr>
          </a:p>
          <a:p>
            <a:endParaRPr lang="en" sz="24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endParaRPr lang="en" sz="24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en" sz="1600">
                <a:solidFill>
                  <a:srgbClr val="0070C0"/>
                </a:solidFill>
              </a:rPr>
              <a:t>Final Deliverables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rgbClr val="000000"/>
                </a:solidFill>
              </a:rPr>
              <a:t>Detailed Final Report (2 Copies)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rgbClr val="000000"/>
                </a:solidFill>
              </a:rPr>
              <a:t>Professional Poster for display in the Geography Department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rgbClr val="000000"/>
                </a:solidFill>
              </a:rPr>
              <a:t>CD (2 Copies) containing: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000000"/>
                </a:solidFill>
              </a:rPr>
              <a:t>All Data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000000"/>
                </a:solidFill>
              </a:rPr>
              <a:t>Metadata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000000"/>
                </a:solidFill>
              </a:rPr>
              <a:t>Report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000000"/>
                </a:solidFill>
              </a:rPr>
              <a:t>Poster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200">
                <a:solidFill>
                  <a:srgbClr val="000000"/>
                </a:solidFill>
              </a:rPr>
              <a:t>PowerPoint Presentation</a:t>
            </a:r>
          </a:p>
          <a:p>
            <a:pPr marL="731520" lvl="0" indent="-188594" rtl="0">
              <a:buNone/>
            </a:pPr>
            <a:r>
              <a:rPr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 </a:t>
            </a:r>
            <a:r>
              <a:rPr lang="en" sz="1200">
                <a:solidFill>
                  <a:srgbClr val="000000"/>
                </a:solidFill>
              </a:rPr>
              <a:t>Instructions on how to use the CD</a:t>
            </a:r>
          </a:p>
          <a:p>
            <a:pPr marL="1188720" lvl="0" indent="-188594" rtl="0">
              <a:buNone/>
            </a:pPr>
            <a:r>
              <a:rPr lang="en" sz="1200">
                <a:solidFill>
                  <a:srgbClr val="000000"/>
                </a:solidFill>
              </a:rPr>
              <a:t>§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rgbClr val="000000"/>
                </a:solidFill>
              </a:rPr>
              <a:t>Readme file</a:t>
            </a:r>
          </a:p>
          <a:p>
            <a:pPr marL="1188720" lvl="0" indent="-188594" rtl="0">
              <a:buNone/>
            </a:pPr>
            <a:r>
              <a:rPr lang="en" sz="1200">
                <a:solidFill>
                  <a:srgbClr val="000000"/>
                </a:solidFill>
              </a:rPr>
              <a:t>§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rgbClr val="000000"/>
                </a:solidFill>
              </a:rPr>
              <a:t>Link to our website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rgbClr val="000000"/>
                </a:solidFill>
              </a:rPr>
              <a:t>Note that testing will be conducted to ensure no corruption will occur and that all data is usable. </a:t>
            </a:r>
          </a:p>
          <a:p>
            <a:endParaRPr lang="en" sz="1200">
              <a:solidFill>
                <a:srgbClr val="000000"/>
              </a:solidFill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Final Deliverables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321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600"/>
              </a:spcBef>
              <a:buClr>
                <a:schemeClr val="accent2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</a:rPr>
              <a:t>City of New Braunfels, Request For Proposal, City of New Braunfels, Texas, August 2012.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</a:rPr>
              <a:t>Dan Saltzman. Portlandonline.com. Total Asset Management, July 2006. Web. September 20, 2012. http://www.portlandonline.com/parks/index.cfm?a=151131&amp;c=38306</a:t>
            </a:r>
          </a:p>
          <a:p>
            <a:pPr lvl="0" indent="-277495">
              <a:buClr>
                <a:srgbClr val="000000"/>
              </a:buClr>
              <a:buSzPct val="166666"/>
            </a:pPr>
            <a:r>
              <a:rPr lang="en" sz="1400" dirty="0">
                <a:solidFill>
                  <a:srgbClr val="000000"/>
                </a:solidFill>
              </a:rPr>
              <a:t>Image 1: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smtClean="0">
                <a:solidFill>
                  <a:srgbClr val="000000"/>
                </a:solidFill>
              </a:rPr>
              <a:t>www.esri.com/news/arcnews/spring12articles/spring12gifs/p16p1-lg.jpg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dirty="0" smtClean="0">
                <a:solidFill>
                  <a:srgbClr val="000000"/>
                </a:solidFill>
              </a:rPr>
              <a:t>Image 2 </a:t>
            </a:r>
            <a:r>
              <a:rPr lang="en" sz="1400" dirty="0">
                <a:solidFill>
                  <a:srgbClr val="000000"/>
                </a:solidFill>
              </a:rPr>
              <a:t>:</a:t>
            </a:r>
            <a:r>
              <a:rPr lang="en" sz="1400" dirty="0">
                <a:solidFill>
                  <a:srgbClr val="000000"/>
                </a:solidFill>
                <a:hlinkClick r:id="rId3"/>
              </a:rPr>
              <a:t> 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http://www.newbraunfelsfunthingsinlife.com/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</a:rPr>
              <a:t>Joel Hillhouse. ESRI.com. ArcNews, Spring 2012. Web. September 29, 2012. http://www.esri.com/news/arcnews/spring12articles/city-of-las-vegas-implements-parkpad-for-mobile-asset-management.html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</a:rPr>
              <a:t>Lemer, A. (1998). Progress Toward Intergrated Infrastructure Asset Management Systems: GIS and Beyond. </a:t>
            </a:r>
            <a:r>
              <a:rPr lang="en" sz="1400" i="1" dirty="0">
                <a:solidFill>
                  <a:srgbClr val="000000"/>
                </a:solidFill>
              </a:rPr>
              <a:t>APWA International Public Works Congress</a:t>
            </a:r>
            <a:r>
              <a:rPr lang="en" sz="1400" dirty="0">
                <a:solidFill>
                  <a:srgbClr val="000000"/>
                </a:solidFill>
              </a:rPr>
              <a:t>, 1-18.</a:t>
            </a:r>
          </a:p>
          <a:p>
            <a:endParaRPr lang="en" sz="1400" dirty="0">
              <a:solidFill>
                <a:srgbClr val="000000"/>
              </a:solidFill>
            </a:endParaRPr>
          </a:p>
          <a:p>
            <a:endParaRPr lang="en" sz="1400" dirty="0"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33400" y="3200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buClr>
                <a:schemeClr val="accent2"/>
              </a:buClr>
              <a:buSzPct val="25000"/>
              <a:buFont typeface="Garamond"/>
              <a:buNone/>
            </a:pPr>
            <a:r>
              <a:rPr lang="en" sz="4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Questions? Or comments?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19200" y="3962400"/>
            <a:ext cx="9169399" cy="1631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Consultants</a:t>
            </a:r>
          </a:p>
          <a:p>
            <a:pPr lvl="1" indent="-284480">
              <a:buSzPct val="83333"/>
            </a:pPr>
            <a:r>
              <a:rPr lang="en" sz="1800" dirty="0">
                <a:solidFill>
                  <a:srgbClr val="000000"/>
                </a:solidFill>
              </a:rPr>
              <a:t>Project Manager/GIS Analyst: Kevin Sardino</a:t>
            </a:r>
          </a:p>
          <a:p>
            <a:pPr lvl="1" indent="-284480">
              <a:buSzPct val="83333"/>
            </a:pPr>
            <a:r>
              <a:rPr lang="en" sz="1800" dirty="0">
                <a:solidFill>
                  <a:srgbClr val="000000"/>
                </a:solidFill>
              </a:rPr>
              <a:t>Asst. Manager/GIS Analyst/Web Master: Nathan Andrews</a:t>
            </a:r>
          </a:p>
          <a:p>
            <a:pPr marL="640080" marR="0" lvl="1" indent="-284480" algn="l" rtl="0">
              <a:spcBef>
                <a:spcPts val="300"/>
              </a:spcBef>
              <a:buClr>
                <a:srgbClr val="D6903E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</a:t>
            </a: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Technician/Data Specialist: Jenkins Barkley</a:t>
            </a:r>
          </a:p>
          <a:p>
            <a:pPr marL="640080" marR="0" lvl="1" indent="-284480" algn="l" rtl="0">
              <a:spcBef>
                <a:spcPts val="300"/>
              </a:spcBef>
              <a:buClr>
                <a:srgbClr val="D6903E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Analyst/Technical Writer:  </a:t>
            </a: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Mukarram </a:t>
            </a: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Kamran</a:t>
            </a:r>
            <a:endParaRPr lang="en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514600" y="685800"/>
            <a:ext cx="4419600" cy="30565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4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2" y="150143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252"/>
            <a:ext cx="1514475" cy="14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G.A.M.E.S is presenting a progress report for the City of New Braunfels Parks and Recreation Asset Management Project.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Purpose: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Utilizing data provided by the City of New Braunfels.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Conducting a needs assessment with the Parks and Recreation Dept.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Creation an asset GIS database.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Synchronization GIS database from ArcGIS to </a:t>
            </a:r>
            <a:r>
              <a:rPr lang="en-US" sz="1800" dirty="0" err="1" smtClean="0">
                <a:solidFill>
                  <a:schemeClr val="tx1"/>
                </a:solidFill>
              </a:rPr>
              <a:t>Accela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Needs Assessment narrowed the scope.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Parks and Recreation Dept. provided multiple spreadsheets of what our target is for the project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See Appendix A </a:t>
            </a:r>
            <a:r>
              <a:rPr lang="en-US" sz="1800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010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Appendix 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39312"/>
              </p:ext>
            </p:extLst>
          </p:nvPr>
        </p:nvGraphicFramePr>
        <p:xfrm>
          <a:off x="533400" y="990600"/>
          <a:ext cx="8229598" cy="5585147"/>
        </p:xfrm>
        <a:graphic>
          <a:graphicData uri="http://schemas.openxmlformats.org/drawingml/2006/table">
            <a:tbl>
              <a:tblPr/>
              <a:tblGrid>
                <a:gridCol w="609599"/>
                <a:gridCol w="381000"/>
                <a:gridCol w="457200"/>
                <a:gridCol w="596831"/>
                <a:gridCol w="829269"/>
                <a:gridCol w="859900"/>
                <a:gridCol w="533400"/>
                <a:gridCol w="533400"/>
                <a:gridCol w="1692341"/>
                <a:gridCol w="606929"/>
                <a:gridCol w="600920"/>
                <a:gridCol w="528809"/>
              </a:tblGrid>
              <a:tr h="57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Appendix A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 Boundaries Attribute Table Example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OBJECTID *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 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 Name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Address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 Type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Council Districts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Acreage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Acquired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Ernest Eikel Field Park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S Grape Street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1969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1712.602289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174397.266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Cypress Bend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 Peace Avenue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4323.803926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788424.3398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Fischer Park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1820 Old McQueeny Rd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7967.584455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2723847.181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Hinmann Island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Elizabeth Avenue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1958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5196.295427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257017.3562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Loop Park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1184 Landa Street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 to check the extent of park and make sure it is correct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3202.58549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574961.1877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Prince Solms Parks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Liebscher Drive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7643.000054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676266.7036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Landa Park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Landa Park Drive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56.92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18938.43195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2479368.512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 Soccer Fields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 Live Oak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Use Areas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4016.306303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627410.7607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Fredricksburg Field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 Fredricksburg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Use Areas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1966.878997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238256.1654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Landa Golf Course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 Golf Course Drive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Use Areas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3,4,5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114.58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&lt;Null&gt;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1936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19351.97281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4991291.225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G.A.M.E.S\Maps\ProgressPresMap_P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457200"/>
            <a:ext cx="128016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1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Appendix B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95760"/>
              </p:ext>
            </p:extLst>
          </p:nvPr>
        </p:nvGraphicFramePr>
        <p:xfrm>
          <a:off x="457200" y="990600"/>
          <a:ext cx="8229601" cy="1545415"/>
        </p:xfrm>
        <a:graphic>
          <a:graphicData uri="http://schemas.openxmlformats.org/drawingml/2006/table">
            <a:tbl>
              <a:tblPr/>
              <a:tblGrid>
                <a:gridCol w="415550"/>
                <a:gridCol w="422650"/>
                <a:gridCol w="304800"/>
                <a:gridCol w="801945"/>
                <a:gridCol w="874455"/>
                <a:gridCol w="843437"/>
                <a:gridCol w="749703"/>
                <a:gridCol w="496946"/>
                <a:gridCol w="394130"/>
                <a:gridCol w="852520"/>
                <a:gridCol w="651171"/>
                <a:gridCol w="691155"/>
                <a:gridCol w="731139"/>
              </a:tblGrid>
              <a:tr h="107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Appendix B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Landscape Maintenance Attribute Table Example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OBJECTID *</a:t>
                      </a:r>
                    </a:p>
                  </a:txBody>
                  <a:tcPr marL="4283" marR="4283" marT="4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Shape *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AssetID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Property Type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Property Description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Address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Property Classification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Basic Mowing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Shredding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Turf Fertilization Granular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Trim Ground Cover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Prune Shrub Hedges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Maintain Flower Beds</a:t>
                      </a:r>
                    </a:p>
                  </a:txBody>
                  <a:tcPr marL="4283" marR="4283" marT="4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Facility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Hall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 S Castell Ave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Facility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Civic Center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 S Castell Ave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Facility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Station # 1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 S Hill Ave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44225"/>
              </p:ext>
            </p:extLst>
          </p:nvPr>
        </p:nvGraphicFramePr>
        <p:xfrm>
          <a:off x="457200" y="2819400"/>
          <a:ext cx="8229600" cy="774849"/>
        </p:xfrm>
        <a:graphic>
          <a:graphicData uri="http://schemas.openxmlformats.org/drawingml/2006/table">
            <a:tbl>
              <a:tblPr/>
              <a:tblGrid>
                <a:gridCol w="416689"/>
                <a:gridCol w="448304"/>
                <a:gridCol w="331068"/>
                <a:gridCol w="785139"/>
                <a:gridCol w="914400"/>
                <a:gridCol w="893350"/>
                <a:gridCol w="749183"/>
                <a:gridCol w="496601"/>
                <a:gridCol w="393856"/>
                <a:gridCol w="851928"/>
                <a:gridCol w="650719"/>
                <a:gridCol w="690676"/>
                <a:gridCol w="607687"/>
              </a:tblGrid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Cypress Bend Park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 Peace Avenue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Ernest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Eikel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Field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South Grape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Faust Street Bridge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Faust/Porter Street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00071"/>
              </p:ext>
            </p:extLst>
          </p:nvPr>
        </p:nvGraphicFramePr>
        <p:xfrm>
          <a:off x="457200" y="3810000"/>
          <a:ext cx="8229600" cy="1079649"/>
        </p:xfrm>
        <a:graphic>
          <a:graphicData uri="http://schemas.openxmlformats.org/drawingml/2006/table">
            <a:tbl>
              <a:tblPr/>
              <a:tblGrid>
                <a:gridCol w="416689"/>
                <a:gridCol w="421511"/>
                <a:gridCol w="234916"/>
                <a:gridCol w="873334"/>
                <a:gridCol w="850502"/>
                <a:gridCol w="869053"/>
                <a:gridCol w="749183"/>
                <a:gridCol w="496601"/>
                <a:gridCol w="393856"/>
                <a:gridCol w="851928"/>
                <a:gridCol w="650719"/>
                <a:gridCol w="690676"/>
                <a:gridCol w="730632"/>
              </a:tblGrid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Roads and Medians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Line Road Medians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 725 to FM 1044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Roads and Medians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Tubers Shuttle Zone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E Lincoln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Roads and Medians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Walnut Extension Medians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Line Road to Klein Road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5879"/>
              </p:ext>
            </p:extLst>
          </p:nvPr>
        </p:nvGraphicFramePr>
        <p:xfrm>
          <a:off x="457200" y="5105400"/>
          <a:ext cx="8229600" cy="927249"/>
        </p:xfrm>
        <a:graphic>
          <a:graphicData uri="http://schemas.openxmlformats.org/drawingml/2006/table">
            <a:tbl>
              <a:tblPr/>
              <a:tblGrid>
                <a:gridCol w="416689"/>
                <a:gridCol w="421511"/>
                <a:gridCol w="234916"/>
                <a:gridCol w="873334"/>
                <a:gridCol w="850502"/>
                <a:gridCol w="869053"/>
                <a:gridCol w="749183"/>
                <a:gridCol w="496601"/>
                <a:gridCol w="393856"/>
                <a:gridCol w="851928"/>
                <a:gridCol w="650719"/>
                <a:gridCol w="690676"/>
                <a:gridCol w="730632"/>
              </a:tblGrid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Undeveloped/Flood Property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Fischer Property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1820 McQueeny Road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Undeveloped/Flood Property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Landa Plaza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 Landa Street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283" marR="4283" marT="4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Polygon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Undeveloped/Flood Property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Morningside Park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3737 Morningside Dr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283" marR="4283" marT="42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3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G.A.M.E.S\Maps\ProgressPresMap_L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457200"/>
            <a:ext cx="128016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00100" y="173051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 dirty="0" smtClean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Revised Time </a:t>
            </a:r>
            <a:r>
              <a:rPr lang="en" sz="4200" b="0" i="0" u="none" strike="noStrike" cap="none" baseline="0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2354"/>
            <a:ext cx="8458200" cy="508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899</Words>
  <Application>Microsoft Office PowerPoint</Application>
  <PresentationFormat>On-screen Show (4:3)</PresentationFormat>
  <Paragraphs>369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/>
      <vt:lpstr/>
      <vt:lpstr>The City of New Braunfels Parks and Recreations Asset Management Project</vt:lpstr>
      <vt:lpstr>PowerPoint Presentation</vt:lpstr>
      <vt:lpstr>Background</vt:lpstr>
      <vt:lpstr>Scope</vt:lpstr>
      <vt:lpstr>Appendix A</vt:lpstr>
      <vt:lpstr>PowerPoint Presentation</vt:lpstr>
      <vt:lpstr>Appendix B</vt:lpstr>
      <vt:lpstr>PowerPoint Presentation</vt:lpstr>
      <vt:lpstr>Revised Time Table</vt:lpstr>
      <vt:lpstr>PowerPoint Presentation</vt:lpstr>
      <vt:lpstr>Conclusion</vt:lpstr>
      <vt:lpstr>Final Deliverables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New Braunfels Parks and Recreations Asset Management Project</dc:title>
  <dc:creator>Kevin</dc:creator>
  <cp:lastModifiedBy>Scardino, Kevin V</cp:lastModifiedBy>
  <cp:revision>28</cp:revision>
  <dcterms:modified xsi:type="dcterms:W3CDTF">2012-10-31T14:22:17Z</dcterms:modified>
</cp:coreProperties>
</file>