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6" r:id="rId3"/>
    <p:sldId id="279" r:id="rId4"/>
    <p:sldId id="274" r:id="rId5"/>
    <p:sldId id="264" r:id="rId6"/>
    <p:sldId id="265" r:id="rId7"/>
    <p:sldId id="275" r:id="rId8"/>
    <p:sldId id="278" r:id="rId9"/>
    <p:sldId id="277" r:id="rId10"/>
    <p:sldId id="276" r:id="rId11"/>
    <p:sldId id="280" r:id="rId12"/>
    <p:sldId id="263" r:id="rId13"/>
    <p:sldId id="262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9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6A0EF-55B2-4DD0-8893-DA1221B456B4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EE134-F86F-4296-BE00-08C82F916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12A4B0-E5AA-4DDA-8448-21EDB1C22D6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298506-EDAC-4660-BC72-CF35E2780F4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298506-EDAC-4660-BC72-CF35E2780F4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2913A1-05A0-48A5-A01C-D69CA5D66BA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F2EDB0-EA1A-4654-B8D3-CF3BE1CCE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1982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983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C11FD3-EC8B-4FDB-9361-99F812A3CDA8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ACACA-008A-4DFA-8369-102BB071C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11FD3-EC8B-4FDB-9361-99F812A3CDA8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ACACA-008A-4DFA-8369-102BB071C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0"/>
            <a:ext cx="21336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248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11FD3-EC8B-4FDB-9361-99F812A3CDA8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ACACA-008A-4DFA-8369-102BB071C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11FD3-EC8B-4FDB-9361-99F812A3CDA8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ACACA-008A-4DFA-8369-102BB071C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11FD3-EC8B-4FDB-9361-99F812A3CDA8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ACACA-008A-4DFA-8369-102BB071C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49847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49847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11FD3-EC8B-4FDB-9361-99F812A3CDA8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ACACA-008A-4DFA-8369-102BB071C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11FD3-EC8B-4FDB-9361-99F812A3CDA8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ACACA-008A-4DFA-8369-102BB071C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11FD3-EC8B-4FDB-9361-99F812A3CDA8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ACACA-008A-4DFA-8369-102BB071C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11FD3-EC8B-4FDB-9361-99F812A3CDA8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ACACA-008A-4DFA-8369-102BB071C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11FD3-EC8B-4FDB-9361-99F812A3CDA8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ACACA-008A-4DFA-8369-102BB071C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11FD3-EC8B-4FDB-9361-99F812A3CDA8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ACACA-008A-4DFA-8369-102BB071C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1878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878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878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879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879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879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879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879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879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879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879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879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879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880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880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880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880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880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1880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880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4984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80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4C11FD3-EC8B-4FDB-9361-99F812A3CDA8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11880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1880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5FACACA-008A-4DFA-8369-102BB071C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Potential Scenic Sites Analysis for the                         Hill Country Conservancy</a:t>
            </a:r>
          </a:p>
        </p:txBody>
      </p:sp>
      <p:sp>
        <p:nvSpPr>
          <p:cNvPr id="13315" name="Text Box 9"/>
          <p:cNvSpPr txBox="1">
            <a:spLocks noChangeArrowheads="1"/>
          </p:cNvSpPr>
          <p:nvPr/>
        </p:nvSpPr>
        <p:spPr bwMode="auto">
          <a:xfrm>
            <a:off x="593725" y="5851525"/>
            <a:ext cx="7926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Nancy A. Heger, Manager			Gene Sipes, Assistant Manager</a:t>
            </a:r>
          </a:p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 Broadaway, GIS Analyst		Matt Gray, Web Master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609600" y="6550025"/>
            <a:ext cx="533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source: http://www.philadelphianstours.com/</a:t>
            </a:r>
          </a:p>
        </p:txBody>
      </p:sp>
      <p:pic>
        <p:nvPicPr>
          <p:cNvPr id="13317" name="Picture 6" descr="New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8625" y="1295400"/>
            <a:ext cx="58451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484188"/>
          </a:xfrm>
        </p:spPr>
        <p:txBody>
          <a:bodyPr/>
          <a:lstStyle/>
          <a:p>
            <a:r>
              <a:rPr lang="en-US" sz="2800" dirty="0" smtClean="0"/>
              <a:t>Viewshed Tests by County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Band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1" y="762000"/>
            <a:ext cx="83058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484188"/>
          </a:xfrm>
        </p:spPr>
        <p:txBody>
          <a:bodyPr/>
          <a:lstStyle/>
          <a:p>
            <a:r>
              <a:rPr lang="en-US" dirty="0" smtClean="0"/>
              <a:t>Viewshed From Rivers</a:t>
            </a:r>
            <a:endParaRPr lang="en-US" dirty="0"/>
          </a:p>
        </p:txBody>
      </p:sp>
      <p:pic>
        <p:nvPicPr>
          <p:cNvPr id="4" name="Content Placeholder 3" descr="BanderaRi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8229600" cy="5334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484188"/>
          </a:xfrm>
        </p:spPr>
        <p:txBody>
          <a:bodyPr/>
          <a:lstStyle/>
          <a:p>
            <a:r>
              <a:rPr lang="en-US" sz="5400" dirty="0" smtClean="0"/>
              <a:t>Future Work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530725"/>
          </a:xfrm>
        </p:spPr>
        <p:txBody>
          <a:bodyPr/>
          <a:lstStyle/>
          <a:p>
            <a:r>
              <a:rPr lang="en-US" dirty="0" smtClean="0"/>
              <a:t>Use visualization tools to validate model</a:t>
            </a:r>
          </a:p>
          <a:p>
            <a:r>
              <a:rPr lang="en-US" dirty="0" smtClean="0"/>
              <a:t>Refine model and scoring system</a:t>
            </a:r>
          </a:p>
          <a:p>
            <a:r>
              <a:rPr lang="en-US" dirty="0" smtClean="0"/>
              <a:t>Mosaic county </a:t>
            </a:r>
            <a:r>
              <a:rPr lang="en-US" dirty="0" err="1" smtClean="0"/>
              <a:t>viewsheds</a:t>
            </a:r>
            <a:r>
              <a:rPr lang="en-US" dirty="0" smtClean="0"/>
              <a:t> and run model on viewable area</a:t>
            </a:r>
          </a:p>
          <a:p>
            <a:r>
              <a:rPr lang="en-US" dirty="0" smtClean="0"/>
              <a:t>Use Arc Scene - ESRI product that allows 3-D visualization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143000"/>
            <a:ext cx="4038600" cy="484188"/>
          </a:xfrm>
        </p:spPr>
        <p:txBody>
          <a:bodyPr/>
          <a:lstStyle/>
          <a:p>
            <a:r>
              <a:rPr lang="en-US" sz="5400" dirty="0" smtClean="0"/>
              <a:t>Arc Scene</a:t>
            </a:r>
            <a:endParaRPr lang="en-US" sz="5400" dirty="0"/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276600"/>
            <a:ext cx="46748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46748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4013"/>
            <a:ext cx="8229600" cy="484187"/>
          </a:xfrm>
        </p:spPr>
        <p:txBody>
          <a:bodyPr/>
          <a:lstStyle/>
          <a:p>
            <a:pPr>
              <a:defRPr/>
            </a:pPr>
            <a:r>
              <a:rPr lang="en-US" cap="all" dirty="0"/>
              <a:t>Final Deliverables</a:t>
            </a:r>
            <a:endParaRPr lang="en-US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55675"/>
            <a:ext cx="8001000" cy="5978525"/>
          </a:xfrm>
        </p:spPr>
        <p:txBody>
          <a:bodyPr/>
          <a:lstStyle/>
          <a:p>
            <a:pPr>
              <a:defRPr/>
            </a:pPr>
            <a:r>
              <a:rPr lang="en-US" sz="2800" b="1" dirty="0"/>
              <a:t> </a:t>
            </a:r>
            <a:r>
              <a:rPr lang="en-US" sz="2800" dirty="0" smtClean="0"/>
              <a:t>Final </a:t>
            </a:r>
            <a:r>
              <a:rPr lang="en-US" sz="2800" dirty="0"/>
              <a:t>deliverables will include:</a:t>
            </a:r>
            <a:endParaRPr lang="en-US" sz="2400" dirty="0"/>
          </a:p>
          <a:p>
            <a:pPr>
              <a:defRPr/>
            </a:pPr>
            <a:r>
              <a:rPr lang="en-US" sz="2800" dirty="0"/>
              <a:t>A Detailed Final Report (2 copies)</a:t>
            </a:r>
            <a:endParaRPr lang="en-US" sz="2400" dirty="0"/>
          </a:p>
          <a:p>
            <a:pPr>
              <a:defRPr/>
            </a:pPr>
            <a:r>
              <a:rPr lang="en-US" sz="2800" dirty="0"/>
              <a:t>Professional Poster for display in the Geography Department </a:t>
            </a:r>
            <a:endParaRPr lang="en-US" sz="2400" dirty="0"/>
          </a:p>
          <a:p>
            <a:pPr>
              <a:defRPr/>
            </a:pPr>
            <a:r>
              <a:rPr lang="en-US" sz="2800" dirty="0"/>
              <a:t>Website</a:t>
            </a:r>
            <a:endParaRPr lang="en-US" sz="2400" dirty="0"/>
          </a:p>
          <a:p>
            <a:pPr>
              <a:defRPr/>
            </a:pPr>
            <a:r>
              <a:rPr lang="en-US" sz="2800" dirty="0"/>
              <a:t>CD (2 copies) containing</a:t>
            </a:r>
            <a:endParaRPr lang="en-US" sz="2400" dirty="0"/>
          </a:p>
          <a:p>
            <a:pPr lvl="1">
              <a:defRPr/>
            </a:pPr>
            <a:r>
              <a:rPr lang="en-US" dirty="0"/>
              <a:t>All data</a:t>
            </a:r>
            <a:endParaRPr lang="en-US" sz="2000" dirty="0"/>
          </a:p>
          <a:p>
            <a:pPr lvl="1">
              <a:defRPr/>
            </a:pPr>
            <a:r>
              <a:rPr lang="en-US" dirty="0"/>
              <a:t>Metadata</a:t>
            </a:r>
            <a:endParaRPr lang="en-US" sz="2000" dirty="0"/>
          </a:p>
          <a:p>
            <a:pPr lvl="1">
              <a:defRPr/>
            </a:pPr>
            <a:r>
              <a:rPr lang="en-US" dirty="0"/>
              <a:t>Proposal, Progress, and Final reports</a:t>
            </a:r>
            <a:endParaRPr lang="en-US" sz="2000" dirty="0"/>
          </a:p>
          <a:p>
            <a:pPr lvl="1">
              <a:defRPr/>
            </a:pPr>
            <a:r>
              <a:rPr lang="en-US" dirty="0"/>
              <a:t>Poster</a:t>
            </a:r>
            <a:endParaRPr lang="en-US" sz="2000" dirty="0"/>
          </a:p>
          <a:p>
            <a:pPr lvl="1">
              <a:defRPr/>
            </a:pPr>
            <a:r>
              <a:rPr lang="en-US" dirty="0"/>
              <a:t>Power Point presentation</a:t>
            </a:r>
            <a:endParaRPr lang="en-US" sz="2000" dirty="0"/>
          </a:p>
          <a:p>
            <a:pPr lvl="1">
              <a:defRPr/>
            </a:pPr>
            <a:r>
              <a:rPr lang="en-US" dirty="0"/>
              <a:t>Instructions on how to use CD (readme file)</a:t>
            </a:r>
            <a:endParaRPr lang="en-US" sz="2000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itle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Times New Roman" pitchFamily="18" charset="0"/>
              </a:rPr>
              <a:t>  Conclusions	</a:t>
            </a:r>
          </a:p>
        </p:txBody>
      </p:sp>
      <p:sp>
        <p:nvSpPr>
          <p:cNvPr id="211971" name="Content Placeholder 2"/>
          <p:cNvSpPr>
            <a:spLocks noGrp="1"/>
          </p:cNvSpPr>
          <p:nvPr>
            <p:ph idx="4294967295"/>
          </p:nvPr>
        </p:nvSpPr>
        <p:spPr>
          <a:xfrm>
            <a:off x="228600" y="879475"/>
            <a:ext cx="8915400" cy="59785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cs typeface="Times New Roman" pitchFamily="18" charset="0"/>
              </a:rPr>
              <a:t>Need model refinement</a:t>
            </a:r>
          </a:p>
          <a:p>
            <a:pPr lvl="1">
              <a:defRPr/>
            </a:pPr>
            <a:r>
              <a:rPr lang="en-US" dirty="0" smtClean="0">
                <a:cs typeface="Times New Roman" pitchFamily="18" charset="0"/>
              </a:rPr>
              <a:t>In the process of revising model scoring, weighting, and criteria used to identify scenic areas</a:t>
            </a:r>
          </a:p>
          <a:p>
            <a:pPr eaLnBrk="1" hangingPunct="1">
              <a:defRPr/>
            </a:pPr>
            <a:r>
              <a:rPr lang="en-US" sz="2400" dirty="0" smtClean="0">
                <a:cs typeface="Times New Roman" pitchFamily="18" charset="0"/>
              </a:rPr>
              <a:t>Model validation</a:t>
            </a:r>
          </a:p>
          <a:p>
            <a:pPr lvl="1">
              <a:defRPr/>
            </a:pPr>
            <a:r>
              <a:rPr lang="en-US" dirty="0" smtClean="0">
                <a:cs typeface="Times New Roman" pitchFamily="18" charset="0"/>
              </a:rPr>
              <a:t>Once model is refined, it will be validated using </a:t>
            </a:r>
            <a:r>
              <a:rPr lang="en-US" dirty="0" err="1" smtClean="0">
                <a:cs typeface="Times New Roman" pitchFamily="18" charset="0"/>
              </a:rPr>
              <a:t>SyncArcGE</a:t>
            </a:r>
            <a:r>
              <a:rPr lang="en-US" dirty="0" smtClean="0">
                <a:cs typeface="Times New Roman" pitchFamily="18" charset="0"/>
              </a:rPr>
              <a:t> tool</a:t>
            </a:r>
          </a:p>
          <a:p>
            <a:pPr>
              <a:defRPr/>
            </a:pPr>
            <a:r>
              <a:rPr lang="en-US" sz="2400" dirty="0" smtClean="0">
                <a:cs typeface="Times New Roman" pitchFamily="18" charset="0"/>
              </a:rPr>
              <a:t>Viewshed analysis on a smaller scale may be do-able</a:t>
            </a:r>
          </a:p>
          <a:p>
            <a:pPr lvl="1">
              <a:defRPr/>
            </a:pPr>
            <a:r>
              <a:rPr lang="en-US" dirty="0" smtClean="0">
                <a:cs typeface="Times New Roman" pitchFamily="18" charset="0"/>
              </a:rPr>
              <a:t>Currently running county </a:t>
            </a:r>
            <a:r>
              <a:rPr lang="en-US" dirty="0" err="1" smtClean="0">
                <a:cs typeface="Times New Roman" pitchFamily="18" charset="0"/>
              </a:rPr>
              <a:t>viewsheds</a:t>
            </a:r>
            <a:r>
              <a:rPr lang="en-US" dirty="0" smtClean="0">
                <a:cs typeface="Times New Roman" pitchFamily="18" charset="0"/>
              </a:rPr>
              <a:t>, which will be combined to access scenic value of viewable areas.</a:t>
            </a:r>
          </a:p>
          <a:p>
            <a:pPr>
              <a:defRPr/>
            </a:pPr>
            <a:r>
              <a:rPr lang="en-US" sz="2400" dirty="0" smtClean="0">
                <a:cs typeface="Times New Roman" pitchFamily="18" charset="0"/>
              </a:rPr>
              <a:t>Other potential viewing</a:t>
            </a:r>
          </a:p>
          <a:p>
            <a:pPr lvl="1">
              <a:defRPr/>
            </a:pPr>
            <a:r>
              <a:rPr lang="en-US" dirty="0" smtClean="0">
                <a:cs typeface="Times New Roman" pitchFamily="18" charset="0"/>
              </a:rPr>
              <a:t>Arc Scene</a:t>
            </a:r>
          </a:p>
          <a:p>
            <a:pPr eaLnBrk="1" hangingPunct="1">
              <a:defRPr/>
            </a:pPr>
            <a:r>
              <a:rPr lang="en-US" sz="2400" dirty="0" smtClean="0">
                <a:cs typeface="Times New Roman" pitchFamily="18" charset="0"/>
              </a:rPr>
              <a:t>Outcome</a:t>
            </a:r>
          </a:p>
          <a:p>
            <a:pPr lvl="1">
              <a:defRPr/>
            </a:pPr>
            <a:r>
              <a:rPr lang="en-US" dirty="0" smtClean="0">
                <a:cs typeface="Times New Roman" pitchFamily="18" charset="0"/>
              </a:rPr>
              <a:t>Model will be created that can be used in other areas to determine scenic beauty.</a:t>
            </a:r>
          </a:p>
          <a:p>
            <a:pPr eaLnBrk="1" hangingPunct="1">
              <a:defRPr/>
            </a:pP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0"/>
            <a:ext cx="7772400" cy="1371600"/>
          </a:xfrm>
        </p:spPr>
        <p:txBody>
          <a:bodyPr/>
          <a:lstStyle/>
          <a:p>
            <a:r>
              <a:rPr lang="en-US" sz="4400" dirty="0" smtClean="0"/>
              <a:t>Progress Report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295400"/>
            <a:ext cx="7543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effectLst>
                  <a:outerShdw blurRad="38100" dist="38100" dir="2700000" algn="tl">
                    <a:schemeClr val="accent4">
                      <a:lumMod val="10000"/>
                      <a:alpha val="83000"/>
                    </a:schemeClr>
                  </a:outerShdw>
                </a:effectLst>
              </a:rPr>
              <a:t>Brief Project Description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effectLst>
                  <a:outerShdw blurRad="38100" dist="38100" dir="2700000" algn="tl">
                    <a:schemeClr val="accent4">
                      <a:lumMod val="10000"/>
                      <a:alpha val="83000"/>
                    </a:schemeClr>
                  </a:outerShdw>
                </a:effectLst>
              </a:rPr>
              <a:t>Past Work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effectLst>
                  <a:outerShdw blurRad="38100" dist="38100" dir="2700000" algn="tl">
                    <a:schemeClr val="accent4">
                      <a:lumMod val="10000"/>
                      <a:alpha val="83000"/>
                    </a:schemeClr>
                  </a:outerShdw>
                </a:effectLst>
              </a:rPr>
              <a:t>Current Work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effectLst>
                  <a:outerShdw blurRad="38100" dist="38100" dir="2700000" algn="tl">
                    <a:schemeClr val="accent4">
                      <a:lumMod val="10000"/>
                      <a:alpha val="83000"/>
                    </a:schemeClr>
                  </a:outerShdw>
                </a:effectLst>
              </a:rPr>
              <a:t>Work Completed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effectLst>
                  <a:outerShdw blurRad="38100" dist="38100" dir="2700000" algn="tl">
                    <a:schemeClr val="accent4">
                      <a:lumMod val="10000"/>
                      <a:alpha val="83000"/>
                    </a:schemeClr>
                  </a:outerShdw>
                </a:effectLst>
              </a:rPr>
              <a:t>Future Work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effectLst>
                  <a:outerShdw blurRad="38100" dist="38100" dir="2700000" algn="tl">
                    <a:schemeClr val="accent4">
                      <a:lumMod val="10000"/>
                      <a:alpha val="83000"/>
                    </a:schemeClr>
                  </a:outerShdw>
                </a:effectLst>
              </a:rPr>
              <a:t>Final Deliverables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effectLst>
                  <a:outerShdw blurRad="38100" dist="38100" dir="2700000" algn="tl">
                    <a:schemeClr val="accent4">
                      <a:lumMod val="10000"/>
                      <a:alpha val="83000"/>
                    </a:schemeClr>
                  </a:outerShdw>
                </a:effectLst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354013"/>
            <a:ext cx="8229600" cy="4841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Purpose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534400" cy="52578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potential sites for future preservation by the Hill Country Conservancy (HCC)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areas that are “scenic” as defined by factors such as topographical relief, proximity to water bodies, and vegetation.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a map of potential scenic sites that HCC can use to identify areas for future preservation</a:t>
            </a:r>
          </a:p>
          <a:p>
            <a:pPr eaLnBrk="1" hangingPunct="1">
              <a:buNone/>
              <a:defRPr/>
            </a:pPr>
            <a:endParaRPr lang="en-US" sz="2200" b="1" dirty="0" smtClean="0"/>
          </a:p>
          <a:p>
            <a:pPr eaLnBrk="1" hangingPunct="1">
              <a:buNone/>
              <a:defRPr/>
            </a:pPr>
            <a:r>
              <a:rPr lang="en-US" sz="2200" b="1" dirty="0" smtClean="0">
                <a:solidFill>
                  <a:srgbClr val="FFFF99"/>
                </a:solidFill>
              </a:rPr>
              <a:t>SCOPE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Study region - 22 county area in</a:t>
            </a:r>
          </a:p>
          <a:p>
            <a:pPr>
              <a:buNone/>
              <a:defRPr/>
            </a:pPr>
            <a:r>
              <a:rPr lang="en-US" sz="2400" dirty="0" smtClean="0"/>
              <a:t>	 Hill Country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Will take approximately 3 months</a:t>
            </a:r>
          </a:p>
          <a:p>
            <a:pPr>
              <a:buNone/>
              <a:defRPr/>
            </a:pPr>
            <a:r>
              <a:rPr lang="en-US" sz="2400" dirty="0" smtClean="0"/>
              <a:t>	 (6 Sept. to 13 Dec.)</a:t>
            </a:r>
          </a:p>
          <a:p>
            <a:pPr lvl="1" eaLnBrk="1" hangingPunct="1">
              <a:buFont typeface="Arial" charset="0"/>
              <a:buNone/>
              <a:defRPr/>
            </a:pPr>
            <a:endParaRPr lang="en-US" sz="2200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2200" dirty="0" smtClean="0"/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5" name="Picture 3" descr="Counties of interes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36633"/>
            <a:ext cx="4191000" cy="323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354013"/>
            <a:ext cx="8229600" cy="4841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Past Work - Model Criteria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52400" y="955675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sz="2200" b="1" dirty="0" smtClean="0"/>
              <a:t>Road Buffer</a:t>
            </a:r>
          </a:p>
          <a:p>
            <a:pPr lvl="1">
              <a:defRPr/>
            </a:pPr>
            <a:r>
              <a:rPr lang="en-US" sz="2000" dirty="0" smtClean="0"/>
              <a:t>3 mile buffer around roads</a:t>
            </a:r>
          </a:p>
          <a:p>
            <a:pPr>
              <a:defRPr/>
            </a:pPr>
            <a:r>
              <a:rPr lang="en-US" sz="2200" b="1" dirty="0" smtClean="0"/>
              <a:t>Topographic Variation i.e. slope</a:t>
            </a:r>
          </a:p>
          <a:p>
            <a:pPr lvl="1">
              <a:defRPr/>
            </a:pPr>
            <a:r>
              <a:rPr lang="en-US" sz="2000" dirty="0" smtClean="0"/>
              <a:t>Areas with more relief preferred</a:t>
            </a:r>
          </a:p>
          <a:p>
            <a:pPr eaLnBrk="1" hangingPunct="1">
              <a:defRPr/>
            </a:pPr>
            <a:r>
              <a:rPr lang="en-US" sz="2200" b="1" dirty="0" smtClean="0"/>
              <a:t>Distance from streams</a:t>
            </a:r>
          </a:p>
          <a:p>
            <a:pPr lvl="1" eaLnBrk="1" hangingPunct="1">
              <a:defRPr/>
            </a:pPr>
            <a:r>
              <a:rPr lang="en-US" sz="2000" dirty="0" smtClean="0"/>
              <a:t>Areas closest to streams preferred</a:t>
            </a:r>
          </a:p>
          <a:p>
            <a:pPr eaLnBrk="1" hangingPunct="1">
              <a:defRPr/>
            </a:pPr>
            <a:r>
              <a:rPr lang="en-US" sz="2200" b="1" dirty="0" smtClean="0"/>
              <a:t>Distance from State Parks/Historic Sites</a:t>
            </a:r>
          </a:p>
          <a:p>
            <a:pPr lvl="1" eaLnBrk="1" hangingPunct="1">
              <a:defRPr/>
            </a:pPr>
            <a:r>
              <a:rPr lang="en-US" sz="2000" dirty="0" smtClean="0"/>
              <a:t>Areas closest to State Parks preferred</a:t>
            </a:r>
          </a:p>
          <a:p>
            <a:pPr eaLnBrk="1" hangingPunct="1">
              <a:defRPr/>
            </a:pPr>
            <a:r>
              <a:rPr lang="en-US" sz="2200" b="1" dirty="0" smtClean="0"/>
              <a:t>Distance from unique natural feature </a:t>
            </a:r>
          </a:p>
          <a:p>
            <a:pPr eaLnBrk="1" hangingPunct="1">
              <a:buNone/>
              <a:defRPr/>
            </a:pPr>
            <a:r>
              <a:rPr lang="en-US" sz="2200" b="1" dirty="0" smtClean="0"/>
              <a:t>	e.g. Enchanted Rock</a:t>
            </a:r>
          </a:p>
          <a:p>
            <a:pPr lvl="1" eaLnBrk="1" hangingPunct="1">
              <a:defRPr/>
            </a:pPr>
            <a:r>
              <a:rPr lang="en-US" sz="2000" dirty="0" smtClean="0"/>
              <a:t>Areas near these features preferred</a:t>
            </a:r>
          </a:p>
          <a:p>
            <a:pPr eaLnBrk="1" hangingPunct="1">
              <a:defRPr/>
            </a:pPr>
            <a:r>
              <a:rPr lang="en-US" sz="2200" b="1" dirty="0" smtClean="0"/>
              <a:t>Land Use</a:t>
            </a:r>
          </a:p>
          <a:p>
            <a:pPr lvl="1" eaLnBrk="1" hangingPunct="1">
              <a:defRPr/>
            </a:pPr>
            <a:r>
              <a:rPr lang="en-US" sz="2000" dirty="0" smtClean="0"/>
              <a:t>Areas with preferred vegetation types</a:t>
            </a:r>
            <a:endParaRPr lang="en-US" sz="2200" dirty="0" smtClean="0"/>
          </a:p>
          <a:p>
            <a:pPr lvl="1" eaLnBrk="1" hangingPunct="1">
              <a:buFont typeface="Arial" charset="0"/>
              <a:buNone/>
              <a:defRPr/>
            </a:pPr>
            <a:endParaRPr lang="en-US" sz="2200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2200" dirty="0" smtClean="0"/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5" name="Picture 4" descr="DSC007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7035" y="1905000"/>
            <a:ext cx="360076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484188"/>
          </a:xfrm>
        </p:spPr>
        <p:txBody>
          <a:bodyPr/>
          <a:lstStyle/>
          <a:p>
            <a:r>
              <a:rPr lang="en-US" sz="5400" dirty="0" smtClean="0"/>
              <a:t>Current Work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30725"/>
          </a:xfrm>
        </p:spPr>
        <p:txBody>
          <a:bodyPr/>
          <a:lstStyle/>
          <a:p>
            <a:r>
              <a:rPr lang="en-US" u="sng" dirty="0" smtClean="0"/>
              <a:t>Current Model Criteria:</a:t>
            </a:r>
          </a:p>
          <a:p>
            <a:pPr lvl="1">
              <a:defRPr/>
            </a:pPr>
            <a:r>
              <a:rPr lang="en-US" dirty="0" smtClean="0"/>
              <a:t> </a:t>
            </a:r>
            <a:r>
              <a:rPr lang="en-US" sz="2000" b="1" dirty="0" smtClean="0"/>
              <a:t>Distance from streams</a:t>
            </a:r>
          </a:p>
          <a:p>
            <a:pPr lvl="2">
              <a:defRPr/>
            </a:pPr>
            <a:r>
              <a:rPr lang="en-US" sz="1800" dirty="0" smtClean="0"/>
              <a:t>Areas closest to streams preferred</a:t>
            </a:r>
          </a:p>
          <a:p>
            <a:pPr lvl="1">
              <a:defRPr/>
            </a:pPr>
            <a:r>
              <a:rPr lang="en-US" sz="2000" b="1" dirty="0" smtClean="0"/>
              <a:t>Land Use</a:t>
            </a:r>
          </a:p>
          <a:p>
            <a:pPr lvl="2">
              <a:defRPr/>
            </a:pPr>
            <a:r>
              <a:rPr lang="en-US" sz="1800" dirty="0" smtClean="0"/>
              <a:t>Omit all urban areas</a:t>
            </a:r>
          </a:p>
          <a:p>
            <a:pPr lvl="1">
              <a:defRPr/>
            </a:pPr>
            <a:r>
              <a:rPr lang="en-US" sz="2000" b="1" dirty="0" smtClean="0"/>
              <a:t>Topographic Variation i.e. slope</a:t>
            </a:r>
          </a:p>
          <a:p>
            <a:pPr lvl="2">
              <a:defRPr/>
            </a:pPr>
            <a:r>
              <a:rPr lang="en-US" sz="1800" dirty="0" smtClean="0"/>
              <a:t>Areas with more relief preferred</a:t>
            </a:r>
          </a:p>
          <a:p>
            <a:r>
              <a:rPr lang="en-US" dirty="0" smtClean="0"/>
              <a:t>Reassessment of current suitability model and </a:t>
            </a:r>
            <a:r>
              <a:rPr lang="en-US" dirty="0" err="1" smtClean="0"/>
              <a:t>viewshed</a:t>
            </a:r>
            <a:r>
              <a:rPr lang="en-US" dirty="0" smtClean="0"/>
              <a:t> analysis</a:t>
            </a:r>
          </a:p>
          <a:p>
            <a:r>
              <a:rPr lang="en-US" dirty="0" smtClean="0"/>
              <a:t>Testing of revised model and refinement of </a:t>
            </a:r>
            <a:r>
              <a:rPr lang="en-US" dirty="0" err="1" smtClean="0"/>
              <a:t>viewshed</a:t>
            </a:r>
            <a:r>
              <a:rPr lang="en-US" dirty="0" smtClean="0"/>
              <a:t> analysis</a:t>
            </a:r>
          </a:p>
          <a:p>
            <a:pPr lvl="2">
              <a:buNone/>
              <a:defRPr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484188"/>
          </a:xfrm>
        </p:spPr>
        <p:txBody>
          <a:bodyPr/>
          <a:lstStyle/>
          <a:p>
            <a:r>
              <a:rPr lang="en-US" sz="5400" dirty="0" smtClean="0"/>
              <a:t>Work Completed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r>
              <a:rPr lang="en-US" dirty="0" smtClean="0"/>
              <a:t>Data collection and preparation</a:t>
            </a:r>
          </a:p>
          <a:p>
            <a:endParaRPr lang="en-US" dirty="0" smtClean="0"/>
          </a:p>
          <a:p>
            <a:r>
              <a:rPr lang="en-US" dirty="0" smtClean="0"/>
              <a:t>Pilot study run on Hays County using scenic suitability model</a:t>
            </a:r>
          </a:p>
          <a:p>
            <a:endParaRPr lang="en-US" dirty="0" smtClean="0"/>
          </a:p>
          <a:p>
            <a:r>
              <a:rPr lang="en-US" dirty="0" smtClean="0"/>
              <a:t>Viewshed Tests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484188"/>
          </a:xfrm>
        </p:spPr>
        <p:txBody>
          <a:bodyPr/>
          <a:lstStyle/>
          <a:p>
            <a:r>
              <a:rPr lang="en-US" sz="2800" dirty="0" smtClean="0"/>
              <a:t>Hays County Pilot Study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uiabilit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85800"/>
            <a:ext cx="4648200" cy="601531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29200" y="1524000"/>
            <a:ext cx="38100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Model needs refinement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sz="26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Scoring changes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Weighting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sz="26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Variables used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484188"/>
          </a:xfrm>
        </p:spPr>
        <p:txBody>
          <a:bodyPr/>
          <a:lstStyle/>
          <a:p>
            <a:r>
              <a:rPr lang="en-US" sz="2800" dirty="0" smtClean="0"/>
              <a:t>Creation of Tools to View Results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2819400"/>
            <a:ext cx="1470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Toolbar demo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484188"/>
          </a:xfrm>
        </p:spPr>
        <p:txBody>
          <a:bodyPr/>
          <a:lstStyle/>
          <a:p>
            <a:r>
              <a:rPr lang="en-US" sz="2800" dirty="0" smtClean="0"/>
              <a:t>Creation of Tools to View Results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57" y="762000"/>
            <a:ext cx="888589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NERDS_Presentation2</Template>
  <TotalTime>142</TotalTime>
  <Words>372</Words>
  <Application>Microsoft Office PowerPoint</Application>
  <PresentationFormat>On-screen Show (4:3)</PresentationFormat>
  <Paragraphs>110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Maple</vt:lpstr>
      <vt:lpstr>Potential Scenic Sites Analysis for the                         Hill Country Conservancy</vt:lpstr>
      <vt:lpstr>Progress Report</vt:lpstr>
      <vt:lpstr>Purpose</vt:lpstr>
      <vt:lpstr>Past Work - Model Criteria</vt:lpstr>
      <vt:lpstr>Current Work</vt:lpstr>
      <vt:lpstr>Work Completed</vt:lpstr>
      <vt:lpstr>Hays County Pilot Study</vt:lpstr>
      <vt:lpstr>Creation of Tools to View Results</vt:lpstr>
      <vt:lpstr>Creation of Tools to View Results</vt:lpstr>
      <vt:lpstr>Viewshed Tests by County</vt:lpstr>
      <vt:lpstr>Viewshed From Rivers</vt:lpstr>
      <vt:lpstr>Future Work</vt:lpstr>
      <vt:lpstr>Arc Scene</vt:lpstr>
      <vt:lpstr>Final Deliverables</vt:lpstr>
      <vt:lpstr>  Conclusions </vt:lpstr>
    </vt:vector>
  </TitlesOfParts>
  <Company>Texas State University-San Marcos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Scenic Sites Analysis for the                         Hill Country Conservancy</dc:title>
  <dc:creator>mb1486</dc:creator>
  <cp:lastModifiedBy> matthew gray</cp:lastModifiedBy>
  <cp:revision>16</cp:revision>
  <dcterms:created xsi:type="dcterms:W3CDTF">2010-10-27T16:32:34Z</dcterms:created>
  <dcterms:modified xsi:type="dcterms:W3CDTF">2010-12-02T21:58:39Z</dcterms:modified>
</cp:coreProperties>
</file>