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Tahoma" pitchFamily="34" charset="0"/>
      </a:defRPr>
    </a:lvl1pPr>
    <a:lvl2pPr marL="457200" algn="l" rtl="0" fontAlgn="base">
      <a:spcBef>
        <a:spcPct val="0"/>
      </a:spcBef>
      <a:spcAft>
        <a:spcPct val="0"/>
      </a:spcAft>
      <a:defRPr kern="1200">
        <a:solidFill>
          <a:schemeClr val="tx1"/>
        </a:solidFill>
        <a:latin typeface="Tahoma" pitchFamily="34" charset="0"/>
        <a:ea typeface="+mn-ea"/>
        <a:cs typeface="Tahoma" pitchFamily="34" charset="0"/>
      </a:defRPr>
    </a:lvl2pPr>
    <a:lvl3pPr marL="914400" algn="l" rtl="0" fontAlgn="base">
      <a:spcBef>
        <a:spcPct val="0"/>
      </a:spcBef>
      <a:spcAft>
        <a:spcPct val="0"/>
      </a:spcAft>
      <a:defRPr kern="1200">
        <a:solidFill>
          <a:schemeClr val="tx1"/>
        </a:solidFill>
        <a:latin typeface="Tahoma" pitchFamily="34" charset="0"/>
        <a:ea typeface="+mn-ea"/>
        <a:cs typeface="Tahoma" pitchFamily="34" charset="0"/>
      </a:defRPr>
    </a:lvl3pPr>
    <a:lvl4pPr marL="1371600" algn="l" rtl="0" fontAlgn="base">
      <a:spcBef>
        <a:spcPct val="0"/>
      </a:spcBef>
      <a:spcAft>
        <a:spcPct val="0"/>
      </a:spcAft>
      <a:defRPr kern="1200">
        <a:solidFill>
          <a:schemeClr val="tx1"/>
        </a:solidFill>
        <a:latin typeface="Tahoma" pitchFamily="34" charset="0"/>
        <a:ea typeface="+mn-ea"/>
        <a:cs typeface="Tahoma" pitchFamily="34" charset="0"/>
      </a:defRPr>
    </a:lvl4pPr>
    <a:lvl5pPr marL="1828800" algn="l" rtl="0" fontAlgn="base">
      <a:spcBef>
        <a:spcPct val="0"/>
      </a:spcBef>
      <a:spcAft>
        <a:spcPct val="0"/>
      </a:spcAft>
      <a:defRPr kern="1200">
        <a:solidFill>
          <a:schemeClr val="tx1"/>
        </a:solidFill>
        <a:latin typeface="Tahoma" pitchFamily="34" charset="0"/>
        <a:ea typeface="+mn-ea"/>
        <a:cs typeface="Tahoma" pitchFamily="34" charset="0"/>
      </a:defRPr>
    </a:lvl5pPr>
    <a:lvl6pPr marL="2286000" algn="l" defTabSz="914400" rtl="0" eaLnBrk="1" latinLnBrk="0" hangingPunct="1">
      <a:defRPr kern="1200">
        <a:solidFill>
          <a:schemeClr val="tx1"/>
        </a:solidFill>
        <a:latin typeface="Tahoma" pitchFamily="34" charset="0"/>
        <a:ea typeface="+mn-ea"/>
        <a:cs typeface="Tahoma" pitchFamily="34" charset="0"/>
      </a:defRPr>
    </a:lvl6pPr>
    <a:lvl7pPr marL="2743200" algn="l" defTabSz="914400" rtl="0" eaLnBrk="1" latinLnBrk="0" hangingPunct="1">
      <a:defRPr kern="1200">
        <a:solidFill>
          <a:schemeClr val="tx1"/>
        </a:solidFill>
        <a:latin typeface="Tahoma" pitchFamily="34" charset="0"/>
        <a:ea typeface="+mn-ea"/>
        <a:cs typeface="Tahoma" pitchFamily="34" charset="0"/>
      </a:defRPr>
    </a:lvl7pPr>
    <a:lvl8pPr marL="3200400" algn="l" defTabSz="914400" rtl="0" eaLnBrk="1" latinLnBrk="0" hangingPunct="1">
      <a:defRPr kern="1200">
        <a:solidFill>
          <a:schemeClr val="tx1"/>
        </a:solidFill>
        <a:latin typeface="Tahoma" pitchFamily="34" charset="0"/>
        <a:ea typeface="+mn-ea"/>
        <a:cs typeface="Tahoma" pitchFamily="34" charset="0"/>
      </a:defRPr>
    </a:lvl8pPr>
    <a:lvl9pPr marL="3657600" algn="l" defTabSz="914400" rtl="0" eaLnBrk="1" latinLnBrk="0" hangingPunct="1">
      <a:defRPr kern="1200">
        <a:solidFill>
          <a:schemeClr val="tx1"/>
        </a:solidFill>
        <a:latin typeface="Tahoma" pitchFamily="34"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howGuides="1">
      <p:cViewPr varScale="1">
        <p:scale>
          <a:sx n="98" d="100"/>
          <a:sy n="98" d="100"/>
        </p:scale>
        <p:origin x="-270" y="-2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168"/>
          <p:cNvGrpSpPr>
            <a:grpSpLocks/>
          </p:cNvGrpSpPr>
          <p:nvPr/>
        </p:nvGrpSpPr>
        <p:grpSpPr bwMode="auto">
          <a:xfrm>
            <a:off x="0" y="-19050"/>
            <a:ext cx="9144000" cy="6877050"/>
            <a:chOff x="0" y="-12"/>
            <a:chExt cx="5760" cy="4332"/>
          </a:xfrm>
        </p:grpSpPr>
        <p:sp>
          <p:nvSpPr>
            <p:cNvPr id="5" name="Rectangle 16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eaLnBrk="0" hangingPunct="0">
                <a:defRPr/>
              </a:pPr>
              <a:endParaRPr lang="en-US">
                <a:cs typeface="+mn-cs"/>
              </a:endParaRPr>
            </a:p>
          </p:txBody>
        </p:sp>
        <p:grpSp>
          <p:nvGrpSpPr>
            <p:cNvPr id="6" name="Group 166"/>
            <p:cNvGrpSpPr>
              <a:grpSpLocks/>
            </p:cNvGrpSpPr>
            <p:nvPr userDrawn="1"/>
          </p:nvGrpSpPr>
          <p:grpSpPr bwMode="auto">
            <a:xfrm>
              <a:off x="-1261" y="-157"/>
              <a:ext cx="7021" cy="1190"/>
              <a:chOff x="-1261" y="-154"/>
              <a:chExt cx="7021" cy="1190"/>
            </a:xfrm>
          </p:grpSpPr>
          <p:sp>
            <p:nvSpPr>
              <p:cNvPr id="8" name="Freeform 7"/>
              <p:cNvSpPr>
                <a:spLocks/>
              </p:cNvSpPr>
              <p:nvPr userDrawn="1"/>
            </p:nvSpPr>
            <p:spPr bwMode="ltGray">
              <a:xfrm>
                <a:off x="0" y="4"/>
                <a:ext cx="5760" cy="1032"/>
              </a:xfrm>
              <a:custGeom>
                <a:avLst/>
                <a:gdLst/>
                <a:ahLst/>
                <a:cxnLst>
                  <a:cxn ang="0">
                    <a:pos x="4848" y="432"/>
                  </a:cxn>
                  <a:cxn ang="0">
                    <a:pos x="0" y="432"/>
                  </a:cxn>
                  <a:cxn ang="0">
                    <a:pos x="0" y="0"/>
                  </a:cxn>
                  <a:cxn ang="0">
                    <a:pos x="4848" y="0"/>
                  </a:cxn>
                  <a:cxn ang="0">
                    <a:pos x="4848" y="432"/>
                  </a:cxn>
                </a:cxnLst>
                <a:rect l="0" t="0" r="r" b="b"/>
                <a:pathLst>
                  <a:path w="4848" h="432">
                    <a:moveTo>
                      <a:pt x="4848" y="432"/>
                    </a:moveTo>
                    <a:lnTo>
                      <a:pt x="0" y="432"/>
                    </a:lnTo>
                    <a:lnTo>
                      <a:pt x="0" y="0"/>
                    </a:lnTo>
                    <a:lnTo>
                      <a:pt x="4848" y="0"/>
                    </a:lnTo>
                    <a:lnTo>
                      <a:pt x="4848" y="432"/>
                    </a:lnTo>
                    <a:close/>
                  </a:path>
                </a:pathLst>
              </a:custGeom>
              <a:solidFill>
                <a:schemeClr val="hlink"/>
              </a:solidFill>
              <a:ln w="9525">
                <a:noFill/>
                <a:round/>
                <a:headEnd/>
                <a:tailEnd/>
              </a:ln>
              <a:effectLst/>
            </p:spPr>
            <p:txBody>
              <a:bodyPr wrap="none" anchor="ctr"/>
              <a:lstStyle/>
              <a:p>
                <a:pPr eaLnBrk="0" hangingPunct="0">
                  <a:defRPr/>
                </a:pPr>
                <a:endParaRPr lang="en-US">
                  <a:cs typeface="+mn-cs"/>
                </a:endParaRPr>
              </a:p>
            </p:txBody>
          </p:sp>
          <p:grpSp>
            <p:nvGrpSpPr>
              <p:cNvPr id="9" name="Group 165"/>
              <p:cNvGrpSpPr>
                <a:grpSpLocks/>
              </p:cNvGrpSpPr>
              <p:nvPr userDrawn="1"/>
            </p:nvGrpSpPr>
            <p:grpSpPr bwMode="auto">
              <a:xfrm>
                <a:off x="333" y="-9"/>
                <a:ext cx="5176" cy="1044"/>
                <a:chOff x="333" y="-9"/>
                <a:chExt cx="5176" cy="1044"/>
              </a:xfrm>
            </p:grpSpPr>
            <p:sp>
              <p:nvSpPr>
                <p:cNvPr id="38" name="Freeform 10"/>
                <p:cNvSpPr>
                  <a:spLocks/>
                </p:cNvSpPr>
                <p:nvPr userDrawn="1"/>
              </p:nvSpPr>
              <p:spPr bwMode="ltGray">
                <a:xfrm>
                  <a:off x="3230" y="949"/>
                  <a:ext cx="17" cy="20"/>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39" name="Freeform 11"/>
                <p:cNvSpPr>
                  <a:spLocks/>
                </p:cNvSpPr>
                <p:nvPr userDrawn="1"/>
              </p:nvSpPr>
              <p:spPr bwMode="ltGray">
                <a:xfrm>
                  <a:off x="3406" y="1015"/>
                  <a:ext cx="21" cy="20"/>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40" name="Freeform 12"/>
                <p:cNvSpPr>
                  <a:spLocks/>
                </p:cNvSpPr>
                <p:nvPr userDrawn="1"/>
              </p:nvSpPr>
              <p:spPr bwMode="ltGray">
                <a:xfrm>
                  <a:off x="2909" y="908"/>
                  <a:ext cx="31" cy="3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41" name="Freeform 13"/>
                <p:cNvSpPr>
                  <a:spLocks/>
                </p:cNvSpPr>
                <p:nvPr userDrawn="1"/>
              </p:nvSpPr>
              <p:spPr bwMode="ltGray">
                <a:xfrm>
                  <a:off x="2551" y="940"/>
                  <a:ext cx="25" cy="12"/>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42" name="Freeform 14"/>
                <p:cNvSpPr>
                  <a:spLocks/>
                </p:cNvSpPr>
                <p:nvPr userDrawn="1"/>
              </p:nvSpPr>
              <p:spPr bwMode="ltGray">
                <a:xfrm>
                  <a:off x="2443" y="954"/>
                  <a:ext cx="65" cy="39"/>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43" name="Freeform 15"/>
                <p:cNvSpPr>
                  <a:spLocks/>
                </p:cNvSpPr>
                <p:nvPr userDrawn="1"/>
              </p:nvSpPr>
              <p:spPr bwMode="ltGray">
                <a:xfrm>
                  <a:off x="2375" y="952"/>
                  <a:ext cx="68" cy="39"/>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44" name="Freeform 16"/>
                <p:cNvSpPr>
                  <a:spLocks/>
                </p:cNvSpPr>
                <p:nvPr userDrawn="1"/>
              </p:nvSpPr>
              <p:spPr bwMode="ltGray">
                <a:xfrm>
                  <a:off x="2007" y="739"/>
                  <a:ext cx="354" cy="228"/>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45" name="Freeform 17"/>
                <p:cNvSpPr>
                  <a:spLocks/>
                </p:cNvSpPr>
                <p:nvPr userDrawn="1"/>
              </p:nvSpPr>
              <p:spPr bwMode="ltGray">
                <a:xfrm>
                  <a:off x="2222" y="724"/>
                  <a:ext cx="157" cy="167"/>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46" name="Freeform 18"/>
                <p:cNvSpPr>
                  <a:spLocks/>
                </p:cNvSpPr>
                <p:nvPr userDrawn="1"/>
              </p:nvSpPr>
              <p:spPr bwMode="ltGray">
                <a:xfrm>
                  <a:off x="2375" y="800"/>
                  <a:ext cx="110" cy="32"/>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47" name="Freeform 19"/>
                <p:cNvSpPr>
                  <a:spLocks/>
                </p:cNvSpPr>
                <p:nvPr userDrawn="1"/>
              </p:nvSpPr>
              <p:spPr bwMode="ltGray">
                <a:xfrm>
                  <a:off x="2370" y="839"/>
                  <a:ext cx="75" cy="8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48" name="Freeform 20"/>
                <p:cNvSpPr>
                  <a:spLocks/>
                </p:cNvSpPr>
                <p:nvPr userDrawn="1"/>
              </p:nvSpPr>
              <p:spPr bwMode="ltGray">
                <a:xfrm>
                  <a:off x="2497" y="793"/>
                  <a:ext cx="37" cy="49"/>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49" name="Freeform 21"/>
                <p:cNvSpPr>
                  <a:spLocks/>
                </p:cNvSpPr>
                <p:nvPr userDrawn="1"/>
              </p:nvSpPr>
              <p:spPr bwMode="ltGray">
                <a:xfrm>
                  <a:off x="2506" y="869"/>
                  <a:ext cx="47" cy="24"/>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50" name="Freeform 22"/>
                <p:cNvSpPr>
                  <a:spLocks/>
                </p:cNvSpPr>
                <p:nvPr userDrawn="1"/>
              </p:nvSpPr>
              <p:spPr bwMode="ltGray">
                <a:xfrm>
                  <a:off x="2555" y="832"/>
                  <a:ext cx="61" cy="42"/>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51" name="Freeform 23"/>
                <p:cNvSpPr>
                  <a:spLocks/>
                </p:cNvSpPr>
                <p:nvPr userDrawn="1"/>
              </p:nvSpPr>
              <p:spPr bwMode="ltGray">
                <a:xfrm>
                  <a:off x="2572" y="852"/>
                  <a:ext cx="286" cy="149"/>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52" name="Freeform 24"/>
                <p:cNvSpPr>
                  <a:spLocks/>
                </p:cNvSpPr>
                <p:nvPr userDrawn="1"/>
              </p:nvSpPr>
              <p:spPr bwMode="ltGray">
                <a:xfrm>
                  <a:off x="2820" y="866"/>
                  <a:ext cx="78" cy="64"/>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53" name="Freeform 25"/>
                <p:cNvSpPr>
                  <a:spLocks/>
                </p:cNvSpPr>
                <p:nvPr userDrawn="1"/>
              </p:nvSpPr>
              <p:spPr bwMode="ltGray">
                <a:xfrm>
                  <a:off x="2984" y="732"/>
                  <a:ext cx="19" cy="14"/>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54" name="Freeform 26"/>
                <p:cNvSpPr>
                  <a:spLocks/>
                </p:cNvSpPr>
                <p:nvPr userDrawn="1"/>
              </p:nvSpPr>
              <p:spPr bwMode="ltGray">
                <a:xfrm>
                  <a:off x="3083" y="830"/>
                  <a:ext cx="26" cy="19"/>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55" name="Freeform 27"/>
                <p:cNvSpPr>
                  <a:spLocks/>
                </p:cNvSpPr>
                <p:nvPr userDrawn="1"/>
              </p:nvSpPr>
              <p:spPr bwMode="ltGray">
                <a:xfrm>
                  <a:off x="2766" y="610"/>
                  <a:ext cx="19" cy="12"/>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56" name="Freeform 28"/>
                <p:cNvSpPr>
                  <a:spLocks/>
                </p:cNvSpPr>
                <p:nvPr userDrawn="1"/>
              </p:nvSpPr>
              <p:spPr bwMode="ltGray">
                <a:xfrm>
                  <a:off x="2600" y="712"/>
                  <a:ext cx="19" cy="12"/>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57" name="Freeform 29"/>
                <p:cNvSpPr>
                  <a:spLocks/>
                </p:cNvSpPr>
                <p:nvPr userDrawn="1"/>
              </p:nvSpPr>
              <p:spPr bwMode="ltGray">
                <a:xfrm>
                  <a:off x="2417" y="680"/>
                  <a:ext cx="80" cy="66"/>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58" name="Freeform 30"/>
                <p:cNvSpPr>
                  <a:spLocks/>
                </p:cNvSpPr>
                <p:nvPr userDrawn="1"/>
              </p:nvSpPr>
              <p:spPr bwMode="ltGray">
                <a:xfrm>
                  <a:off x="2391" y="541"/>
                  <a:ext cx="94" cy="142"/>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59" name="Freeform 31"/>
                <p:cNvSpPr>
                  <a:spLocks/>
                </p:cNvSpPr>
                <p:nvPr userDrawn="1"/>
              </p:nvSpPr>
              <p:spPr bwMode="ltGray">
                <a:xfrm>
                  <a:off x="2415" y="644"/>
                  <a:ext cx="32" cy="41"/>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60" name="Freeform 32"/>
                <p:cNvSpPr>
                  <a:spLocks/>
                </p:cNvSpPr>
                <p:nvPr userDrawn="1"/>
              </p:nvSpPr>
              <p:spPr bwMode="ltGray">
                <a:xfrm>
                  <a:off x="2349" y="654"/>
                  <a:ext cx="45" cy="41"/>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61" name="Freeform 33"/>
                <p:cNvSpPr>
                  <a:spLocks/>
                </p:cNvSpPr>
                <p:nvPr userDrawn="1"/>
              </p:nvSpPr>
              <p:spPr bwMode="ltGray">
                <a:xfrm>
                  <a:off x="4808" y="597"/>
                  <a:ext cx="701" cy="438"/>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62" name="Freeform 34"/>
                <p:cNvSpPr>
                  <a:spLocks/>
                </p:cNvSpPr>
                <p:nvPr userDrawn="1"/>
              </p:nvSpPr>
              <p:spPr bwMode="ltGray">
                <a:xfrm>
                  <a:off x="3880" y="-7"/>
                  <a:ext cx="984" cy="692"/>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63" name="Freeform 35"/>
                <p:cNvSpPr>
                  <a:spLocks/>
                </p:cNvSpPr>
                <p:nvPr userDrawn="1"/>
              </p:nvSpPr>
              <p:spPr bwMode="ltGray">
                <a:xfrm>
                  <a:off x="3577" y="490"/>
                  <a:ext cx="36" cy="39"/>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64" name="Freeform 36"/>
                <p:cNvSpPr>
                  <a:spLocks/>
                </p:cNvSpPr>
                <p:nvPr userDrawn="1"/>
              </p:nvSpPr>
              <p:spPr bwMode="ltGray">
                <a:xfrm>
                  <a:off x="3549" y="475"/>
                  <a:ext cx="38" cy="29"/>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65" name="Freeform 37"/>
                <p:cNvSpPr>
                  <a:spLocks/>
                </p:cNvSpPr>
                <p:nvPr userDrawn="1"/>
              </p:nvSpPr>
              <p:spPr bwMode="ltGray">
                <a:xfrm>
                  <a:off x="4686" y="394"/>
                  <a:ext cx="171" cy="81"/>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66" name="Freeform 38"/>
                <p:cNvSpPr>
                  <a:spLocks/>
                </p:cNvSpPr>
                <p:nvPr userDrawn="1"/>
              </p:nvSpPr>
              <p:spPr bwMode="ltGray">
                <a:xfrm>
                  <a:off x="4867" y="460"/>
                  <a:ext cx="138" cy="37"/>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67" name="Freeform 39"/>
                <p:cNvSpPr>
                  <a:spLocks/>
                </p:cNvSpPr>
                <p:nvPr userDrawn="1"/>
              </p:nvSpPr>
              <p:spPr bwMode="ltGray">
                <a:xfrm>
                  <a:off x="4794" y="480"/>
                  <a:ext cx="56" cy="3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68" name="Freeform 40"/>
                <p:cNvSpPr>
                  <a:spLocks/>
                </p:cNvSpPr>
                <p:nvPr userDrawn="1"/>
              </p:nvSpPr>
              <p:spPr bwMode="ltGray">
                <a:xfrm>
                  <a:off x="4757" y="375"/>
                  <a:ext cx="37" cy="44"/>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69" name="Freeform 41"/>
                <p:cNvSpPr>
                  <a:spLocks/>
                </p:cNvSpPr>
                <p:nvPr userDrawn="1"/>
              </p:nvSpPr>
              <p:spPr bwMode="ltGray">
                <a:xfrm>
                  <a:off x="5054" y="507"/>
                  <a:ext cx="45" cy="66"/>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70" name="Freeform 42"/>
                <p:cNvSpPr>
                  <a:spLocks/>
                </p:cNvSpPr>
                <p:nvPr userDrawn="1"/>
              </p:nvSpPr>
              <p:spPr bwMode="ltGray">
                <a:xfrm>
                  <a:off x="4260" y="6"/>
                  <a:ext cx="480" cy="100"/>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71" name="Freeform 43"/>
                <p:cNvSpPr>
                  <a:spLocks/>
                </p:cNvSpPr>
                <p:nvPr userDrawn="1"/>
              </p:nvSpPr>
              <p:spPr bwMode="ltGray">
                <a:xfrm>
                  <a:off x="3835" y="3"/>
                  <a:ext cx="446" cy="49"/>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72" name="Freeform 44"/>
                <p:cNvSpPr>
                  <a:spLocks/>
                </p:cNvSpPr>
                <p:nvPr userDrawn="1"/>
              </p:nvSpPr>
              <p:spPr bwMode="ltGray">
                <a:xfrm>
                  <a:off x="2853" y="74"/>
                  <a:ext cx="42" cy="25"/>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73" name="Freeform 45"/>
                <p:cNvSpPr>
                  <a:spLocks/>
                </p:cNvSpPr>
                <p:nvPr userDrawn="1"/>
              </p:nvSpPr>
              <p:spPr bwMode="ltGray">
                <a:xfrm>
                  <a:off x="1704" y="3"/>
                  <a:ext cx="1022" cy="37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74" name="Freeform 46"/>
                <p:cNvSpPr>
                  <a:spLocks/>
                </p:cNvSpPr>
                <p:nvPr userDrawn="1"/>
              </p:nvSpPr>
              <p:spPr bwMode="ltGray">
                <a:xfrm>
                  <a:off x="2729" y="-9"/>
                  <a:ext cx="47" cy="134"/>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75" name="Freeform 47"/>
                <p:cNvSpPr>
                  <a:spLocks/>
                </p:cNvSpPr>
                <p:nvPr userDrawn="1"/>
              </p:nvSpPr>
              <p:spPr bwMode="ltGray">
                <a:xfrm>
                  <a:off x="2701" y="103"/>
                  <a:ext cx="138" cy="8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76" name="Freeform 48"/>
                <p:cNvSpPr>
                  <a:spLocks/>
                </p:cNvSpPr>
                <p:nvPr userDrawn="1"/>
              </p:nvSpPr>
              <p:spPr bwMode="ltGray">
                <a:xfrm>
                  <a:off x="2553" y="182"/>
                  <a:ext cx="187" cy="176"/>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77" name="Freeform 49"/>
                <p:cNvSpPr>
                  <a:spLocks/>
                </p:cNvSpPr>
                <p:nvPr userDrawn="1"/>
              </p:nvSpPr>
              <p:spPr bwMode="ltGray">
                <a:xfrm>
                  <a:off x="2677" y="233"/>
                  <a:ext cx="14" cy="10"/>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78" name="Freeform 50"/>
                <p:cNvSpPr>
                  <a:spLocks/>
                </p:cNvSpPr>
                <p:nvPr userDrawn="1"/>
              </p:nvSpPr>
              <p:spPr bwMode="ltGray">
                <a:xfrm>
                  <a:off x="1627" y="353"/>
                  <a:ext cx="813" cy="462"/>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79" name="Freeform 51"/>
                <p:cNvSpPr>
                  <a:spLocks/>
                </p:cNvSpPr>
                <p:nvPr userDrawn="1"/>
              </p:nvSpPr>
              <p:spPr bwMode="ltGray">
                <a:xfrm>
                  <a:off x="1770" y="671"/>
                  <a:ext cx="45" cy="71"/>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80" name="Freeform 52"/>
                <p:cNvSpPr>
                  <a:spLocks/>
                </p:cNvSpPr>
                <p:nvPr userDrawn="1"/>
              </p:nvSpPr>
              <p:spPr bwMode="ltGray">
                <a:xfrm>
                  <a:off x="2394" y="431"/>
                  <a:ext cx="42" cy="59"/>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81" name="Freeform 53"/>
                <p:cNvSpPr>
                  <a:spLocks/>
                </p:cNvSpPr>
                <p:nvPr userDrawn="1"/>
              </p:nvSpPr>
              <p:spPr bwMode="ltGray">
                <a:xfrm>
                  <a:off x="2513" y="402"/>
                  <a:ext cx="21" cy="24"/>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82" name="Freeform 54"/>
                <p:cNvSpPr>
                  <a:spLocks/>
                </p:cNvSpPr>
                <p:nvPr userDrawn="1"/>
              </p:nvSpPr>
              <p:spPr bwMode="ltGray">
                <a:xfrm>
                  <a:off x="333" y="169"/>
                  <a:ext cx="1015" cy="866"/>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83" name="Freeform 55"/>
                <p:cNvSpPr>
                  <a:spLocks/>
                </p:cNvSpPr>
                <p:nvPr userDrawn="1"/>
              </p:nvSpPr>
              <p:spPr bwMode="ltGray">
                <a:xfrm>
                  <a:off x="727" y="495"/>
                  <a:ext cx="382" cy="540"/>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84" name="Freeform 56"/>
                <p:cNvSpPr>
                  <a:spLocks/>
                </p:cNvSpPr>
                <p:nvPr userDrawn="1"/>
              </p:nvSpPr>
              <p:spPr bwMode="ltGray">
                <a:xfrm>
                  <a:off x="1400" y="896"/>
                  <a:ext cx="16" cy="29"/>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85" name="Freeform 57"/>
                <p:cNvSpPr>
                  <a:spLocks/>
                </p:cNvSpPr>
                <p:nvPr userDrawn="1"/>
              </p:nvSpPr>
              <p:spPr bwMode="ltGray">
                <a:xfrm>
                  <a:off x="1379" y="617"/>
                  <a:ext cx="21" cy="1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86" name="Freeform 58"/>
                <p:cNvSpPr>
                  <a:spLocks/>
                </p:cNvSpPr>
                <p:nvPr userDrawn="1"/>
              </p:nvSpPr>
              <p:spPr bwMode="ltGray">
                <a:xfrm>
                  <a:off x="453" y="275"/>
                  <a:ext cx="58" cy="24"/>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87" name="Freeform 59"/>
                <p:cNvSpPr>
                  <a:spLocks/>
                </p:cNvSpPr>
                <p:nvPr userDrawn="1"/>
              </p:nvSpPr>
              <p:spPr bwMode="ltGray">
                <a:xfrm>
                  <a:off x="1161" y="50"/>
                  <a:ext cx="691" cy="569"/>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88" name="Freeform 60"/>
                <p:cNvSpPr>
                  <a:spLocks/>
                </p:cNvSpPr>
                <p:nvPr userDrawn="1"/>
              </p:nvSpPr>
              <p:spPr bwMode="ltGray">
                <a:xfrm>
                  <a:off x="689" y="6"/>
                  <a:ext cx="1386" cy="232"/>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89" name="Freeform 61"/>
                <p:cNvSpPr>
                  <a:spLocks/>
                </p:cNvSpPr>
                <p:nvPr userDrawn="1"/>
              </p:nvSpPr>
              <p:spPr bwMode="ltGray">
                <a:xfrm>
                  <a:off x="971" y="91"/>
                  <a:ext cx="30" cy="25"/>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90" name="Freeform 62"/>
                <p:cNvSpPr>
                  <a:spLocks/>
                </p:cNvSpPr>
                <p:nvPr userDrawn="1"/>
              </p:nvSpPr>
              <p:spPr bwMode="ltGray">
                <a:xfrm>
                  <a:off x="935" y="125"/>
                  <a:ext cx="45" cy="27"/>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91" name="Freeform 63"/>
                <p:cNvSpPr>
                  <a:spLocks/>
                </p:cNvSpPr>
                <p:nvPr userDrawn="1"/>
              </p:nvSpPr>
              <p:spPr bwMode="ltGray">
                <a:xfrm>
                  <a:off x="1081" y="226"/>
                  <a:ext cx="75" cy="14"/>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92" name="Freeform 64"/>
                <p:cNvSpPr>
                  <a:spLocks/>
                </p:cNvSpPr>
                <p:nvPr userDrawn="1"/>
              </p:nvSpPr>
              <p:spPr bwMode="ltGray">
                <a:xfrm>
                  <a:off x="1210" y="223"/>
                  <a:ext cx="42" cy="37"/>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93" name="Freeform 65"/>
                <p:cNvSpPr>
                  <a:spLocks/>
                </p:cNvSpPr>
                <p:nvPr userDrawn="1"/>
              </p:nvSpPr>
              <p:spPr bwMode="ltGray">
                <a:xfrm>
                  <a:off x="865" y="123"/>
                  <a:ext cx="33" cy="24"/>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grpSp>
          <p:grpSp>
            <p:nvGrpSpPr>
              <p:cNvPr id="10" name="Group 159"/>
              <p:cNvGrpSpPr>
                <a:grpSpLocks/>
              </p:cNvGrpSpPr>
              <p:nvPr userDrawn="1"/>
            </p:nvGrpSpPr>
            <p:grpSpPr bwMode="auto">
              <a:xfrm>
                <a:off x="7" y="-154"/>
                <a:ext cx="5739" cy="418"/>
                <a:chOff x="1056" y="111"/>
                <a:chExt cx="2448" cy="418"/>
              </a:xfrm>
            </p:grpSpPr>
            <p:sp>
              <p:nvSpPr>
                <p:cNvPr id="27" name="Line 110"/>
                <p:cNvSpPr>
                  <a:spLocks noChangeShapeType="1"/>
                </p:cNvSpPr>
                <p:nvPr/>
              </p:nvSpPr>
              <p:spPr bwMode="white">
                <a:xfrm>
                  <a:off x="1056" y="332"/>
                  <a:ext cx="2448" cy="0"/>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8" name="Line 112"/>
                <p:cNvSpPr>
                  <a:spLocks noChangeShapeType="1"/>
                </p:cNvSpPr>
                <p:nvPr/>
              </p:nvSpPr>
              <p:spPr bwMode="white">
                <a:xfrm>
                  <a:off x="1254" y="111"/>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9" name="Line 113"/>
                <p:cNvSpPr>
                  <a:spLocks noChangeShapeType="1"/>
                </p:cNvSpPr>
                <p:nvPr/>
              </p:nvSpPr>
              <p:spPr bwMode="white">
                <a:xfrm>
                  <a:off x="1482" y="111"/>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30" name="Line 114"/>
                <p:cNvSpPr>
                  <a:spLocks noChangeShapeType="1"/>
                </p:cNvSpPr>
                <p:nvPr/>
              </p:nvSpPr>
              <p:spPr bwMode="white">
                <a:xfrm>
                  <a:off x="1710" y="111"/>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31" name="Line 115"/>
                <p:cNvSpPr>
                  <a:spLocks noChangeShapeType="1"/>
                </p:cNvSpPr>
                <p:nvPr/>
              </p:nvSpPr>
              <p:spPr bwMode="white">
                <a:xfrm>
                  <a:off x="1938" y="111"/>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32" name="Line 116"/>
                <p:cNvSpPr>
                  <a:spLocks noChangeShapeType="1"/>
                </p:cNvSpPr>
                <p:nvPr/>
              </p:nvSpPr>
              <p:spPr bwMode="white">
                <a:xfrm>
                  <a:off x="2166" y="111"/>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33" name="Line 117"/>
                <p:cNvSpPr>
                  <a:spLocks noChangeShapeType="1"/>
                </p:cNvSpPr>
                <p:nvPr/>
              </p:nvSpPr>
              <p:spPr bwMode="white">
                <a:xfrm>
                  <a:off x="2394" y="111"/>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34" name="Line 118"/>
                <p:cNvSpPr>
                  <a:spLocks noChangeShapeType="1"/>
                </p:cNvSpPr>
                <p:nvPr/>
              </p:nvSpPr>
              <p:spPr bwMode="white">
                <a:xfrm>
                  <a:off x="2622" y="111"/>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35" name="Line 119"/>
                <p:cNvSpPr>
                  <a:spLocks noChangeShapeType="1"/>
                </p:cNvSpPr>
                <p:nvPr/>
              </p:nvSpPr>
              <p:spPr bwMode="white">
                <a:xfrm>
                  <a:off x="2850" y="111"/>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36" name="Line 120"/>
                <p:cNvSpPr>
                  <a:spLocks noChangeShapeType="1"/>
                </p:cNvSpPr>
                <p:nvPr/>
              </p:nvSpPr>
              <p:spPr bwMode="white">
                <a:xfrm>
                  <a:off x="3078" y="111"/>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37" name="Line 121"/>
                <p:cNvSpPr>
                  <a:spLocks noChangeShapeType="1"/>
                </p:cNvSpPr>
                <p:nvPr/>
              </p:nvSpPr>
              <p:spPr bwMode="white">
                <a:xfrm>
                  <a:off x="3306" y="111"/>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grpSp>
          <p:grpSp>
            <p:nvGrpSpPr>
              <p:cNvPr id="11" name="Group 160"/>
              <p:cNvGrpSpPr>
                <a:grpSpLocks/>
              </p:cNvGrpSpPr>
              <p:nvPr userDrawn="1"/>
            </p:nvGrpSpPr>
            <p:grpSpPr bwMode="auto">
              <a:xfrm>
                <a:off x="-1261" y="-1"/>
                <a:ext cx="2098" cy="1030"/>
                <a:chOff x="1208" y="109"/>
                <a:chExt cx="2098" cy="423"/>
              </a:xfrm>
            </p:grpSpPr>
            <p:sp>
              <p:nvSpPr>
                <p:cNvPr id="12" name="Line 132"/>
                <p:cNvSpPr>
                  <a:spLocks noChangeShapeType="1"/>
                </p:cNvSpPr>
                <p:nvPr/>
              </p:nvSpPr>
              <p:spPr bwMode="ltGray">
                <a:xfrm>
                  <a:off x="2850" y="110"/>
                  <a:ext cx="0" cy="142"/>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13" name="Line 133"/>
                <p:cNvSpPr>
                  <a:spLocks noChangeShapeType="1"/>
                </p:cNvSpPr>
                <p:nvPr/>
              </p:nvSpPr>
              <p:spPr bwMode="ltGray">
                <a:xfrm>
                  <a:off x="2972" y="332"/>
                  <a:ext cx="70"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14" name="Line 134"/>
                <p:cNvSpPr>
                  <a:spLocks noChangeShapeType="1"/>
                </p:cNvSpPr>
                <p:nvPr/>
              </p:nvSpPr>
              <p:spPr bwMode="ltGray">
                <a:xfrm>
                  <a:off x="3078" y="350"/>
                  <a:ext cx="0" cy="28"/>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15" name="Line 135"/>
                <p:cNvSpPr>
                  <a:spLocks noChangeShapeType="1"/>
                </p:cNvSpPr>
                <p:nvPr/>
              </p:nvSpPr>
              <p:spPr bwMode="ltGray">
                <a:xfrm>
                  <a:off x="3306" y="450"/>
                  <a:ext cx="0" cy="79"/>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16" name="Line 145"/>
                <p:cNvSpPr>
                  <a:spLocks noChangeShapeType="1"/>
                </p:cNvSpPr>
                <p:nvPr/>
              </p:nvSpPr>
              <p:spPr bwMode="ltGray">
                <a:xfrm>
                  <a:off x="2166" y="114"/>
                  <a:ext cx="0" cy="62"/>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17" name="Line 146"/>
                <p:cNvSpPr>
                  <a:spLocks noChangeShapeType="1"/>
                </p:cNvSpPr>
                <p:nvPr/>
              </p:nvSpPr>
              <p:spPr bwMode="ltGray">
                <a:xfrm>
                  <a:off x="1938" y="111"/>
                  <a:ext cx="0" cy="337"/>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18" name="Line 147"/>
                <p:cNvSpPr>
                  <a:spLocks noChangeShapeType="1"/>
                </p:cNvSpPr>
                <p:nvPr/>
              </p:nvSpPr>
              <p:spPr bwMode="ltGray">
                <a:xfrm flipH="1">
                  <a:off x="1912" y="332"/>
                  <a:ext cx="68"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19" name="Line 148"/>
                <p:cNvSpPr>
                  <a:spLocks noChangeShapeType="1"/>
                </p:cNvSpPr>
                <p:nvPr/>
              </p:nvSpPr>
              <p:spPr bwMode="ltGray">
                <a:xfrm>
                  <a:off x="1778" y="332"/>
                  <a:ext cx="60"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0" name="Line 149"/>
                <p:cNvSpPr>
                  <a:spLocks noChangeShapeType="1"/>
                </p:cNvSpPr>
                <p:nvPr/>
              </p:nvSpPr>
              <p:spPr bwMode="ltGray">
                <a:xfrm flipH="1">
                  <a:off x="1578" y="332"/>
                  <a:ext cx="82"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1" name="Line 150"/>
                <p:cNvSpPr>
                  <a:spLocks noChangeShapeType="1"/>
                </p:cNvSpPr>
                <p:nvPr/>
              </p:nvSpPr>
              <p:spPr bwMode="ltGray">
                <a:xfrm>
                  <a:off x="1208" y="332"/>
                  <a:ext cx="348"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 name="Line 151"/>
                <p:cNvSpPr>
                  <a:spLocks noChangeShapeType="1"/>
                </p:cNvSpPr>
                <p:nvPr/>
              </p:nvSpPr>
              <p:spPr bwMode="ltGray">
                <a:xfrm>
                  <a:off x="1480" y="234"/>
                  <a:ext cx="0" cy="298"/>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3" name="Line 152"/>
                <p:cNvSpPr>
                  <a:spLocks noChangeShapeType="1"/>
                </p:cNvSpPr>
                <p:nvPr/>
              </p:nvSpPr>
              <p:spPr bwMode="ltGray">
                <a:xfrm>
                  <a:off x="1254" y="252"/>
                  <a:ext cx="0" cy="156"/>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4" name="Line 153"/>
                <p:cNvSpPr>
                  <a:spLocks noChangeShapeType="1"/>
                </p:cNvSpPr>
                <p:nvPr/>
              </p:nvSpPr>
              <p:spPr bwMode="ltGray">
                <a:xfrm flipH="1" flipV="1">
                  <a:off x="1482" y="109"/>
                  <a:ext cx="0" cy="27"/>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5" name="Line 154"/>
                <p:cNvSpPr>
                  <a:spLocks noChangeShapeType="1"/>
                </p:cNvSpPr>
                <p:nvPr/>
              </p:nvSpPr>
              <p:spPr bwMode="ltGray">
                <a:xfrm>
                  <a:off x="1710" y="180"/>
                  <a:ext cx="0" cy="96"/>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6" name="Line 155"/>
                <p:cNvSpPr>
                  <a:spLocks noChangeShapeType="1"/>
                </p:cNvSpPr>
                <p:nvPr/>
              </p:nvSpPr>
              <p:spPr bwMode="ltGray">
                <a:xfrm flipV="1">
                  <a:off x="1710" y="111"/>
                  <a:ext cx="0" cy="22"/>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grpSp>
        </p:grpSp>
        <p:pic>
          <p:nvPicPr>
            <p:cNvPr id="7" name="Picture 158" descr="earth"/>
            <p:cNvPicPr>
              <a:picLocks noChangeAspect="1" noChangeArrowheads="1"/>
            </p:cNvPicPr>
            <p:nvPr userDrawn="1"/>
          </p:nvPicPr>
          <p:blipFill>
            <a:blip r:embed="rId2">
              <a:clrChange>
                <a:clrFrom>
                  <a:srgbClr val="000000"/>
                </a:clrFrom>
                <a:clrTo>
                  <a:srgbClr val="000000">
                    <a:alpha val="0"/>
                  </a:srgbClr>
                </a:clrTo>
              </a:clrChange>
            </a:blip>
            <a:srcRect/>
            <a:stretch>
              <a:fillRect/>
            </a:stretch>
          </p:blipFill>
          <p:spPr bwMode="gray">
            <a:xfrm>
              <a:off x="336" y="1566"/>
              <a:ext cx="690" cy="642"/>
            </a:xfrm>
            <a:prstGeom prst="rect">
              <a:avLst/>
            </a:prstGeom>
            <a:noFill/>
            <a:ln w="9525">
              <a:noFill/>
              <a:miter lim="800000"/>
              <a:headEnd/>
              <a:tailEnd/>
            </a:ln>
          </p:spPr>
        </p:pic>
      </p:grpSp>
      <p:sp>
        <p:nvSpPr>
          <p:cNvPr id="46082" name="Rectangle 2"/>
          <p:cNvSpPr>
            <a:spLocks noGrp="1" noChangeArrowheads="1"/>
          </p:cNvSpPr>
          <p:nvPr>
            <p:ph type="ctrTitle"/>
          </p:nvPr>
        </p:nvSpPr>
        <p:spPr>
          <a:xfrm>
            <a:off x="1828800" y="1828800"/>
            <a:ext cx="6934200" cy="2362200"/>
          </a:xfrm>
        </p:spPr>
        <p:txBody>
          <a:bodyPr/>
          <a:lstStyle>
            <a:lvl1pPr>
              <a:defRPr/>
            </a:lvl1pPr>
          </a:lstStyle>
          <a:p>
            <a:r>
              <a:rPr lang="en-US" smtClean="0"/>
              <a:t>Click to edit Master title style</a:t>
            </a:r>
            <a:endParaRPr lang="en-US"/>
          </a:p>
        </p:txBody>
      </p:sp>
      <p:sp>
        <p:nvSpPr>
          <p:cNvPr id="46083" name="Rectangle 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smtClean="0"/>
              <a:t>Click to edit Master subtitle style</a:t>
            </a:r>
            <a:endParaRPr lang="en-US"/>
          </a:p>
        </p:txBody>
      </p:sp>
      <p:sp>
        <p:nvSpPr>
          <p:cNvPr id="94" name="Rectangle 4"/>
          <p:cNvSpPr>
            <a:spLocks noGrp="1" noChangeArrowheads="1"/>
          </p:cNvSpPr>
          <p:nvPr>
            <p:ph type="dt" sz="half" idx="10"/>
          </p:nvPr>
        </p:nvSpPr>
        <p:spPr>
          <a:xfrm>
            <a:off x="533400" y="6248400"/>
            <a:ext cx="1905000" cy="457200"/>
          </a:xfrm>
        </p:spPr>
        <p:txBody>
          <a:bodyPr/>
          <a:lstStyle>
            <a:lvl1pPr>
              <a:defRPr/>
            </a:lvl1pPr>
          </a:lstStyle>
          <a:p>
            <a:pPr>
              <a:defRPr/>
            </a:pPr>
            <a:endParaRPr lang="en-US"/>
          </a:p>
        </p:txBody>
      </p:sp>
      <p:sp>
        <p:nvSpPr>
          <p:cNvPr id="95" name="Rectangle 5"/>
          <p:cNvSpPr>
            <a:spLocks noGrp="1" noChangeArrowheads="1"/>
          </p:cNvSpPr>
          <p:nvPr>
            <p:ph type="ftr" sz="quarter" idx="11"/>
          </p:nvPr>
        </p:nvSpPr>
        <p:spPr>
          <a:xfrm>
            <a:off x="3200400" y="6248400"/>
            <a:ext cx="2895600" cy="457200"/>
          </a:xfrm>
        </p:spPr>
        <p:txBody>
          <a:bodyPr/>
          <a:lstStyle>
            <a:lvl1pPr>
              <a:defRPr/>
            </a:lvl1pPr>
          </a:lstStyle>
          <a:p>
            <a:pPr>
              <a:defRPr/>
            </a:pPr>
            <a:endParaRPr lang="en-US"/>
          </a:p>
        </p:txBody>
      </p:sp>
      <p:sp>
        <p:nvSpPr>
          <p:cNvPr id="96" name="Rectangle 6"/>
          <p:cNvSpPr>
            <a:spLocks noGrp="1" noChangeArrowheads="1"/>
          </p:cNvSpPr>
          <p:nvPr>
            <p:ph type="sldNum" sz="quarter" idx="12"/>
          </p:nvPr>
        </p:nvSpPr>
        <p:spPr>
          <a:xfrm>
            <a:off x="6858000" y="6248400"/>
            <a:ext cx="1905000" cy="457200"/>
          </a:xfrm>
        </p:spPr>
        <p:txBody>
          <a:bodyPr/>
          <a:lstStyle>
            <a:lvl1pPr>
              <a:defRPr/>
            </a:lvl1pPr>
          </a:lstStyle>
          <a:p>
            <a:pPr>
              <a:defRPr/>
            </a:pPr>
            <a:fld id="{44F4CBAD-6A6B-4CC8-880E-22450FBB08B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DBEA0F-6D29-465E-AF65-55375235E84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215545-DA98-4C92-BEA7-DB45B5BB44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14D3CD-240B-4173-872D-651224AC6F1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0B509D-8810-4070-980C-658EA34FB41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41D65F4-C20A-4DC2-A788-D3C6BDD59E1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C19183-DD41-43AC-B77E-BA857E6A91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C7BAC41-13B7-4CAC-B413-ADCDB1AFB0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7AB05C4-1E7C-4A92-AA66-0DF0F307D77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895F8F-85C5-462B-ACF9-6FF29ADCD4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E94544-39AC-4F48-8242-B3AC13B928B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063" y="9302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147888"/>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dt" sz="half" idx="2"/>
          </p:nvPr>
        </p:nvSpPr>
        <p:spPr bwMode="auto">
          <a:xfrm>
            <a:off x="685800" y="62928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mj-lt"/>
                <a:cs typeface="+mn-cs"/>
              </a:defRPr>
            </a:lvl1pPr>
          </a:lstStyle>
          <a:p>
            <a:pPr>
              <a:defRPr/>
            </a:pPr>
            <a:endParaRPr lang="en-US"/>
          </a:p>
        </p:txBody>
      </p:sp>
      <p:sp>
        <p:nvSpPr>
          <p:cNvPr id="22533" name="Rectangle 5"/>
          <p:cNvSpPr>
            <a:spLocks noGrp="1" noChangeArrowheads="1"/>
          </p:cNvSpPr>
          <p:nvPr>
            <p:ph type="ftr" sz="quarter" idx="3"/>
          </p:nvPr>
        </p:nvSpPr>
        <p:spPr bwMode="auto">
          <a:xfrm>
            <a:off x="3124200" y="62928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mj-lt"/>
                <a:cs typeface="+mn-cs"/>
              </a:defRPr>
            </a:lvl1pPr>
          </a:lstStyle>
          <a:p>
            <a:pPr>
              <a:defRPr/>
            </a:pPr>
            <a:endParaRPr lang="en-US"/>
          </a:p>
        </p:txBody>
      </p:sp>
      <p:sp>
        <p:nvSpPr>
          <p:cNvPr id="22534" name="Rectangle 6"/>
          <p:cNvSpPr>
            <a:spLocks noGrp="1" noChangeArrowheads="1"/>
          </p:cNvSpPr>
          <p:nvPr>
            <p:ph type="sldNum" sz="quarter" idx="4"/>
          </p:nvPr>
        </p:nvSpPr>
        <p:spPr bwMode="auto">
          <a:xfrm>
            <a:off x="6553200" y="62928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mj-lt"/>
                <a:cs typeface="+mn-cs"/>
              </a:defRPr>
            </a:lvl1pPr>
          </a:lstStyle>
          <a:p>
            <a:pPr>
              <a:defRPr/>
            </a:pPr>
            <a:fld id="{9F90E4CD-21CC-4416-BEFB-47AB6D0789FC}" type="slidenum">
              <a:rPr lang="en-US"/>
              <a:pPr>
                <a:defRPr/>
              </a:pPr>
              <a:t>‹#›</a:t>
            </a:fld>
            <a:endParaRPr lang="en-US"/>
          </a:p>
        </p:txBody>
      </p:sp>
      <p:grpSp>
        <p:nvGrpSpPr>
          <p:cNvPr id="1031" name="Group 163"/>
          <p:cNvGrpSpPr>
            <a:grpSpLocks/>
          </p:cNvGrpSpPr>
          <p:nvPr/>
        </p:nvGrpSpPr>
        <p:grpSpPr bwMode="auto">
          <a:xfrm>
            <a:off x="261938" y="87313"/>
            <a:ext cx="8488362" cy="831850"/>
            <a:chOff x="165" y="55"/>
            <a:chExt cx="5347" cy="524"/>
          </a:xfrm>
        </p:grpSpPr>
        <p:grpSp>
          <p:nvGrpSpPr>
            <p:cNvPr id="1032" name="Group 162"/>
            <p:cNvGrpSpPr>
              <a:grpSpLocks/>
            </p:cNvGrpSpPr>
            <p:nvPr userDrawn="1"/>
          </p:nvGrpSpPr>
          <p:grpSpPr bwMode="auto">
            <a:xfrm>
              <a:off x="664" y="104"/>
              <a:ext cx="4848" cy="432"/>
              <a:chOff x="664" y="104"/>
              <a:chExt cx="4848" cy="432"/>
            </a:xfrm>
          </p:grpSpPr>
          <p:sp>
            <p:nvSpPr>
              <p:cNvPr id="22536" name="Freeform 8"/>
              <p:cNvSpPr>
                <a:spLocks/>
              </p:cNvSpPr>
              <p:nvPr/>
            </p:nvSpPr>
            <p:spPr bwMode="ltGray">
              <a:xfrm>
                <a:off x="664" y="104"/>
                <a:ext cx="4848" cy="432"/>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a:effectLst/>
            </p:spPr>
            <p:txBody>
              <a:bodyPr wrap="none" anchor="ctr"/>
              <a:lstStyle/>
              <a:p>
                <a:pPr eaLnBrk="0" hangingPunct="0">
                  <a:defRPr/>
                </a:pPr>
                <a:endParaRPr lang="en-US">
                  <a:cs typeface="+mn-cs"/>
                </a:endParaRPr>
              </a:p>
            </p:txBody>
          </p:sp>
          <p:grpSp>
            <p:nvGrpSpPr>
              <p:cNvPr id="1035" name="Group 9"/>
              <p:cNvGrpSpPr>
                <a:grpSpLocks/>
              </p:cNvGrpSpPr>
              <p:nvPr/>
            </p:nvGrpSpPr>
            <p:grpSpPr bwMode="auto">
              <a:xfrm>
                <a:off x="1195" y="104"/>
                <a:ext cx="3827" cy="429"/>
                <a:chOff x="1021" y="240"/>
                <a:chExt cx="3827" cy="429"/>
              </a:xfrm>
            </p:grpSpPr>
            <p:grpSp>
              <p:nvGrpSpPr>
                <p:cNvPr id="1084" name="Group 10"/>
                <p:cNvGrpSpPr>
                  <a:grpSpLocks/>
                </p:cNvGrpSpPr>
                <p:nvPr/>
              </p:nvGrpSpPr>
              <p:grpSpPr bwMode="auto">
                <a:xfrm>
                  <a:off x="1021" y="241"/>
                  <a:ext cx="2208" cy="427"/>
                  <a:chOff x="1021" y="241"/>
                  <a:chExt cx="2208" cy="427"/>
                </a:xfrm>
              </p:grpSpPr>
              <p:sp>
                <p:nvSpPr>
                  <p:cNvPr id="22539" name="Freeform 11"/>
                  <p:cNvSpPr>
                    <a:spLocks/>
                  </p:cNvSpPr>
                  <p:nvPr/>
                </p:nvSpPr>
                <p:spPr bwMode="ltGray">
                  <a:xfrm>
                    <a:off x="2257" y="633"/>
                    <a:ext cx="7" cy="8"/>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40" name="Freeform 12"/>
                  <p:cNvSpPr>
                    <a:spLocks/>
                  </p:cNvSpPr>
                  <p:nvPr/>
                </p:nvSpPr>
                <p:spPr bwMode="ltGray">
                  <a:xfrm>
                    <a:off x="2332" y="660"/>
                    <a:ext cx="9" cy="8"/>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41" name="Freeform 13"/>
                  <p:cNvSpPr>
                    <a:spLocks/>
                  </p:cNvSpPr>
                  <p:nvPr/>
                </p:nvSpPr>
                <p:spPr bwMode="ltGray">
                  <a:xfrm>
                    <a:off x="2120"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42" name="Freeform 14"/>
                  <p:cNvSpPr>
                    <a:spLocks/>
                  </p:cNvSpPr>
                  <p:nvPr/>
                </p:nvSpPr>
                <p:spPr bwMode="ltGray">
                  <a:xfrm>
                    <a:off x="1967"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43" name="Freeform 15"/>
                  <p:cNvSpPr>
                    <a:spLocks/>
                  </p:cNvSpPr>
                  <p:nvPr/>
                </p:nvSpPr>
                <p:spPr bwMode="ltGray">
                  <a:xfrm>
                    <a:off x="1921"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44" name="Freeform 16"/>
                  <p:cNvSpPr>
                    <a:spLocks/>
                  </p:cNvSpPr>
                  <p:nvPr/>
                </p:nvSpPr>
                <p:spPr bwMode="ltGray">
                  <a:xfrm>
                    <a:off x="1892"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45" name="Freeform 17"/>
                  <p:cNvSpPr>
                    <a:spLocks/>
                  </p:cNvSpPr>
                  <p:nvPr/>
                </p:nvSpPr>
                <p:spPr bwMode="ltGray">
                  <a:xfrm>
                    <a:off x="1735"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46" name="Freeform 18"/>
                  <p:cNvSpPr>
                    <a:spLocks/>
                  </p:cNvSpPr>
                  <p:nvPr/>
                </p:nvSpPr>
                <p:spPr bwMode="ltGray">
                  <a:xfrm>
                    <a:off x="1827"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47" name="Freeform 19"/>
                  <p:cNvSpPr>
                    <a:spLocks/>
                  </p:cNvSpPr>
                  <p:nvPr/>
                </p:nvSpPr>
                <p:spPr bwMode="ltGray">
                  <a:xfrm>
                    <a:off x="1892"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48" name="Freeform 20"/>
                  <p:cNvSpPr>
                    <a:spLocks/>
                  </p:cNvSpPr>
                  <p:nvPr/>
                </p:nvSpPr>
                <p:spPr bwMode="ltGray">
                  <a:xfrm>
                    <a:off x="1890"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49" name="Freeform 21"/>
                  <p:cNvSpPr>
                    <a:spLocks/>
                  </p:cNvSpPr>
                  <p:nvPr/>
                </p:nvSpPr>
                <p:spPr bwMode="ltGray">
                  <a:xfrm>
                    <a:off x="1944"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50" name="Freeform 22"/>
                  <p:cNvSpPr>
                    <a:spLocks/>
                  </p:cNvSpPr>
                  <p:nvPr/>
                </p:nvSpPr>
                <p:spPr bwMode="ltGray">
                  <a:xfrm>
                    <a:off x="1948"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51" name="Freeform 23"/>
                  <p:cNvSpPr>
                    <a:spLocks/>
                  </p:cNvSpPr>
                  <p:nvPr/>
                </p:nvSpPr>
                <p:spPr bwMode="ltGray">
                  <a:xfrm>
                    <a:off x="1969"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52" name="Freeform 24"/>
                  <p:cNvSpPr>
                    <a:spLocks/>
                  </p:cNvSpPr>
                  <p:nvPr/>
                </p:nvSpPr>
                <p:spPr bwMode="ltGray">
                  <a:xfrm>
                    <a:off x="1976"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53" name="Freeform 25"/>
                  <p:cNvSpPr>
                    <a:spLocks/>
                  </p:cNvSpPr>
                  <p:nvPr/>
                </p:nvSpPr>
                <p:spPr bwMode="ltGray">
                  <a:xfrm>
                    <a:off x="2082"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54" name="Freeform 26"/>
                  <p:cNvSpPr>
                    <a:spLocks/>
                  </p:cNvSpPr>
                  <p:nvPr/>
                </p:nvSpPr>
                <p:spPr bwMode="ltGray">
                  <a:xfrm>
                    <a:off x="2152"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55" name="Freeform 27"/>
                  <p:cNvSpPr>
                    <a:spLocks/>
                  </p:cNvSpPr>
                  <p:nvPr/>
                </p:nvSpPr>
                <p:spPr bwMode="ltGray">
                  <a:xfrm>
                    <a:off x="2194" y="584"/>
                    <a:ext cx="11" cy="8"/>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56" name="Freeform 28"/>
                  <p:cNvSpPr>
                    <a:spLocks/>
                  </p:cNvSpPr>
                  <p:nvPr/>
                </p:nvSpPr>
                <p:spPr bwMode="ltGray">
                  <a:xfrm>
                    <a:off x="2059"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57" name="Freeform 29"/>
                  <p:cNvSpPr>
                    <a:spLocks/>
                  </p:cNvSpPr>
                  <p:nvPr/>
                </p:nvSpPr>
                <p:spPr bwMode="ltGray">
                  <a:xfrm>
                    <a:off x="1988"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58" name="Freeform 30"/>
                  <p:cNvSpPr>
                    <a:spLocks/>
                  </p:cNvSpPr>
                  <p:nvPr/>
                </p:nvSpPr>
                <p:spPr bwMode="ltGray">
                  <a:xfrm>
                    <a:off x="1910"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59" name="Freeform 31"/>
                  <p:cNvSpPr>
                    <a:spLocks/>
                  </p:cNvSpPr>
                  <p:nvPr/>
                </p:nvSpPr>
                <p:spPr bwMode="ltGray">
                  <a:xfrm>
                    <a:off x="1899"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60" name="Freeform 32"/>
                  <p:cNvSpPr>
                    <a:spLocks/>
                  </p:cNvSpPr>
                  <p:nvPr/>
                </p:nvSpPr>
                <p:spPr bwMode="ltGray">
                  <a:xfrm>
                    <a:off x="1909"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61" name="Freeform 33"/>
                  <p:cNvSpPr>
                    <a:spLocks/>
                  </p:cNvSpPr>
                  <p:nvPr/>
                </p:nvSpPr>
                <p:spPr bwMode="ltGray">
                  <a:xfrm>
                    <a:off x="1881"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62" name="Freeform 34"/>
                  <p:cNvSpPr>
                    <a:spLocks/>
                  </p:cNvSpPr>
                  <p:nvPr/>
                </p:nvSpPr>
                <p:spPr bwMode="ltGray">
                  <a:xfrm>
                    <a:off x="2930" y="489"/>
                    <a:ext cx="299" cy="179"/>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63" name="Freeform 35"/>
                  <p:cNvSpPr>
                    <a:spLocks/>
                  </p:cNvSpPr>
                  <p:nvPr/>
                </p:nvSpPr>
                <p:spPr bwMode="ltGray">
                  <a:xfrm>
                    <a:off x="2534" y="242"/>
                    <a:ext cx="420" cy="28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64" name="Freeform 36"/>
                  <p:cNvSpPr>
                    <a:spLocks/>
                  </p:cNvSpPr>
                  <p:nvPr/>
                </p:nvSpPr>
                <p:spPr bwMode="ltGray">
                  <a:xfrm>
                    <a:off x="2405" y="445"/>
                    <a:ext cx="15" cy="16"/>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65" name="Freeform 37"/>
                  <p:cNvSpPr>
                    <a:spLocks/>
                  </p:cNvSpPr>
                  <p:nvPr/>
                </p:nvSpPr>
                <p:spPr bwMode="ltGray">
                  <a:xfrm>
                    <a:off x="2393" y="439"/>
                    <a:ext cx="16" cy="1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66" name="Freeform 38"/>
                  <p:cNvSpPr>
                    <a:spLocks/>
                  </p:cNvSpPr>
                  <p:nvPr/>
                </p:nvSpPr>
                <p:spPr bwMode="ltGray">
                  <a:xfrm>
                    <a:off x="2878" y="406"/>
                    <a:ext cx="73" cy="33"/>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67" name="Freeform 39"/>
                  <p:cNvSpPr>
                    <a:spLocks/>
                  </p:cNvSpPr>
                  <p:nvPr/>
                </p:nvSpPr>
                <p:spPr bwMode="ltGray">
                  <a:xfrm>
                    <a:off x="2955" y="433"/>
                    <a:ext cx="59" cy="15"/>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68" name="Freeform 40"/>
                  <p:cNvSpPr>
                    <a:spLocks/>
                  </p:cNvSpPr>
                  <p:nvPr/>
                </p:nvSpPr>
                <p:spPr bwMode="ltGray">
                  <a:xfrm>
                    <a:off x="2924" y="441"/>
                    <a:ext cx="24" cy="14"/>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69" name="Freeform 41"/>
                  <p:cNvSpPr>
                    <a:spLocks/>
                  </p:cNvSpPr>
                  <p:nvPr/>
                </p:nvSpPr>
                <p:spPr bwMode="ltGray">
                  <a:xfrm>
                    <a:off x="2908" y="398"/>
                    <a:ext cx="16" cy="1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70" name="Freeform 42"/>
                  <p:cNvSpPr>
                    <a:spLocks/>
                  </p:cNvSpPr>
                  <p:nvPr/>
                </p:nvSpPr>
                <p:spPr bwMode="ltGray">
                  <a:xfrm>
                    <a:off x="3035" y="452"/>
                    <a:ext cx="19" cy="27"/>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71" name="Freeform 43"/>
                  <p:cNvSpPr>
                    <a:spLocks/>
                  </p:cNvSpPr>
                  <p:nvPr/>
                </p:nvSpPr>
                <p:spPr bwMode="ltGray">
                  <a:xfrm>
                    <a:off x="2696" y="247"/>
                    <a:ext cx="205" cy="41"/>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72" name="Freeform 44"/>
                  <p:cNvSpPr>
                    <a:spLocks/>
                  </p:cNvSpPr>
                  <p:nvPr/>
                </p:nvSpPr>
                <p:spPr bwMode="ltGray">
                  <a:xfrm>
                    <a:off x="2515" y="246"/>
                    <a:ext cx="190" cy="20"/>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73" name="Freeform 45"/>
                  <p:cNvSpPr>
                    <a:spLocks/>
                  </p:cNvSpPr>
                  <p:nvPr/>
                </p:nvSpPr>
                <p:spPr bwMode="ltGray">
                  <a:xfrm>
                    <a:off x="2096"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74" name="Freeform 46"/>
                  <p:cNvSpPr>
                    <a:spLocks/>
                  </p:cNvSpPr>
                  <p:nvPr/>
                </p:nvSpPr>
                <p:spPr bwMode="ltGray">
                  <a:xfrm>
                    <a:off x="1606" y="246"/>
                    <a:ext cx="436" cy="152"/>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75" name="Freeform 47"/>
                  <p:cNvSpPr>
                    <a:spLocks/>
                  </p:cNvSpPr>
                  <p:nvPr/>
                </p:nvSpPr>
                <p:spPr bwMode="ltGray">
                  <a:xfrm>
                    <a:off x="2043" y="241"/>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76" name="Freeform 48"/>
                  <p:cNvSpPr>
                    <a:spLocks/>
                  </p:cNvSpPr>
                  <p:nvPr/>
                </p:nvSpPr>
                <p:spPr bwMode="ltGray">
                  <a:xfrm>
                    <a:off x="2031"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77" name="Freeform 49"/>
                  <p:cNvSpPr>
                    <a:spLocks/>
                  </p:cNvSpPr>
                  <p:nvPr/>
                </p:nvSpPr>
                <p:spPr bwMode="ltGray">
                  <a:xfrm>
                    <a:off x="1968"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78" name="Freeform 50"/>
                  <p:cNvSpPr>
                    <a:spLocks/>
                  </p:cNvSpPr>
                  <p:nvPr/>
                </p:nvSpPr>
                <p:spPr bwMode="ltGray">
                  <a:xfrm>
                    <a:off x="2021"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79" name="Freeform 51"/>
                  <p:cNvSpPr>
                    <a:spLocks/>
                  </p:cNvSpPr>
                  <p:nvPr/>
                </p:nvSpPr>
                <p:spPr bwMode="ltGray">
                  <a:xfrm>
                    <a:off x="1573"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80" name="Freeform 52"/>
                  <p:cNvSpPr>
                    <a:spLocks/>
                  </p:cNvSpPr>
                  <p:nvPr/>
                </p:nvSpPr>
                <p:spPr bwMode="ltGray">
                  <a:xfrm>
                    <a:off x="1634"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81" name="Freeform 53"/>
                  <p:cNvSpPr>
                    <a:spLocks/>
                  </p:cNvSpPr>
                  <p:nvPr/>
                </p:nvSpPr>
                <p:spPr bwMode="ltGray">
                  <a:xfrm>
                    <a:off x="1900"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82" name="Freeform 54"/>
                  <p:cNvSpPr>
                    <a:spLocks/>
                  </p:cNvSpPr>
                  <p:nvPr/>
                </p:nvSpPr>
                <p:spPr bwMode="ltGray">
                  <a:xfrm>
                    <a:off x="1951"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83" name="Freeform 55"/>
                  <p:cNvSpPr>
                    <a:spLocks/>
                  </p:cNvSpPr>
                  <p:nvPr/>
                </p:nvSpPr>
                <p:spPr bwMode="ltGray">
                  <a:xfrm>
                    <a:off x="1021" y="314"/>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84" name="Freeform 56"/>
                  <p:cNvSpPr>
                    <a:spLocks/>
                  </p:cNvSpPr>
                  <p:nvPr/>
                </p:nvSpPr>
                <p:spPr bwMode="ltGray">
                  <a:xfrm>
                    <a:off x="1189" y="447"/>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85" name="Freeform 57"/>
                  <p:cNvSpPr>
                    <a:spLocks/>
                  </p:cNvSpPr>
                  <p:nvPr/>
                </p:nvSpPr>
                <p:spPr bwMode="ltGray">
                  <a:xfrm>
                    <a:off x="1476"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86" name="Freeform 58"/>
                  <p:cNvSpPr>
                    <a:spLocks/>
                  </p:cNvSpPr>
                  <p:nvPr/>
                </p:nvSpPr>
                <p:spPr bwMode="ltGray">
                  <a:xfrm>
                    <a:off x="1467"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87" name="Freeform 59"/>
                  <p:cNvSpPr>
                    <a:spLocks/>
                  </p:cNvSpPr>
                  <p:nvPr/>
                </p:nvSpPr>
                <p:spPr bwMode="ltGray">
                  <a:xfrm>
                    <a:off x="1072"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88" name="Freeform 60"/>
                  <p:cNvSpPr>
                    <a:spLocks/>
                  </p:cNvSpPr>
                  <p:nvPr/>
                </p:nvSpPr>
                <p:spPr bwMode="ltGray">
                  <a:xfrm>
                    <a:off x="1374"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89" name="Freeform 61"/>
                  <p:cNvSpPr>
                    <a:spLocks/>
                  </p:cNvSpPr>
                  <p:nvPr/>
                </p:nvSpPr>
                <p:spPr bwMode="ltGray">
                  <a:xfrm>
                    <a:off x="1173"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90" name="Freeform 62"/>
                  <p:cNvSpPr>
                    <a:spLocks/>
                  </p:cNvSpPr>
                  <p:nvPr/>
                </p:nvSpPr>
                <p:spPr bwMode="ltGray">
                  <a:xfrm>
                    <a:off x="1293"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91" name="Freeform 63"/>
                  <p:cNvSpPr>
                    <a:spLocks/>
                  </p:cNvSpPr>
                  <p:nvPr/>
                </p:nvSpPr>
                <p:spPr bwMode="ltGray">
                  <a:xfrm>
                    <a:off x="1278"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92" name="Freeform 64"/>
                  <p:cNvSpPr>
                    <a:spLocks/>
                  </p:cNvSpPr>
                  <p:nvPr/>
                </p:nvSpPr>
                <p:spPr bwMode="ltGray">
                  <a:xfrm>
                    <a:off x="1340"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93" name="Freeform 65"/>
                  <p:cNvSpPr>
                    <a:spLocks/>
                  </p:cNvSpPr>
                  <p:nvPr/>
                </p:nvSpPr>
                <p:spPr bwMode="ltGray">
                  <a:xfrm>
                    <a:off x="1395"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94" name="Freeform 66"/>
                  <p:cNvSpPr>
                    <a:spLocks/>
                  </p:cNvSpPr>
                  <p:nvPr/>
                </p:nvSpPr>
                <p:spPr bwMode="ltGray">
                  <a:xfrm>
                    <a:off x="1248"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grpSp>
            <p:grpSp>
              <p:nvGrpSpPr>
                <p:cNvPr id="1085" name="Group 67"/>
                <p:cNvGrpSpPr>
                  <a:grpSpLocks/>
                </p:cNvGrpSpPr>
                <p:nvPr/>
              </p:nvGrpSpPr>
              <p:grpSpPr bwMode="auto">
                <a:xfrm>
                  <a:off x="3709" y="240"/>
                  <a:ext cx="1139" cy="429"/>
                  <a:chOff x="3709" y="240"/>
                  <a:chExt cx="1139" cy="429"/>
                </a:xfrm>
              </p:grpSpPr>
              <p:sp>
                <p:nvSpPr>
                  <p:cNvPr id="22596" name="Freeform 68"/>
                  <p:cNvSpPr>
                    <a:spLocks/>
                  </p:cNvSpPr>
                  <p:nvPr/>
                </p:nvSpPr>
                <p:spPr bwMode="ltGray">
                  <a:xfrm>
                    <a:off x="4808" y="616"/>
                    <a:ext cx="13" cy="14"/>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97" name="Freeform 69"/>
                  <p:cNvSpPr>
                    <a:spLocks/>
                  </p:cNvSpPr>
                  <p:nvPr/>
                </p:nvSpPr>
                <p:spPr bwMode="ltGray">
                  <a:xfrm>
                    <a:off x="4655" y="629"/>
                    <a:ext cx="11"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98" name="Freeform 70"/>
                  <p:cNvSpPr>
                    <a:spLocks/>
                  </p:cNvSpPr>
                  <p:nvPr/>
                </p:nvSpPr>
                <p:spPr bwMode="ltGray">
                  <a:xfrm>
                    <a:off x="4609" y="635"/>
                    <a:ext cx="28" cy="16"/>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599" name="Freeform 71"/>
                  <p:cNvSpPr>
                    <a:spLocks/>
                  </p:cNvSpPr>
                  <p:nvPr/>
                </p:nvSpPr>
                <p:spPr bwMode="ltGray">
                  <a:xfrm>
                    <a:off x="4580" y="634"/>
                    <a:ext cx="29" cy="16"/>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00" name="Freeform 72"/>
                  <p:cNvSpPr>
                    <a:spLocks/>
                  </p:cNvSpPr>
                  <p:nvPr/>
                </p:nvSpPr>
                <p:spPr bwMode="ltGray">
                  <a:xfrm>
                    <a:off x="4423" y="547"/>
                    <a:ext cx="151" cy="93"/>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01" name="Freeform 73"/>
                  <p:cNvSpPr>
                    <a:spLocks/>
                  </p:cNvSpPr>
                  <p:nvPr/>
                </p:nvSpPr>
                <p:spPr bwMode="ltGray">
                  <a:xfrm>
                    <a:off x="4515" y="541"/>
                    <a:ext cx="67" cy="68"/>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02" name="Freeform 74"/>
                  <p:cNvSpPr>
                    <a:spLocks/>
                  </p:cNvSpPr>
                  <p:nvPr/>
                </p:nvSpPr>
                <p:spPr bwMode="ltGray">
                  <a:xfrm>
                    <a:off x="4580" y="572"/>
                    <a:ext cx="47" cy="13"/>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03" name="Freeform 75"/>
                  <p:cNvSpPr>
                    <a:spLocks/>
                  </p:cNvSpPr>
                  <p:nvPr/>
                </p:nvSpPr>
                <p:spPr bwMode="ltGray">
                  <a:xfrm>
                    <a:off x="4578" y="588"/>
                    <a:ext cx="32" cy="34"/>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04" name="Freeform 76"/>
                  <p:cNvSpPr>
                    <a:spLocks/>
                  </p:cNvSpPr>
                  <p:nvPr/>
                </p:nvSpPr>
                <p:spPr bwMode="ltGray">
                  <a:xfrm>
                    <a:off x="4632" y="569"/>
                    <a:ext cx="16" cy="20"/>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05" name="Freeform 77"/>
                  <p:cNvSpPr>
                    <a:spLocks/>
                  </p:cNvSpPr>
                  <p:nvPr/>
                </p:nvSpPr>
                <p:spPr bwMode="ltGray">
                  <a:xfrm>
                    <a:off x="4636" y="600"/>
                    <a:ext cx="20" cy="10"/>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06" name="Freeform 78"/>
                  <p:cNvSpPr>
                    <a:spLocks/>
                  </p:cNvSpPr>
                  <p:nvPr/>
                </p:nvSpPr>
                <p:spPr bwMode="ltGray">
                  <a:xfrm>
                    <a:off x="4657" y="585"/>
                    <a:ext cx="26" cy="17"/>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07" name="Freeform 79"/>
                  <p:cNvSpPr>
                    <a:spLocks/>
                  </p:cNvSpPr>
                  <p:nvPr/>
                </p:nvSpPr>
                <p:spPr bwMode="ltGray">
                  <a:xfrm>
                    <a:off x="4664" y="593"/>
                    <a:ext cx="122" cy="61"/>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08" name="Freeform 80"/>
                  <p:cNvSpPr>
                    <a:spLocks/>
                  </p:cNvSpPr>
                  <p:nvPr/>
                </p:nvSpPr>
                <p:spPr bwMode="ltGray">
                  <a:xfrm>
                    <a:off x="4770" y="599"/>
                    <a:ext cx="33" cy="26"/>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09" name="Freeform 81"/>
                  <p:cNvSpPr>
                    <a:spLocks/>
                  </p:cNvSpPr>
                  <p:nvPr/>
                </p:nvSpPr>
                <p:spPr bwMode="ltGray">
                  <a:xfrm>
                    <a:off x="4840" y="544"/>
                    <a:ext cx="8"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10" name="Freeform 82"/>
                  <p:cNvSpPr>
                    <a:spLocks/>
                  </p:cNvSpPr>
                  <p:nvPr/>
                </p:nvSpPr>
                <p:spPr bwMode="ltGray">
                  <a:xfrm>
                    <a:off x="4747" y="494"/>
                    <a:ext cx="8"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11" name="Freeform 83"/>
                  <p:cNvSpPr>
                    <a:spLocks/>
                  </p:cNvSpPr>
                  <p:nvPr/>
                </p:nvSpPr>
                <p:spPr bwMode="ltGray">
                  <a:xfrm>
                    <a:off x="4676" y="536"/>
                    <a:ext cx="8"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12" name="Freeform 84"/>
                  <p:cNvSpPr>
                    <a:spLocks/>
                  </p:cNvSpPr>
                  <p:nvPr/>
                </p:nvSpPr>
                <p:spPr bwMode="ltGray">
                  <a:xfrm>
                    <a:off x="4598" y="523"/>
                    <a:ext cx="34" cy="27"/>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13" name="Freeform 85"/>
                  <p:cNvSpPr>
                    <a:spLocks/>
                  </p:cNvSpPr>
                  <p:nvPr/>
                </p:nvSpPr>
                <p:spPr bwMode="ltGray">
                  <a:xfrm>
                    <a:off x="4587" y="466"/>
                    <a:ext cx="40" cy="58"/>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14" name="Freeform 86"/>
                  <p:cNvSpPr>
                    <a:spLocks/>
                  </p:cNvSpPr>
                  <p:nvPr/>
                </p:nvSpPr>
                <p:spPr bwMode="ltGray">
                  <a:xfrm>
                    <a:off x="4597" y="508"/>
                    <a:ext cx="14" cy="17"/>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15" name="Freeform 87"/>
                  <p:cNvSpPr>
                    <a:spLocks/>
                  </p:cNvSpPr>
                  <p:nvPr/>
                </p:nvSpPr>
                <p:spPr bwMode="ltGray">
                  <a:xfrm>
                    <a:off x="4569" y="512"/>
                    <a:ext cx="19" cy="17"/>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16" name="Freeform 88"/>
                  <p:cNvSpPr>
                    <a:spLocks/>
                  </p:cNvSpPr>
                  <p:nvPr/>
                </p:nvSpPr>
                <p:spPr bwMode="ltGray">
                  <a:xfrm>
                    <a:off x="4784" y="275"/>
                    <a:ext cx="18" cy="10"/>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17" name="Freeform 89"/>
                  <p:cNvSpPr>
                    <a:spLocks/>
                  </p:cNvSpPr>
                  <p:nvPr/>
                </p:nvSpPr>
                <p:spPr bwMode="ltGray">
                  <a:xfrm>
                    <a:off x="4293" y="246"/>
                    <a:ext cx="438" cy="152"/>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18" name="Freeform 90"/>
                  <p:cNvSpPr>
                    <a:spLocks/>
                  </p:cNvSpPr>
                  <p:nvPr/>
                </p:nvSpPr>
                <p:spPr bwMode="ltGray">
                  <a:xfrm>
                    <a:off x="4731" y="240"/>
                    <a:ext cx="20" cy="55"/>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19" name="Freeform 91"/>
                  <p:cNvSpPr>
                    <a:spLocks/>
                  </p:cNvSpPr>
                  <p:nvPr/>
                </p:nvSpPr>
                <p:spPr bwMode="ltGray">
                  <a:xfrm>
                    <a:off x="4719" y="287"/>
                    <a:ext cx="59" cy="34"/>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20" name="Freeform 92"/>
                  <p:cNvSpPr>
                    <a:spLocks/>
                  </p:cNvSpPr>
                  <p:nvPr/>
                </p:nvSpPr>
                <p:spPr bwMode="ltGray">
                  <a:xfrm>
                    <a:off x="4656" y="319"/>
                    <a:ext cx="80" cy="72"/>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21" name="Freeform 93"/>
                  <p:cNvSpPr>
                    <a:spLocks/>
                  </p:cNvSpPr>
                  <p:nvPr/>
                </p:nvSpPr>
                <p:spPr bwMode="ltGray">
                  <a:xfrm>
                    <a:off x="4709" y="340"/>
                    <a:ext cx="6"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22" name="Freeform 94"/>
                  <p:cNvSpPr>
                    <a:spLocks/>
                  </p:cNvSpPr>
                  <p:nvPr/>
                </p:nvSpPr>
                <p:spPr bwMode="ltGray">
                  <a:xfrm>
                    <a:off x="4261" y="389"/>
                    <a:ext cx="347" cy="18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23" name="Freeform 95"/>
                  <p:cNvSpPr>
                    <a:spLocks/>
                  </p:cNvSpPr>
                  <p:nvPr/>
                </p:nvSpPr>
                <p:spPr bwMode="ltGray">
                  <a:xfrm>
                    <a:off x="4322" y="519"/>
                    <a:ext cx="19" cy="29"/>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24" name="Freeform 96"/>
                  <p:cNvSpPr>
                    <a:spLocks/>
                  </p:cNvSpPr>
                  <p:nvPr/>
                </p:nvSpPr>
                <p:spPr bwMode="ltGray">
                  <a:xfrm>
                    <a:off x="4588" y="421"/>
                    <a:ext cx="18" cy="24"/>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25" name="Freeform 97"/>
                  <p:cNvSpPr>
                    <a:spLocks/>
                  </p:cNvSpPr>
                  <p:nvPr/>
                </p:nvSpPr>
                <p:spPr bwMode="ltGray">
                  <a:xfrm>
                    <a:off x="4639" y="409"/>
                    <a:ext cx="9" cy="10"/>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26" name="Freeform 98"/>
                  <p:cNvSpPr>
                    <a:spLocks/>
                  </p:cNvSpPr>
                  <p:nvPr/>
                </p:nvSpPr>
                <p:spPr bwMode="ltGray">
                  <a:xfrm>
                    <a:off x="3709" y="315"/>
                    <a:ext cx="433" cy="3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27" name="Freeform 99"/>
                  <p:cNvSpPr>
                    <a:spLocks/>
                  </p:cNvSpPr>
                  <p:nvPr/>
                </p:nvSpPr>
                <p:spPr bwMode="ltGray">
                  <a:xfrm>
                    <a:off x="3877" y="448"/>
                    <a:ext cx="163" cy="221"/>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28" name="Freeform 100"/>
                  <p:cNvSpPr>
                    <a:spLocks/>
                  </p:cNvSpPr>
                  <p:nvPr/>
                </p:nvSpPr>
                <p:spPr bwMode="ltGray">
                  <a:xfrm>
                    <a:off x="4164" y="611"/>
                    <a:ext cx="7" cy="1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29" name="Freeform 101"/>
                  <p:cNvSpPr>
                    <a:spLocks/>
                  </p:cNvSpPr>
                  <p:nvPr/>
                </p:nvSpPr>
                <p:spPr bwMode="ltGray">
                  <a:xfrm>
                    <a:off x="4155" y="497"/>
                    <a:ext cx="9" cy="7"/>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30" name="Freeform 102"/>
                  <p:cNvSpPr>
                    <a:spLocks/>
                  </p:cNvSpPr>
                  <p:nvPr/>
                </p:nvSpPr>
                <p:spPr bwMode="ltGray">
                  <a:xfrm>
                    <a:off x="3760" y="357"/>
                    <a:ext cx="25" cy="10"/>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31" name="Freeform 103"/>
                  <p:cNvSpPr>
                    <a:spLocks/>
                  </p:cNvSpPr>
                  <p:nvPr/>
                </p:nvSpPr>
                <p:spPr bwMode="ltGray">
                  <a:xfrm>
                    <a:off x="4062" y="265"/>
                    <a:ext cx="295" cy="233"/>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32" name="Freeform 104"/>
                  <p:cNvSpPr>
                    <a:spLocks/>
                  </p:cNvSpPr>
                  <p:nvPr/>
                </p:nvSpPr>
                <p:spPr bwMode="ltGray">
                  <a:xfrm>
                    <a:off x="3861" y="247"/>
                    <a:ext cx="591" cy="95"/>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33" name="Freeform 105"/>
                  <p:cNvSpPr>
                    <a:spLocks/>
                  </p:cNvSpPr>
                  <p:nvPr/>
                </p:nvSpPr>
                <p:spPr bwMode="ltGray">
                  <a:xfrm>
                    <a:off x="3981" y="282"/>
                    <a:ext cx="13" cy="10"/>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34" name="Freeform 106"/>
                  <p:cNvSpPr>
                    <a:spLocks/>
                  </p:cNvSpPr>
                  <p:nvPr/>
                </p:nvSpPr>
                <p:spPr bwMode="ltGray">
                  <a:xfrm>
                    <a:off x="3966" y="296"/>
                    <a:ext cx="19" cy="11"/>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35" name="Freeform 107"/>
                  <p:cNvSpPr>
                    <a:spLocks/>
                  </p:cNvSpPr>
                  <p:nvPr/>
                </p:nvSpPr>
                <p:spPr bwMode="ltGray">
                  <a:xfrm>
                    <a:off x="4028" y="337"/>
                    <a:ext cx="32" cy="6"/>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36" name="Freeform 108"/>
                  <p:cNvSpPr>
                    <a:spLocks/>
                  </p:cNvSpPr>
                  <p:nvPr/>
                </p:nvSpPr>
                <p:spPr bwMode="ltGray">
                  <a:xfrm>
                    <a:off x="4083" y="336"/>
                    <a:ext cx="18" cy="15"/>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sp>
                <p:nvSpPr>
                  <p:cNvPr id="22637" name="Freeform 109"/>
                  <p:cNvSpPr>
                    <a:spLocks/>
                  </p:cNvSpPr>
                  <p:nvPr/>
                </p:nvSpPr>
                <p:spPr bwMode="ltGray">
                  <a:xfrm>
                    <a:off x="3936" y="295"/>
                    <a:ext cx="14" cy="10"/>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chemeClr val="folHlink"/>
                  </a:solidFill>
                  <a:ln w="9525">
                    <a:noFill/>
                    <a:round/>
                    <a:headEnd/>
                    <a:tailEnd/>
                  </a:ln>
                  <a:effectLst/>
                </p:spPr>
                <p:txBody>
                  <a:bodyPr wrap="none" anchor="ctr"/>
                  <a:lstStyle/>
                  <a:p>
                    <a:pPr eaLnBrk="0" hangingPunct="0">
                      <a:defRPr/>
                    </a:pPr>
                    <a:endParaRPr lang="en-US">
                      <a:cs typeface="+mn-cs"/>
                    </a:endParaRPr>
                  </a:p>
                </p:txBody>
              </p:sp>
            </p:grpSp>
          </p:grpSp>
          <p:grpSp>
            <p:nvGrpSpPr>
              <p:cNvPr id="1036" name="Group 110"/>
              <p:cNvGrpSpPr>
                <a:grpSpLocks/>
              </p:cNvGrpSpPr>
              <p:nvPr/>
            </p:nvGrpSpPr>
            <p:grpSpPr bwMode="auto">
              <a:xfrm>
                <a:off x="798" y="111"/>
                <a:ext cx="4702" cy="418"/>
                <a:chOff x="798" y="255"/>
                <a:chExt cx="4702" cy="418"/>
              </a:xfrm>
            </p:grpSpPr>
            <p:sp>
              <p:nvSpPr>
                <p:cNvPr id="22639" name="Line 111"/>
                <p:cNvSpPr>
                  <a:spLocks noChangeShapeType="1"/>
                </p:cNvSpPr>
                <p:nvPr/>
              </p:nvSpPr>
              <p:spPr bwMode="white">
                <a:xfrm>
                  <a:off x="798" y="476"/>
                  <a:ext cx="4702" cy="0"/>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40" name="Line 112"/>
                <p:cNvSpPr>
                  <a:spLocks noChangeShapeType="1"/>
                </p:cNvSpPr>
                <p:nvPr/>
              </p:nvSpPr>
              <p:spPr bwMode="white">
                <a:xfrm>
                  <a:off x="1026"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41" name="Line 113"/>
                <p:cNvSpPr>
                  <a:spLocks noChangeShapeType="1"/>
                </p:cNvSpPr>
                <p:nvPr/>
              </p:nvSpPr>
              <p:spPr bwMode="white">
                <a:xfrm>
                  <a:off x="1254"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42" name="Line 114"/>
                <p:cNvSpPr>
                  <a:spLocks noChangeShapeType="1"/>
                </p:cNvSpPr>
                <p:nvPr/>
              </p:nvSpPr>
              <p:spPr bwMode="white">
                <a:xfrm>
                  <a:off x="1482"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43" name="Line 115"/>
                <p:cNvSpPr>
                  <a:spLocks noChangeShapeType="1"/>
                </p:cNvSpPr>
                <p:nvPr/>
              </p:nvSpPr>
              <p:spPr bwMode="white">
                <a:xfrm>
                  <a:off x="1710"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44" name="Line 116"/>
                <p:cNvSpPr>
                  <a:spLocks noChangeShapeType="1"/>
                </p:cNvSpPr>
                <p:nvPr/>
              </p:nvSpPr>
              <p:spPr bwMode="white">
                <a:xfrm>
                  <a:off x="1938"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45" name="Line 117"/>
                <p:cNvSpPr>
                  <a:spLocks noChangeShapeType="1"/>
                </p:cNvSpPr>
                <p:nvPr/>
              </p:nvSpPr>
              <p:spPr bwMode="white">
                <a:xfrm>
                  <a:off x="2166"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46" name="Line 118"/>
                <p:cNvSpPr>
                  <a:spLocks noChangeShapeType="1"/>
                </p:cNvSpPr>
                <p:nvPr/>
              </p:nvSpPr>
              <p:spPr bwMode="white">
                <a:xfrm>
                  <a:off x="2394"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47" name="Line 119"/>
                <p:cNvSpPr>
                  <a:spLocks noChangeShapeType="1"/>
                </p:cNvSpPr>
                <p:nvPr/>
              </p:nvSpPr>
              <p:spPr bwMode="white">
                <a:xfrm>
                  <a:off x="2622"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48" name="Line 120"/>
                <p:cNvSpPr>
                  <a:spLocks noChangeShapeType="1"/>
                </p:cNvSpPr>
                <p:nvPr/>
              </p:nvSpPr>
              <p:spPr bwMode="white">
                <a:xfrm>
                  <a:off x="2850"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49" name="Line 121"/>
                <p:cNvSpPr>
                  <a:spLocks noChangeShapeType="1"/>
                </p:cNvSpPr>
                <p:nvPr/>
              </p:nvSpPr>
              <p:spPr bwMode="white">
                <a:xfrm>
                  <a:off x="3078"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50" name="Line 122"/>
                <p:cNvSpPr>
                  <a:spLocks noChangeShapeType="1"/>
                </p:cNvSpPr>
                <p:nvPr/>
              </p:nvSpPr>
              <p:spPr bwMode="white">
                <a:xfrm>
                  <a:off x="3306"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51" name="Line 123"/>
                <p:cNvSpPr>
                  <a:spLocks noChangeShapeType="1"/>
                </p:cNvSpPr>
                <p:nvPr/>
              </p:nvSpPr>
              <p:spPr bwMode="white">
                <a:xfrm>
                  <a:off x="3534"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52" name="Line 124"/>
                <p:cNvSpPr>
                  <a:spLocks noChangeShapeType="1"/>
                </p:cNvSpPr>
                <p:nvPr/>
              </p:nvSpPr>
              <p:spPr bwMode="white">
                <a:xfrm>
                  <a:off x="3762"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53" name="Line 125"/>
                <p:cNvSpPr>
                  <a:spLocks noChangeShapeType="1"/>
                </p:cNvSpPr>
                <p:nvPr/>
              </p:nvSpPr>
              <p:spPr bwMode="white">
                <a:xfrm>
                  <a:off x="3990"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54" name="Line 126"/>
                <p:cNvSpPr>
                  <a:spLocks noChangeShapeType="1"/>
                </p:cNvSpPr>
                <p:nvPr/>
              </p:nvSpPr>
              <p:spPr bwMode="white">
                <a:xfrm>
                  <a:off x="4218"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55" name="Line 127"/>
                <p:cNvSpPr>
                  <a:spLocks noChangeShapeType="1"/>
                </p:cNvSpPr>
                <p:nvPr/>
              </p:nvSpPr>
              <p:spPr bwMode="white">
                <a:xfrm>
                  <a:off x="4446"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56" name="Line 128"/>
                <p:cNvSpPr>
                  <a:spLocks noChangeShapeType="1"/>
                </p:cNvSpPr>
                <p:nvPr/>
              </p:nvSpPr>
              <p:spPr bwMode="white">
                <a:xfrm>
                  <a:off x="4674"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57" name="Line 129"/>
                <p:cNvSpPr>
                  <a:spLocks noChangeShapeType="1"/>
                </p:cNvSpPr>
                <p:nvPr/>
              </p:nvSpPr>
              <p:spPr bwMode="white">
                <a:xfrm>
                  <a:off x="4902"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58" name="Line 130"/>
                <p:cNvSpPr>
                  <a:spLocks noChangeShapeType="1"/>
                </p:cNvSpPr>
                <p:nvPr/>
              </p:nvSpPr>
              <p:spPr bwMode="white">
                <a:xfrm>
                  <a:off x="5130"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sp>
              <p:nvSpPr>
                <p:cNvPr id="22659" name="Line 131"/>
                <p:cNvSpPr>
                  <a:spLocks noChangeShapeType="1"/>
                </p:cNvSpPr>
                <p:nvPr/>
              </p:nvSpPr>
              <p:spPr bwMode="white">
                <a:xfrm>
                  <a:off x="5358" y="255"/>
                  <a:ext cx="0" cy="418"/>
                </a:xfrm>
                <a:prstGeom prst="line">
                  <a:avLst/>
                </a:prstGeom>
                <a:noFill/>
                <a:ln w="9525">
                  <a:solidFill>
                    <a:schemeClr val="folHlink"/>
                  </a:solidFill>
                  <a:round/>
                  <a:headEnd/>
                  <a:tailEnd/>
                </a:ln>
                <a:effectLst/>
              </p:spPr>
              <p:txBody>
                <a:bodyPr wrap="none" anchor="ctr"/>
                <a:lstStyle/>
                <a:p>
                  <a:pPr eaLnBrk="0" hangingPunct="0">
                    <a:defRPr/>
                  </a:pPr>
                  <a:endParaRPr lang="en-US">
                    <a:cs typeface="+mn-cs"/>
                  </a:endParaRPr>
                </a:p>
              </p:txBody>
            </p:sp>
          </p:grpSp>
          <p:grpSp>
            <p:nvGrpSpPr>
              <p:cNvPr id="1037" name="Group 132"/>
              <p:cNvGrpSpPr>
                <a:grpSpLocks/>
              </p:cNvGrpSpPr>
              <p:nvPr/>
            </p:nvGrpSpPr>
            <p:grpSpPr bwMode="auto">
              <a:xfrm>
                <a:off x="1208" y="109"/>
                <a:ext cx="3694" cy="423"/>
                <a:chOff x="1034" y="245"/>
                <a:chExt cx="3694" cy="423"/>
              </a:xfrm>
            </p:grpSpPr>
            <p:sp>
              <p:nvSpPr>
                <p:cNvPr id="22661" name="Line 133"/>
                <p:cNvSpPr>
                  <a:spLocks noChangeShapeType="1"/>
                </p:cNvSpPr>
                <p:nvPr/>
              </p:nvSpPr>
              <p:spPr bwMode="ltGray">
                <a:xfrm>
                  <a:off x="2676" y="246"/>
                  <a:ext cx="0" cy="142"/>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62" name="Line 134"/>
                <p:cNvSpPr>
                  <a:spLocks noChangeShapeType="1"/>
                </p:cNvSpPr>
                <p:nvPr/>
              </p:nvSpPr>
              <p:spPr bwMode="ltGray">
                <a:xfrm>
                  <a:off x="2798" y="468"/>
                  <a:ext cx="70"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63" name="Line 135"/>
                <p:cNvSpPr>
                  <a:spLocks noChangeShapeType="1"/>
                </p:cNvSpPr>
                <p:nvPr/>
              </p:nvSpPr>
              <p:spPr bwMode="ltGray">
                <a:xfrm>
                  <a:off x="2904" y="486"/>
                  <a:ext cx="0" cy="28"/>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64" name="Line 136"/>
                <p:cNvSpPr>
                  <a:spLocks noChangeShapeType="1"/>
                </p:cNvSpPr>
                <p:nvPr/>
              </p:nvSpPr>
              <p:spPr bwMode="ltGray">
                <a:xfrm>
                  <a:off x="3132" y="586"/>
                  <a:ext cx="0" cy="79"/>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65" name="Line 137"/>
                <p:cNvSpPr>
                  <a:spLocks noChangeShapeType="1"/>
                </p:cNvSpPr>
                <p:nvPr/>
              </p:nvSpPr>
              <p:spPr bwMode="ltGray">
                <a:xfrm>
                  <a:off x="3816" y="358"/>
                  <a:ext cx="0" cy="18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66" name="Line 138"/>
                <p:cNvSpPr>
                  <a:spLocks noChangeShapeType="1"/>
                </p:cNvSpPr>
                <p:nvPr/>
              </p:nvSpPr>
              <p:spPr bwMode="ltGray">
                <a:xfrm>
                  <a:off x="3722" y="468"/>
                  <a:ext cx="348"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67" name="Line 139"/>
                <p:cNvSpPr>
                  <a:spLocks noChangeShapeType="1"/>
                </p:cNvSpPr>
                <p:nvPr/>
              </p:nvSpPr>
              <p:spPr bwMode="ltGray">
                <a:xfrm>
                  <a:off x="4044" y="372"/>
                  <a:ext cx="0" cy="294"/>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68" name="Line 140"/>
                <p:cNvSpPr>
                  <a:spLocks noChangeShapeType="1"/>
                </p:cNvSpPr>
                <p:nvPr/>
              </p:nvSpPr>
              <p:spPr bwMode="ltGray">
                <a:xfrm flipV="1">
                  <a:off x="4046" y="248"/>
                  <a:ext cx="0" cy="5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69" name="Line 141"/>
                <p:cNvSpPr>
                  <a:spLocks noChangeShapeType="1"/>
                </p:cNvSpPr>
                <p:nvPr/>
              </p:nvSpPr>
              <p:spPr bwMode="ltGray">
                <a:xfrm flipV="1">
                  <a:off x="4272" y="246"/>
                  <a:ext cx="0" cy="182"/>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70" name="Line 142"/>
                <p:cNvSpPr>
                  <a:spLocks noChangeShapeType="1"/>
                </p:cNvSpPr>
                <p:nvPr/>
              </p:nvSpPr>
              <p:spPr bwMode="ltGray">
                <a:xfrm flipH="1">
                  <a:off x="4422" y="468"/>
                  <a:ext cx="78"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71" name="Line 143"/>
                <p:cNvSpPr>
                  <a:spLocks noChangeShapeType="1"/>
                </p:cNvSpPr>
                <p:nvPr/>
              </p:nvSpPr>
              <p:spPr bwMode="ltGray">
                <a:xfrm flipH="1">
                  <a:off x="4290" y="468"/>
                  <a:ext cx="62"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72" name="Line 144"/>
                <p:cNvSpPr>
                  <a:spLocks noChangeShapeType="1"/>
                </p:cNvSpPr>
                <p:nvPr/>
              </p:nvSpPr>
              <p:spPr bwMode="ltGray">
                <a:xfrm flipV="1">
                  <a:off x="4500" y="246"/>
                  <a:ext cx="0" cy="27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73" name="Line 145"/>
                <p:cNvSpPr>
                  <a:spLocks noChangeShapeType="1"/>
                </p:cNvSpPr>
                <p:nvPr/>
              </p:nvSpPr>
              <p:spPr bwMode="ltGray">
                <a:xfrm>
                  <a:off x="4728" y="606"/>
                  <a:ext cx="0" cy="34"/>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74" name="Line 146"/>
                <p:cNvSpPr>
                  <a:spLocks noChangeShapeType="1"/>
                </p:cNvSpPr>
                <p:nvPr/>
              </p:nvSpPr>
              <p:spPr bwMode="ltGray">
                <a:xfrm>
                  <a:off x="1992" y="250"/>
                  <a:ext cx="0" cy="62"/>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75" name="Line 147"/>
                <p:cNvSpPr>
                  <a:spLocks noChangeShapeType="1"/>
                </p:cNvSpPr>
                <p:nvPr/>
              </p:nvSpPr>
              <p:spPr bwMode="ltGray">
                <a:xfrm>
                  <a:off x="1764" y="247"/>
                  <a:ext cx="0" cy="337"/>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76" name="Line 148"/>
                <p:cNvSpPr>
                  <a:spLocks noChangeShapeType="1"/>
                </p:cNvSpPr>
                <p:nvPr/>
              </p:nvSpPr>
              <p:spPr bwMode="ltGray">
                <a:xfrm flipH="1">
                  <a:off x="1738" y="468"/>
                  <a:ext cx="68"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77" name="Line 149"/>
                <p:cNvSpPr>
                  <a:spLocks noChangeShapeType="1"/>
                </p:cNvSpPr>
                <p:nvPr/>
              </p:nvSpPr>
              <p:spPr bwMode="ltGray">
                <a:xfrm>
                  <a:off x="1604" y="468"/>
                  <a:ext cx="60"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78" name="Line 150"/>
                <p:cNvSpPr>
                  <a:spLocks noChangeShapeType="1"/>
                </p:cNvSpPr>
                <p:nvPr/>
              </p:nvSpPr>
              <p:spPr bwMode="ltGray">
                <a:xfrm flipH="1">
                  <a:off x="1404" y="468"/>
                  <a:ext cx="82"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79" name="Line 151"/>
                <p:cNvSpPr>
                  <a:spLocks noChangeShapeType="1"/>
                </p:cNvSpPr>
                <p:nvPr/>
              </p:nvSpPr>
              <p:spPr bwMode="ltGray">
                <a:xfrm>
                  <a:off x="1034" y="468"/>
                  <a:ext cx="348"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80" name="Line 152"/>
                <p:cNvSpPr>
                  <a:spLocks noChangeShapeType="1"/>
                </p:cNvSpPr>
                <p:nvPr/>
              </p:nvSpPr>
              <p:spPr bwMode="ltGray">
                <a:xfrm>
                  <a:off x="1306" y="370"/>
                  <a:ext cx="0" cy="298"/>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81" name="Line 153"/>
                <p:cNvSpPr>
                  <a:spLocks noChangeShapeType="1"/>
                </p:cNvSpPr>
                <p:nvPr/>
              </p:nvSpPr>
              <p:spPr bwMode="ltGray">
                <a:xfrm>
                  <a:off x="1080" y="388"/>
                  <a:ext cx="0" cy="156"/>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82" name="Line 154"/>
                <p:cNvSpPr>
                  <a:spLocks noChangeShapeType="1"/>
                </p:cNvSpPr>
                <p:nvPr/>
              </p:nvSpPr>
              <p:spPr bwMode="ltGray">
                <a:xfrm flipH="1" flipV="1">
                  <a:off x="1308" y="245"/>
                  <a:ext cx="0" cy="27"/>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83" name="Line 155"/>
                <p:cNvSpPr>
                  <a:spLocks noChangeShapeType="1"/>
                </p:cNvSpPr>
                <p:nvPr/>
              </p:nvSpPr>
              <p:spPr bwMode="ltGray">
                <a:xfrm>
                  <a:off x="1536" y="316"/>
                  <a:ext cx="0" cy="96"/>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84" name="Line 156"/>
                <p:cNvSpPr>
                  <a:spLocks noChangeShapeType="1"/>
                </p:cNvSpPr>
                <p:nvPr/>
              </p:nvSpPr>
              <p:spPr bwMode="ltGray">
                <a:xfrm flipV="1">
                  <a:off x="1536" y="247"/>
                  <a:ext cx="0" cy="22"/>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sp>
              <p:nvSpPr>
                <p:cNvPr id="22685" name="Line 157"/>
                <p:cNvSpPr>
                  <a:spLocks noChangeShapeType="1"/>
                </p:cNvSpPr>
                <p:nvPr/>
              </p:nvSpPr>
              <p:spPr bwMode="ltGray">
                <a:xfrm>
                  <a:off x="4095" y="467"/>
                  <a:ext cx="80" cy="0"/>
                </a:xfrm>
                <a:prstGeom prst="line">
                  <a:avLst/>
                </a:prstGeom>
                <a:noFill/>
                <a:ln w="9525">
                  <a:solidFill>
                    <a:schemeClr val="hlink"/>
                  </a:solidFill>
                  <a:round/>
                  <a:headEnd/>
                  <a:tailEnd/>
                </a:ln>
                <a:effectLst/>
              </p:spPr>
              <p:txBody>
                <a:bodyPr wrap="none" anchor="ctr"/>
                <a:lstStyle/>
                <a:p>
                  <a:pPr eaLnBrk="0" hangingPunct="0">
                    <a:defRPr/>
                  </a:pPr>
                  <a:endParaRPr lang="en-US">
                    <a:cs typeface="+mn-cs"/>
                  </a:endParaRPr>
                </a:p>
              </p:txBody>
            </p:sp>
          </p:grpSp>
        </p:grpSp>
        <p:pic>
          <p:nvPicPr>
            <p:cNvPr id="1033" name="Picture 161" descr="earth"/>
            <p:cNvPicPr>
              <a:picLocks noChangeAspect="1" noChangeArrowheads="1"/>
            </p:cNvPicPr>
            <p:nvPr userDrawn="1"/>
          </p:nvPicPr>
          <p:blipFill>
            <a:blip r:embed="rId13">
              <a:clrChange>
                <a:clrFrom>
                  <a:srgbClr val="000000"/>
                </a:clrFrom>
                <a:clrTo>
                  <a:srgbClr val="000000">
                    <a:alpha val="0"/>
                  </a:srgbClr>
                </a:clrTo>
              </a:clrChange>
            </a:blip>
            <a:srcRect/>
            <a:stretch>
              <a:fillRect/>
            </a:stretch>
          </p:blipFill>
          <p:spPr bwMode="auto">
            <a:xfrm>
              <a:off x="165" y="55"/>
              <a:ext cx="562" cy="524"/>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85"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cs typeface="Tahoma" pitchFamily="34" charset="0"/>
        </a:defRPr>
      </a:lvl2pPr>
      <a:lvl3pPr algn="l" rtl="0" eaLnBrk="0" fontAlgn="base" hangingPunct="0">
        <a:spcBef>
          <a:spcPct val="0"/>
        </a:spcBef>
        <a:spcAft>
          <a:spcPct val="0"/>
        </a:spcAft>
        <a:defRPr sz="4400" i="1">
          <a:solidFill>
            <a:schemeClr val="tx2"/>
          </a:solidFill>
          <a:latin typeface="Times New Roman" pitchFamily="18" charset="0"/>
          <a:cs typeface="Tahoma" pitchFamily="34" charset="0"/>
        </a:defRPr>
      </a:lvl3pPr>
      <a:lvl4pPr algn="l" rtl="0" eaLnBrk="0" fontAlgn="base" hangingPunct="0">
        <a:spcBef>
          <a:spcPct val="0"/>
        </a:spcBef>
        <a:spcAft>
          <a:spcPct val="0"/>
        </a:spcAft>
        <a:defRPr sz="4400" i="1">
          <a:solidFill>
            <a:schemeClr val="tx2"/>
          </a:solidFill>
          <a:latin typeface="Times New Roman" pitchFamily="18" charset="0"/>
          <a:cs typeface="Tahoma" pitchFamily="34" charset="0"/>
        </a:defRPr>
      </a:lvl4pPr>
      <a:lvl5pPr algn="l" rtl="0" eaLnBrk="0" fontAlgn="base" hangingPunct="0">
        <a:spcBef>
          <a:spcPct val="0"/>
        </a:spcBef>
        <a:spcAft>
          <a:spcPct val="0"/>
        </a:spcAft>
        <a:defRPr sz="4400" i="1">
          <a:solidFill>
            <a:schemeClr val="tx2"/>
          </a:solidFill>
          <a:latin typeface="Times New Roman" pitchFamily="18" charset="0"/>
          <a:cs typeface="Tahoma" pitchFamily="34" charset="0"/>
        </a:defRPr>
      </a:lvl5pPr>
      <a:lvl6pPr marL="457200" algn="l" rtl="0" eaLnBrk="1" fontAlgn="base" hangingPunct="1">
        <a:spcBef>
          <a:spcPct val="0"/>
        </a:spcBef>
        <a:spcAft>
          <a:spcPct val="0"/>
        </a:spcAft>
        <a:defRPr sz="4400" i="1">
          <a:solidFill>
            <a:schemeClr val="tx2"/>
          </a:solidFill>
          <a:latin typeface="Times New Roman" pitchFamily="18" charset="0"/>
          <a:cs typeface="Tahoma" pitchFamily="34" charset="0"/>
        </a:defRPr>
      </a:lvl6pPr>
      <a:lvl7pPr marL="914400" algn="l" rtl="0" eaLnBrk="1" fontAlgn="base" hangingPunct="1">
        <a:spcBef>
          <a:spcPct val="0"/>
        </a:spcBef>
        <a:spcAft>
          <a:spcPct val="0"/>
        </a:spcAft>
        <a:defRPr sz="4400" i="1">
          <a:solidFill>
            <a:schemeClr val="tx2"/>
          </a:solidFill>
          <a:latin typeface="Times New Roman" pitchFamily="18" charset="0"/>
          <a:cs typeface="Tahoma" pitchFamily="34" charset="0"/>
        </a:defRPr>
      </a:lvl7pPr>
      <a:lvl8pPr marL="1371600" algn="l" rtl="0" eaLnBrk="1" fontAlgn="base" hangingPunct="1">
        <a:spcBef>
          <a:spcPct val="0"/>
        </a:spcBef>
        <a:spcAft>
          <a:spcPct val="0"/>
        </a:spcAft>
        <a:defRPr sz="4400" i="1">
          <a:solidFill>
            <a:schemeClr val="tx2"/>
          </a:solidFill>
          <a:latin typeface="Times New Roman" pitchFamily="18" charset="0"/>
          <a:cs typeface="Tahoma" pitchFamily="34" charset="0"/>
        </a:defRPr>
      </a:lvl8pPr>
      <a:lvl9pPr marL="1828800" algn="l" rtl="0" eaLnBrk="1" fontAlgn="base" hangingPunct="1">
        <a:spcBef>
          <a:spcPct val="0"/>
        </a:spcBef>
        <a:spcAft>
          <a:spcPct val="0"/>
        </a:spcAft>
        <a:defRPr sz="4400" i="1">
          <a:solidFill>
            <a:schemeClr val="tx2"/>
          </a:solidFill>
          <a:latin typeface="Times New Roman" pitchFamily="18" charset="0"/>
          <a:cs typeface="Tahoma" pitchFamily="34"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5"/>
        </a:buBlip>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828800" y="1905000"/>
            <a:ext cx="6934200" cy="2362200"/>
          </a:xfrm>
        </p:spPr>
        <p:txBody>
          <a:bodyPr/>
          <a:lstStyle/>
          <a:p>
            <a:pPr algn="ctr" eaLnBrk="1" hangingPunct="1"/>
            <a:r>
              <a:rPr lang="en-US" smtClean="0"/>
              <a:t>City of Woodcreek, TX</a:t>
            </a:r>
          </a:p>
        </p:txBody>
      </p:sp>
      <p:sp>
        <p:nvSpPr>
          <p:cNvPr id="3" name="Subtitle 2"/>
          <p:cNvSpPr>
            <a:spLocks noGrp="1"/>
          </p:cNvSpPr>
          <p:nvPr>
            <p:ph type="subTitle" idx="1"/>
          </p:nvPr>
        </p:nvSpPr>
        <p:spPr>
          <a:xfrm>
            <a:off x="2667000" y="3962400"/>
            <a:ext cx="3124200" cy="1295400"/>
          </a:xfrm>
        </p:spPr>
        <p:txBody>
          <a:bodyPr/>
          <a:lstStyle/>
          <a:p>
            <a:pPr eaLnBrk="1" hangingPunct="1">
              <a:defRPr/>
            </a:pPr>
            <a:r>
              <a:rPr lang="en-US" i="1" dirty="0" smtClean="0">
                <a:latin typeface="+mj-lt"/>
              </a:rPr>
              <a:t>Project Proposal</a:t>
            </a:r>
            <a:endParaRPr lang="en-US" sz="1000" i="1" dirty="0" smtClean="0">
              <a:latin typeface="+mj-lt"/>
            </a:endParaRPr>
          </a:p>
          <a:p>
            <a:pPr eaLnBrk="1" hangingPunct="1">
              <a:defRPr/>
            </a:pPr>
            <a:endParaRPr lang="en-US" sz="1000" i="1" dirty="0">
              <a:latin typeface="+mj-lt"/>
            </a:endParaRPr>
          </a:p>
          <a:p>
            <a:pPr eaLnBrk="1" hangingPunct="1">
              <a:defRPr/>
            </a:pPr>
            <a:r>
              <a:rPr lang="en-US" sz="1600" i="1" dirty="0" smtClean="0">
                <a:latin typeface="+mj-lt"/>
              </a:rPr>
              <a:t>GEO 4427 Advanced GIS II</a:t>
            </a:r>
          </a:p>
        </p:txBody>
      </p:sp>
      <p:sp>
        <p:nvSpPr>
          <p:cNvPr id="3076" name="AutoShape 2" descr="https://blackboard.its.txstate.edu/courses/1/yl10-1187803033/groups/_6867_1/SCS_orb_oil2.png"/>
          <p:cNvSpPr>
            <a:spLocks noChangeAspect="1" noChangeArrowheads="1"/>
          </p:cNvSpPr>
          <p:nvPr/>
        </p:nvSpPr>
        <p:spPr bwMode="auto">
          <a:xfrm>
            <a:off x="95250" y="-182563"/>
            <a:ext cx="304800" cy="304801"/>
          </a:xfrm>
          <a:prstGeom prst="rect">
            <a:avLst/>
          </a:prstGeom>
          <a:noFill/>
          <a:ln w="9525">
            <a:noFill/>
            <a:miter lim="800000"/>
            <a:headEnd/>
            <a:tailEnd/>
          </a:ln>
        </p:spPr>
        <p:txBody>
          <a:bodyPr/>
          <a:lstStyle/>
          <a:p>
            <a:pPr eaLnBrk="0" hangingPunct="0"/>
            <a:endParaRPr lang="en-US"/>
          </a:p>
        </p:txBody>
      </p:sp>
      <p:sp>
        <p:nvSpPr>
          <p:cNvPr id="3077" name="AutoShape 4" descr="https://blackboard.its.txstate.edu/courses/1/yl10-1187803033/groups/_6867_1/SCS_orb_oil2.png"/>
          <p:cNvSpPr>
            <a:spLocks noChangeAspect="1" noChangeArrowheads="1"/>
          </p:cNvSpPr>
          <p:nvPr/>
        </p:nvSpPr>
        <p:spPr bwMode="auto">
          <a:xfrm>
            <a:off x="95250" y="-182563"/>
            <a:ext cx="304800" cy="304801"/>
          </a:xfrm>
          <a:prstGeom prst="rect">
            <a:avLst/>
          </a:prstGeom>
          <a:noFill/>
          <a:ln w="9525">
            <a:noFill/>
            <a:miter lim="800000"/>
            <a:headEnd/>
            <a:tailEnd/>
          </a:ln>
        </p:spPr>
        <p:txBody>
          <a:bodyPr/>
          <a:lstStyle/>
          <a:p>
            <a:pPr eaLnBrk="0" hangingPunct="0"/>
            <a:endParaRPr lang="en-US"/>
          </a:p>
        </p:txBody>
      </p:sp>
      <p:pic>
        <p:nvPicPr>
          <p:cNvPr id="3078" name="Picture 5" descr="logo.bmp"/>
          <p:cNvPicPr>
            <a:picLocks noChangeAspect="1"/>
          </p:cNvPicPr>
          <p:nvPr/>
        </p:nvPicPr>
        <p:blipFill>
          <a:blip r:embed="rId2"/>
          <a:stretch>
            <a:fillRect/>
          </a:stretch>
        </p:blipFill>
        <p:spPr bwMode="auto">
          <a:xfrm>
            <a:off x="533400" y="2286000"/>
            <a:ext cx="16764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57188" y="655638"/>
            <a:ext cx="7772400" cy="1143000"/>
          </a:xfrm>
        </p:spPr>
        <p:txBody>
          <a:bodyPr/>
          <a:lstStyle/>
          <a:p>
            <a:pPr eaLnBrk="1" hangingPunct="1"/>
            <a:r>
              <a:rPr lang="en-US" smtClean="0"/>
              <a:t>Data Analysis</a:t>
            </a:r>
          </a:p>
        </p:txBody>
      </p:sp>
      <p:sp>
        <p:nvSpPr>
          <p:cNvPr id="12292" name="Content Placeholder 4"/>
          <p:cNvSpPr>
            <a:spLocks noGrp="1"/>
          </p:cNvSpPr>
          <p:nvPr>
            <p:ph idx="1"/>
          </p:nvPr>
        </p:nvSpPr>
        <p:spPr>
          <a:xfrm>
            <a:off x="695325" y="1654175"/>
            <a:ext cx="7772400" cy="4114800"/>
          </a:xfrm>
        </p:spPr>
        <p:txBody>
          <a:bodyPr/>
          <a:lstStyle/>
          <a:p>
            <a:pPr eaLnBrk="1" hangingPunct="1"/>
            <a:r>
              <a:rPr lang="en-US" sz="1600" smtClean="0"/>
              <a:t>After all data has been collected, we will begin to digitize and Geo-Reference the paper maps obtained from the city.  By Geo-Referencing these maps, we will be able to create a database for the traffic signs and fire hydrants point data.  </a:t>
            </a:r>
          </a:p>
          <a:p>
            <a:pPr eaLnBrk="1" hangingPunct="1">
              <a:buFontTx/>
              <a:buNone/>
            </a:pPr>
            <a:endParaRPr lang="en-US" sz="1600" smtClean="0"/>
          </a:p>
          <a:p>
            <a:pPr eaLnBrk="1" hangingPunct="1"/>
            <a:r>
              <a:rPr lang="en-US" sz="1600" smtClean="0"/>
              <a:t>Data for future and past road repairs will be integrated into the street centerlines layer by creating new attributes in the table.</a:t>
            </a:r>
          </a:p>
          <a:p>
            <a:pPr eaLnBrk="1" hangingPunct="1">
              <a:buFontTx/>
              <a:buNone/>
            </a:pPr>
            <a:endParaRPr lang="en-US" sz="1600" smtClean="0"/>
          </a:p>
          <a:p>
            <a:pPr eaLnBrk="1" hangingPunct="1"/>
            <a:r>
              <a:rPr lang="en-US" sz="1600" smtClean="0"/>
              <a:t>The ETJ will be derived from the City Limits file using the Buffer and Erase GIS tools.</a:t>
            </a:r>
          </a:p>
          <a:p>
            <a:pPr eaLnBrk="1" hangingPunct="1">
              <a:buFontTx/>
              <a:buNone/>
            </a:pPr>
            <a:endParaRPr lang="en-US" sz="1600" smtClean="0"/>
          </a:p>
          <a:p>
            <a:pPr eaLnBrk="1" hangingPunct="1"/>
            <a:r>
              <a:rPr lang="en-US" sz="1600" smtClean="0"/>
              <a:t>GPS points collected will be linked to the digital photos of commercial signage and incorporated into a GIS file using GPS-Photo link software.</a:t>
            </a:r>
          </a:p>
          <a:p>
            <a:pPr eaLnBrk="1" hangingPunct="1">
              <a:buFontTx/>
              <a:buNone/>
            </a:pPr>
            <a:endParaRPr lang="en-US" sz="1600" smtClean="0"/>
          </a:p>
          <a:p>
            <a:pPr eaLnBrk="1" hangingPunct="1"/>
            <a:r>
              <a:rPr lang="en-US" sz="1600" smtClean="0"/>
              <a:t>A zoning map will be derived from the HCAD parcel shapefile and color coded to match existing zoning status.</a:t>
            </a:r>
          </a:p>
          <a:p>
            <a:pPr eaLnBrk="1" hangingPunct="1">
              <a:buFontTx/>
              <a:buNone/>
            </a:pPr>
            <a:endParaRPr lang="en-US" sz="1600" smtClean="0"/>
          </a:p>
          <a:p>
            <a:pPr eaLnBrk="1" hangingPunct="1"/>
            <a:r>
              <a:rPr lang="en-US" sz="1600" smtClean="0"/>
              <a:t>100 year floodplain data will overlay aerial imagery and roads data.</a:t>
            </a:r>
          </a:p>
          <a:p>
            <a:pPr eaLnBrk="1" hangingPunct="1"/>
            <a:endParaRPr lang="en-US" sz="1600" smtClean="0"/>
          </a:p>
        </p:txBody>
      </p:sp>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57188" y="804863"/>
            <a:ext cx="7772400" cy="1143000"/>
          </a:xfrm>
        </p:spPr>
        <p:txBody>
          <a:bodyPr/>
          <a:lstStyle/>
          <a:p>
            <a:pPr eaLnBrk="1" hangingPunct="1"/>
            <a:r>
              <a:rPr lang="en-US" smtClean="0"/>
              <a:t>Interactive Map Display</a:t>
            </a:r>
          </a:p>
        </p:txBody>
      </p:sp>
      <p:sp>
        <p:nvSpPr>
          <p:cNvPr id="13316" name="Content Placeholder 4"/>
          <p:cNvSpPr>
            <a:spLocks noGrp="1"/>
          </p:cNvSpPr>
          <p:nvPr>
            <p:ph idx="1"/>
          </p:nvPr>
        </p:nvSpPr>
        <p:spPr>
          <a:xfrm>
            <a:off x="695325" y="2241550"/>
            <a:ext cx="7772400" cy="4114800"/>
          </a:xfrm>
        </p:spPr>
        <p:txBody>
          <a:bodyPr/>
          <a:lstStyle/>
          <a:p>
            <a:pPr eaLnBrk="1" hangingPunct="1"/>
            <a:r>
              <a:rPr lang="en-US" sz="1600" smtClean="0"/>
              <a:t>After all collection and analysis has been completed using ArcGIS 9.2, data will be converted into an appropriate format for use in an online interactive map display.</a:t>
            </a:r>
          </a:p>
          <a:p>
            <a:pPr eaLnBrk="1" hangingPunct="1"/>
            <a:endParaRPr lang="en-US" sz="1600" smtClean="0"/>
          </a:p>
          <a:p>
            <a:pPr eaLnBrk="1" hangingPunct="1"/>
            <a:r>
              <a:rPr lang="en-US" sz="1600" smtClean="0"/>
              <a:t>The interactive map display and website will be designed using open source software available free of charge.                                                                                      </a:t>
            </a:r>
          </a:p>
          <a:p>
            <a:pPr eaLnBrk="1" hangingPunct="1"/>
            <a:endParaRPr lang="en-US" sz="1600" smtClean="0"/>
          </a:p>
        </p:txBody>
      </p:sp>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57188" y="804863"/>
            <a:ext cx="7772400" cy="1143000"/>
          </a:xfrm>
        </p:spPr>
        <p:txBody>
          <a:bodyPr/>
          <a:lstStyle/>
          <a:p>
            <a:pPr eaLnBrk="1" hangingPunct="1"/>
            <a:r>
              <a:rPr lang="en-US" smtClean="0"/>
              <a:t>Budget</a:t>
            </a:r>
          </a:p>
        </p:txBody>
      </p:sp>
      <p:sp>
        <p:nvSpPr>
          <p:cNvPr id="12" name="Content Placeholder 11"/>
          <p:cNvSpPr>
            <a:spLocks noGrp="1"/>
          </p:cNvSpPr>
          <p:nvPr>
            <p:ph idx="1"/>
          </p:nvPr>
        </p:nvSpPr>
        <p:spPr>
          <a:xfrm>
            <a:off x="1746250" y="2339975"/>
            <a:ext cx="5495925" cy="4114800"/>
          </a:xfrm>
        </p:spPr>
        <p:txBody>
          <a:bodyPr/>
          <a:lstStyle/>
          <a:p>
            <a:pPr eaLnBrk="1" hangingPunct="1">
              <a:buFontTx/>
              <a:buNone/>
              <a:defRPr/>
            </a:pPr>
            <a:r>
              <a:rPr lang="en-US" sz="1800" i="1" dirty="0" smtClean="0">
                <a:latin typeface="+mj-lt"/>
              </a:rPr>
              <a:t>Data Collection………………………………….$2,940.00</a:t>
            </a:r>
          </a:p>
          <a:p>
            <a:pPr eaLnBrk="1" hangingPunct="1">
              <a:buFontTx/>
              <a:buNone/>
              <a:defRPr/>
            </a:pPr>
            <a:r>
              <a:rPr lang="en-US" sz="1800" i="1" dirty="0" smtClean="0">
                <a:latin typeface="+mj-lt"/>
              </a:rPr>
              <a:t>Data Analysis……………………………………$15,120.00</a:t>
            </a:r>
          </a:p>
          <a:p>
            <a:pPr eaLnBrk="1" hangingPunct="1">
              <a:buFontTx/>
              <a:buNone/>
              <a:defRPr/>
            </a:pPr>
            <a:r>
              <a:rPr lang="en-US" sz="1800" i="1" dirty="0" smtClean="0">
                <a:latin typeface="+mj-lt"/>
              </a:rPr>
              <a:t>System Management……………………………$4,950.00</a:t>
            </a:r>
          </a:p>
          <a:p>
            <a:pPr eaLnBrk="1" hangingPunct="1">
              <a:buFontTx/>
              <a:buNone/>
              <a:defRPr/>
            </a:pPr>
            <a:r>
              <a:rPr lang="en-US" sz="1800" i="1" dirty="0" smtClean="0">
                <a:latin typeface="+mj-lt"/>
              </a:rPr>
              <a:t>Equipment Costs………………………………..$5,111.67</a:t>
            </a:r>
          </a:p>
          <a:p>
            <a:pPr eaLnBrk="1" hangingPunct="1">
              <a:buFontTx/>
              <a:buNone/>
              <a:defRPr/>
            </a:pPr>
            <a:r>
              <a:rPr lang="en-US" sz="1800" i="1" dirty="0" smtClean="0">
                <a:latin typeface="+mj-lt"/>
              </a:rPr>
              <a:t>Data………………………………………………$7,500.00</a:t>
            </a:r>
          </a:p>
          <a:p>
            <a:pPr eaLnBrk="1" hangingPunct="1">
              <a:buFontTx/>
              <a:buNone/>
              <a:defRPr/>
            </a:pPr>
            <a:r>
              <a:rPr lang="en-US" sz="1800" i="1" dirty="0" smtClean="0">
                <a:latin typeface="+mj-lt"/>
              </a:rPr>
              <a:t>Travel Expense………………………………….$40.80</a:t>
            </a:r>
          </a:p>
          <a:p>
            <a:pPr eaLnBrk="1" hangingPunct="1">
              <a:buFontTx/>
              <a:buNone/>
              <a:defRPr/>
            </a:pPr>
            <a:r>
              <a:rPr lang="en-US" sz="1800" i="1" dirty="0" smtClean="0">
                <a:latin typeface="+mj-lt"/>
              </a:rPr>
              <a:t>TOTAL COST……………………………………$35,662.47</a:t>
            </a:r>
            <a:endParaRPr lang="en-US" sz="1800" i="1" dirty="0">
              <a:latin typeface="+mj-lt"/>
            </a:endParaRPr>
          </a:p>
        </p:txBody>
      </p:sp>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57188" y="804863"/>
            <a:ext cx="7772400" cy="1143000"/>
          </a:xfrm>
        </p:spPr>
        <p:txBody>
          <a:bodyPr/>
          <a:lstStyle/>
          <a:p>
            <a:pPr eaLnBrk="1" hangingPunct="1"/>
            <a:r>
              <a:rPr lang="en-US" smtClean="0"/>
              <a:t>Timetable</a:t>
            </a:r>
          </a:p>
        </p:txBody>
      </p:sp>
      <p:graphicFrame>
        <p:nvGraphicFramePr>
          <p:cNvPr id="6" name="Content Placeholder 5"/>
          <p:cNvGraphicFramePr>
            <a:graphicFrameLocks noGrp="1"/>
          </p:cNvGraphicFramePr>
          <p:nvPr>
            <p:ph idx="1"/>
          </p:nvPr>
        </p:nvGraphicFramePr>
        <p:xfrm>
          <a:off x="812800" y="2543175"/>
          <a:ext cx="7489465" cy="2193228"/>
        </p:xfrm>
        <a:graphic>
          <a:graphicData uri="http://schemas.openxmlformats.org/drawingml/2006/table">
            <a:tbl>
              <a:tblPr/>
              <a:tblGrid>
                <a:gridCol w="2615625"/>
                <a:gridCol w="487384"/>
                <a:gridCol w="487384"/>
                <a:gridCol w="487384"/>
                <a:gridCol w="487384"/>
                <a:gridCol w="487384"/>
                <a:gridCol w="487384"/>
                <a:gridCol w="487384"/>
                <a:gridCol w="487384"/>
                <a:gridCol w="487384"/>
                <a:gridCol w="487384"/>
              </a:tblGrid>
              <a:tr h="243692">
                <a:tc>
                  <a:txBody>
                    <a:bodyPr/>
                    <a:lstStyle/>
                    <a:p>
                      <a:pPr algn="l" fontAlgn="b"/>
                      <a:r>
                        <a:rPr lang="en-US" sz="1400" b="0" i="0" u="none" strike="noStrike" dirty="0">
                          <a:solidFill>
                            <a:srgbClr val="FFFFFF"/>
                          </a:solidFill>
                          <a:latin typeface="Arial"/>
                        </a:rPr>
                        <a:t>Week</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a:solidFill>
                            <a:srgbClr val="FFFFFF"/>
                          </a:solidFill>
                          <a:latin typeface="Arial"/>
                        </a:rPr>
                        <a:t>1</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a:solidFill>
                            <a:srgbClr val="FFFFFF"/>
                          </a:solidFill>
                          <a:latin typeface="Arial"/>
                        </a:rPr>
                        <a:t>2</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a:solidFill>
                            <a:srgbClr val="FFFFFF"/>
                          </a:solidFill>
                          <a:latin typeface="Arial"/>
                        </a:rPr>
                        <a:t>3</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a:solidFill>
                            <a:srgbClr val="FFFFFF"/>
                          </a:solidFill>
                          <a:latin typeface="Arial"/>
                        </a:rPr>
                        <a:t>4</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a:solidFill>
                            <a:srgbClr val="FFFFFF"/>
                          </a:solidFill>
                          <a:latin typeface="Arial"/>
                        </a:rPr>
                        <a:t>5</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a:solidFill>
                            <a:srgbClr val="FFFFFF"/>
                          </a:solidFill>
                          <a:latin typeface="Arial"/>
                        </a:rPr>
                        <a:t>6</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a:solidFill>
                            <a:srgbClr val="FFFFFF"/>
                          </a:solidFill>
                          <a:latin typeface="Arial"/>
                        </a:rPr>
                        <a:t>7</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a:solidFill>
                            <a:srgbClr val="FFFFFF"/>
                          </a:solidFill>
                          <a:latin typeface="Arial"/>
                        </a:rPr>
                        <a:t>8</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a:solidFill>
                            <a:srgbClr val="FFFFFF"/>
                          </a:solidFill>
                          <a:latin typeface="Arial"/>
                        </a:rPr>
                        <a:t>9</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0" i="0" u="none" strike="noStrike">
                          <a:solidFill>
                            <a:srgbClr val="FFFFFF"/>
                          </a:solidFill>
                          <a:latin typeface="Arial"/>
                        </a:rPr>
                        <a:t>10</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243692">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692">
                <a:tc>
                  <a:txBody>
                    <a:bodyPr/>
                    <a:lstStyle/>
                    <a:p>
                      <a:pPr algn="l" fontAlgn="b"/>
                      <a:r>
                        <a:rPr lang="en-US" sz="1400" b="0" i="0" u="none" strike="noStrike">
                          <a:solidFill>
                            <a:srgbClr val="FFFFFF"/>
                          </a:solidFill>
                          <a:latin typeface="Arial"/>
                        </a:rPr>
                        <a:t>Data Collection</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gridSpan="2">
                  <a:txBody>
                    <a:bodyPr/>
                    <a:lstStyle/>
                    <a:p>
                      <a:pPr algn="ctr" fontAlgn="b"/>
                      <a:r>
                        <a:rPr lang="en-US" sz="1400" b="0" i="0" u="none" strike="noStrike">
                          <a:solidFill>
                            <a:srgbClr val="000000"/>
                          </a:solidFill>
                          <a:latin typeface="Arial"/>
                        </a:rPr>
                        <a:t>2 weeks</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692">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692">
                <a:tc>
                  <a:txBody>
                    <a:bodyPr/>
                    <a:lstStyle/>
                    <a:p>
                      <a:pPr algn="l" fontAlgn="b"/>
                      <a:r>
                        <a:rPr lang="en-US" sz="1400" b="0" i="0" u="none" strike="noStrike">
                          <a:solidFill>
                            <a:srgbClr val="FFFFFF"/>
                          </a:solidFill>
                          <a:latin typeface="Arial"/>
                        </a:rPr>
                        <a:t>Data Processing</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400" b="0" i="0" u="none" strike="noStrike">
                          <a:solidFill>
                            <a:srgbClr val="000000"/>
                          </a:solidFill>
                          <a:latin typeface="Arial"/>
                        </a:rPr>
                        <a:t>2 weeks</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38ED5"/>
                    </a:solidFill>
                  </a:tcPr>
                </a:tc>
                <a:tc hMerge="1">
                  <a:txBody>
                    <a:bodyPr/>
                    <a:lstStyle/>
                    <a:p>
                      <a:endParaRPr lang="en-US"/>
                    </a:p>
                  </a:txBody>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692">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692">
                <a:tc>
                  <a:txBody>
                    <a:bodyPr/>
                    <a:lstStyle/>
                    <a:p>
                      <a:pPr algn="l" fontAlgn="b"/>
                      <a:r>
                        <a:rPr lang="en-US" sz="1400" b="0" i="0" u="none" strike="noStrike">
                          <a:solidFill>
                            <a:srgbClr val="FFFFFF"/>
                          </a:solidFill>
                          <a:latin typeface="Arial"/>
                        </a:rPr>
                        <a:t>Data Interpretation</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400" b="0" i="0" u="none" strike="noStrike">
                          <a:solidFill>
                            <a:srgbClr val="000000"/>
                          </a:solidFill>
                          <a:latin typeface="Arial"/>
                        </a:rPr>
                        <a:t>4 weeks</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692">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3692">
                <a:tc>
                  <a:txBody>
                    <a:bodyPr/>
                    <a:lstStyle/>
                    <a:p>
                      <a:pPr algn="l" fontAlgn="b"/>
                      <a:r>
                        <a:rPr lang="en-US" sz="1400" b="0" i="0" u="none" strike="noStrike">
                          <a:solidFill>
                            <a:srgbClr val="FFFFFF"/>
                          </a:solidFill>
                          <a:latin typeface="Arial"/>
                        </a:rPr>
                        <a:t>Final Deliverables</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FFFF"/>
                          </a:solidFill>
                          <a:latin typeface="Arial"/>
                        </a:rPr>
                        <a:t> </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US" sz="1400" b="0" i="0" u="none" strike="noStrike" dirty="0">
                          <a:solidFill>
                            <a:srgbClr val="000000"/>
                          </a:solidFill>
                          <a:latin typeface="Arial"/>
                        </a:rPr>
                        <a:t>5 weeks</a:t>
                      </a:r>
                    </a:p>
                  </a:txBody>
                  <a:tcPr marL="12185" marR="12185" marT="121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57188" y="804863"/>
            <a:ext cx="7772400" cy="1143000"/>
          </a:xfrm>
        </p:spPr>
        <p:txBody>
          <a:bodyPr/>
          <a:lstStyle/>
          <a:p>
            <a:pPr eaLnBrk="1" hangingPunct="1"/>
            <a:r>
              <a:rPr lang="en-US" smtClean="0"/>
              <a:t>Final Deliverables</a:t>
            </a:r>
          </a:p>
        </p:txBody>
      </p:sp>
      <p:sp>
        <p:nvSpPr>
          <p:cNvPr id="16388" name="Content Placeholder 4"/>
          <p:cNvSpPr>
            <a:spLocks noGrp="1"/>
          </p:cNvSpPr>
          <p:nvPr>
            <p:ph idx="1"/>
          </p:nvPr>
        </p:nvSpPr>
        <p:spPr>
          <a:xfrm>
            <a:off x="666750" y="1855788"/>
            <a:ext cx="7772400" cy="4114800"/>
          </a:xfrm>
        </p:spPr>
        <p:txBody>
          <a:bodyPr/>
          <a:lstStyle/>
          <a:p>
            <a:pPr eaLnBrk="1" hangingPunct="1"/>
            <a:r>
              <a:rPr lang="en-US" sz="1600" smtClean="0"/>
              <a:t>Detailed Final Report introducing the specialized formal mapping system created for Woodcreek, TX.</a:t>
            </a:r>
          </a:p>
          <a:p>
            <a:pPr eaLnBrk="1" hangingPunct="1"/>
            <a:r>
              <a:rPr lang="en-US" sz="1600" smtClean="0"/>
              <a:t>Professional visualization of all maps created for Woodcreek, in poster format, containing detailed analysis and results.</a:t>
            </a:r>
          </a:p>
          <a:p>
            <a:pPr eaLnBrk="1" hangingPunct="1"/>
            <a:r>
              <a:rPr lang="en-US" sz="1600" smtClean="0"/>
              <a:t>Two complete copies of project files in a digital media format (CD or DVD depending on space requirements) containing the following:</a:t>
            </a:r>
          </a:p>
          <a:p>
            <a:pPr lvl="1" eaLnBrk="1" hangingPunct="1"/>
            <a:r>
              <a:rPr lang="en-US" sz="1600" smtClean="0"/>
              <a:t>All data files </a:t>
            </a:r>
          </a:p>
          <a:p>
            <a:pPr lvl="1" eaLnBrk="1" hangingPunct="1"/>
            <a:r>
              <a:rPr lang="en-US" sz="1600" smtClean="0"/>
              <a:t>Metadata files for all data files</a:t>
            </a:r>
          </a:p>
          <a:p>
            <a:pPr lvl="1" eaLnBrk="1" hangingPunct="1"/>
            <a:r>
              <a:rPr lang="en-US" sz="1600" smtClean="0"/>
              <a:t>Final Report in Word and PDF formats</a:t>
            </a:r>
          </a:p>
          <a:p>
            <a:pPr lvl="1" eaLnBrk="1" hangingPunct="1"/>
            <a:r>
              <a:rPr lang="en-US" sz="1600" smtClean="0"/>
              <a:t>Digital copy of final poster</a:t>
            </a:r>
          </a:p>
          <a:p>
            <a:pPr lvl="1" eaLnBrk="1" hangingPunct="1"/>
            <a:r>
              <a:rPr lang="en-US" sz="1600" smtClean="0"/>
              <a:t>PowerPoint representation of Final Project and Final Report</a:t>
            </a:r>
          </a:p>
          <a:p>
            <a:pPr lvl="1" eaLnBrk="1" hangingPunct="1"/>
            <a:r>
              <a:rPr lang="en-US" sz="1600" smtClean="0"/>
              <a:t>Installation file for interactive web display</a:t>
            </a:r>
          </a:p>
          <a:p>
            <a:pPr lvl="1" eaLnBrk="1" hangingPunct="1"/>
            <a:r>
              <a:rPr lang="en-US" sz="1600" smtClean="0"/>
              <a:t>Full copy of Spatial Consulting Services website containing all relevant documents and maps.</a:t>
            </a:r>
          </a:p>
          <a:p>
            <a:pPr lvl="1" eaLnBrk="1" hangingPunct="1"/>
            <a:r>
              <a:rPr lang="en-US" sz="1600" smtClean="0"/>
              <a:t>Instructions on CD/DVD usage, including a Table of Contents for folder and file entries.</a:t>
            </a:r>
          </a:p>
          <a:p>
            <a:pPr eaLnBrk="1" hangingPunct="1"/>
            <a:endParaRPr lang="en-US" smtClean="0"/>
          </a:p>
        </p:txBody>
      </p:sp>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57188" y="804863"/>
            <a:ext cx="7772400" cy="1143000"/>
          </a:xfrm>
        </p:spPr>
        <p:txBody>
          <a:bodyPr/>
          <a:lstStyle/>
          <a:p>
            <a:pPr algn="ctr" eaLnBrk="1" hangingPunct="1"/>
            <a:r>
              <a:rPr lang="en-US" smtClean="0"/>
              <a:t>Conclusion</a:t>
            </a:r>
          </a:p>
        </p:txBody>
      </p:sp>
      <p:sp>
        <p:nvSpPr>
          <p:cNvPr id="17412" name="Content Placeholder 4"/>
          <p:cNvSpPr>
            <a:spLocks noGrp="1"/>
          </p:cNvSpPr>
          <p:nvPr>
            <p:ph idx="1"/>
          </p:nvPr>
        </p:nvSpPr>
        <p:spPr>
          <a:xfrm>
            <a:off x="666750" y="1855788"/>
            <a:ext cx="7772400" cy="4114800"/>
          </a:xfrm>
        </p:spPr>
        <p:txBody>
          <a:bodyPr/>
          <a:lstStyle/>
          <a:p>
            <a:pPr eaLnBrk="1" hangingPunct="1"/>
            <a:endParaRPr lang="en-US" smtClean="0"/>
          </a:p>
        </p:txBody>
      </p:sp>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1066800"/>
            <a:ext cx="7772400" cy="1143000"/>
          </a:xfrm>
        </p:spPr>
        <p:txBody>
          <a:bodyPr/>
          <a:lstStyle/>
          <a:p>
            <a:pPr eaLnBrk="1" hangingPunct="1"/>
            <a:r>
              <a:rPr lang="en-US" smtClean="0"/>
              <a:t>Spatial Consulting Services</a:t>
            </a:r>
          </a:p>
        </p:txBody>
      </p:sp>
      <p:sp>
        <p:nvSpPr>
          <p:cNvPr id="3" name="Content Placeholder 2"/>
          <p:cNvSpPr>
            <a:spLocks noGrp="1"/>
          </p:cNvSpPr>
          <p:nvPr>
            <p:ph idx="1"/>
          </p:nvPr>
        </p:nvSpPr>
        <p:spPr>
          <a:xfrm>
            <a:off x="304800" y="2286000"/>
            <a:ext cx="7772400" cy="4114800"/>
          </a:xfrm>
        </p:spPr>
        <p:txBody>
          <a:bodyPr/>
          <a:lstStyle/>
          <a:p>
            <a:pPr eaLnBrk="1" hangingPunct="1">
              <a:lnSpc>
                <a:spcPct val="200000"/>
              </a:lnSpc>
              <a:buFont typeface="Arial" pitchFamily="34" charset="0"/>
              <a:buChar char="•"/>
              <a:defRPr/>
            </a:pPr>
            <a:r>
              <a:rPr lang="en-US" sz="2000" i="1" dirty="0" smtClean="0">
                <a:latin typeface="+mj-lt"/>
              </a:rPr>
              <a:t>James Thomas – Project Manager</a:t>
            </a:r>
          </a:p>
          <a:p>
            <a:pPr eaLnBrk="1" hangingPunct="1">
              <a:lnSpc>
                <a:spcPct val="200000"/>
              </a:lnSpc>
              <a:buFont typeface="Arial" pitchFamily="34" charset="0"/>
              <a:buChar char="•"/>
              <a:defRPr/>
            </a:pPr>
            <a:r>
              <a:rPr lang="en-US" sz="2000" i="1" dirty="0" smtClean="0">
                <a:latin typeface="+mj-lt"/>
              </a:rPr>
              <a:t>Chris Faulkner – Assistant Manager, Webmaster</a:t>
            </a:r>
          </a:p>
          <a:p>
            <a:pPr eaLnBrk="1" hangingPunct="1">
              <a:lnSpc>
                <a:spcPct val="200000"/>
              </a:lnSpc>
              <a:buFont typeface="Arial" pitchFamily="34" charset="0"/>
              <a:buChar char="•"/>
              <a:defRPr/>
            </a:pPr>
            <a:r>
              <a:rPr lang="en-US" sz="2000" i="1" dirty="0" smtClean="0">
                <a:latin typeface="+mj-lt"/>
              </a:rPr>
              <a:t>Logan Weller-Alexander – Analyst</a:t>
            </a:r>
          </a:p>
          <a:p>
            <a:pPr eaLnBrk="1" hangingPunct="1">
              <a:lnSpc>
                <a:spcPct val="200000"/>
              </a:lnSpc>
              <a:buFont typeface="Arial" pitchFamily="34" charset="0"/>
              <a:buChar char="•"/>
              <a:defRPr/>
            </a:pPr>
            <a:r>
              <a:rPr lang="en-US" sz="2000" i="1" dirty="0" smtClean="0">
                <a:latin typeface="+mj-lt"/>
              </a:rPr>
              <a:t>Paul Kaiser – Analyst</a:t>
            </a:r>
          </a:p>
          <a:p>
            <a:pPr eaLnBrk="1" hangingPunct="1">
              <a:lnSpc>
                <a:spcPct val="200000"/>
              </a:lnSpc>
              <a:buFont typeface="Arial" pitchFamily="34" charset="0"/>
              <a:buChar char="•"/>
              <a:defRPr/>
            </a:pPr>
            <a:r>
              <a:rPr lang="en-US" sz="2000" i="1" dirty="0" smtClean="0">
                <a:latin typeface="+mj-lt"/>
              </a:rPr>
              <a:t>Jordan Stanley - Analyst </a:t>
            </a:r>
          </a:p>
          <a:p>
            <a:pPr eaLnBrk="1" hangingPunct="1">
              <a:buFontTx/>
              <a:buNone/>
              <a:defRPr/>
            </a:pPr>
            <a:endParaRPr lang="en-US" i="1" dirty="0"/>
          </a:p>
        </p:txBody>
      </p:sp>
      <p:pic>
        <p:nvPicPr>
          <p:cNvPr id="4100"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09550" y="884238"/>
            <a:ext cx="7772400" cy="1143000"/>
          </a:xfrm>
        </p:spPr>
        <p:txBody>
          <a:bodyPr/>
          <a:lstStyle/>
          <a:p>
            <a:pPr eaLnBrk="1" hangingPunct="1"/>
            <a:r>
              <a:rPr lang="en-US" dirty="0" smtClean="0"/>
              <a:t>Overview</a:t>
            </a:r>
          </a:p>
        </p:txBody>
      </p:sp>
      <p:sp>
        <p:nvSpPr>
          <p:cNvPr id="5123" name="Content Placeholder 2"/>
          <p:cNvSpPr>
            <a:spLocks noGrp="1"/>
          </p:cNvSpPr>
          <p:nvPr>
            <p:ph idx="1"/>
          </p:nvPr>
        </p:nvSpPr>
        <p:spPr>
          <a:xfrm>
            <a:off x="642938" y="2001838"/>
            <a:ext cx="7772400" cy="4114800"/>
          </a:xfrm>
        </p:spPr>
        <p:txBody>
          <a:bodyPr/>
          <a:lstStyle/>
          <a:p>
            <a:pPr eaLnBrk="1" hangingPunct="1"/>
            <a:r>
              <a:rPr lang="en-US" sz="2000" smtClean="0"/>
              <a:t>The City of Woodcreek was incorporated in 1984 as a Type-B General Law City, and currently has a population of 1300.</a:t>
            </a:r>
          </a:p>
          <a:p>
            <a:pPr eaLnBrk="1" hangingPunct="1">
              <a:buFontTx/>
              <a:buNone/>
            </a:pPr>
            <a:endParaRPr lang="en-US" sz="2000" smtClean="0"/>
          </a:p>
          <a:p>
            <a:pPr eaLnBrk="1" hangingPunct="1"/>
            <a:r>
              <a:rPr lang="en-US" sz="2000" smtClean="0"/>
              <a:t>With an increasing population, the needs for the resources of a Geographic Information System (GIS) became apparent.</a:t>
            </a:r>
          </a:p>
          <a:p>
            <a:pPr eaLnBrk="1" hangingPunct="1">
              <a:buFontTx/>
              <a:buNone/>
            </a:pPr>
            <a:endParaRPr lang="en-US" sz="2000" smtClean="0"/>
          </a:p>
          <a:p>
            <a:pPr eaLnBrk="1" hangingPunct="1"/>
            <a:r>
              <a:rPr lang="en-US" sz="2000" smtClean="0"/>
              <a:t>Utilization of the tools through GIS will help the organization and execution of city processes.</a:t>
            </a:r>
          </a:p>
          <a:p>
            <a:pPr eaLnBrk="1" hangingPunct="1"/>
            <a:endParaRPr lang="en-US" sz="2000" smtClean="0"/>
          </a:p>
          <a:p>
            <a:pPr eaLnBrk="1" hangingPunct="1"/>
            <a:r>
              <a:rPr lang="en-US" sz="2000" smtClean="0"/>
              <a:t>Organization of zoning and infrastructure maintenance will speed up decision making.</a:t>
            </a:r>
          </a:p>
          <a:p>
            <a:pPr eaLnBrk="1" hangingPunct="1">
              <a:buFontTx/>
              <a:buNone/>
            </a:pPr>
            <a:endParaRPr lang="en-US" i="1" smtClean="0"/>
          </a:p>
        </p:txBody>
      </p:sp>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09550" y="755650"/>
            <a:ext cx="7772400" cy="1143000"/>
          </a:xfrm>
        </p:spPr>
        <p:txBody>
          <a:bodyPr/>
          <a:lstStyle/>
          <a:p>
            <a:pPr eaLnBrk="1" hangingPunct="1"/>
            <a:r>
              <a:rPr lang="en-US" smtClean="0"/>
              <a:t>Overview</a:t>
            </a:r>
          </a:p>
        </p:txBody>
      </p:sp>
      <p:sp>
        <p:nvSpPr>
          <p:cNvPr id="6147" name="Content Placeholder 2"/>
          <p:cNvSpPr>
            <a:spLocks noGrp="1"/>
          </p:cNvSpPr>
          <p:nvPr>
            <p:ph idx="1"/>
          </p:nvPr>
        </p:nvSpPr>
        <p:spPr>
          <a:xfrm>
            <a:off x="404813" y="1920875"/>
            <a:ext cx="7772400" cy="4114800"/>
          </a:xfrm>
        </p:spPr>
        <p:txBody>
          <a:bodyPr/>
          <a:lstStyle/>
          <a:p>
            <a:pPr eaLnBrk="1" hangingPunct="1"/>
            <a:r>
              <a:rPr lang="en-US" sz="2000" smtClean="0"/>
              <a:t>A GIS system will help various commissions and committees visualize Woodcreeks area with more data to perform their duties more effectively.</a:t>
            </a:r>
          </a:p>
          <a:p>
            <a:pPr eaLnBrk="1" hangingPunct="1">
              <a:buFontTx/>
              <a:buNone/>
            </a:pPr>
            <a:endParaRPr lang="en-US" sz="2000" smtClean="0"/>
          </a:p>
          <a:p>
            <a:pPr eaLnBrk="1" hangingPunct="1"/>
            <a:r>
              <a:rPr lang="en-US" sz="2000" smtClean="0"/>
              <a:t>Changes made to current land use or infrastructure can be updated quickly.</a:t>
            </a:r>
          </a:p>
          <a:p>
            <a:pPr eaLnBrk="1" hangingPunct="1">
              <a:buFontTx/>
              <a:buNone/>
            </a:pPr>
            <a:endParaRPr lang="en-US" sz="2000" smtClean="0"/>
          </a:p>
          <a:p>
            <a:pPr eaLnBrk="1" hangingPunct="1"/>
            <a:r>
              <a:rPr lang="en-US" sz="2000" smtClean="0"/>
              <a:t>Many cities have developed online mapping services that allow citizens to access public geographic data.</a:t>
            </a:r>
          </a:p>
          <a:p>
            <a:pPr eaLnBrk="1" hangingPunct="1">
              <a:buFontTx/>
              <a:buNone/>
            </a:pPr>
            <a:endParaRPr lang="en-US" i="1" smtClean="0"/>
          </a:p>
        </p:txBody>
      </p:sp>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09550" y="755650"/>
            <a:ext cx="7772400" cy="1143000"/>
          </a:xfrm>
        </p:spPr>
        <p:txBody>
          <a:bodyPr/>
          <a:lstStyle/>
          <a:p>
            <a:pPr eaLnBrk="1" hangingPunct="1"/>
            <a:r>
              <a:rPr lang="en-US" smtClean="0"/>
              <a:t>Overview</a:t>
            </a:r>
          </a:p>
        </p:txBody>
      </p:sp>
      <p:sp>
        <p:nvSpPr>
          <p:cNvPr id="7171" name="Content Placeholder 2"/>
          <p:cNvSpPr>
            <a:spLocks noGrp="1"/>
          </p:cNvSpPr>
          <p:nvPr>
            <p:ph idx="1"/>
          </p:nvPr>
        </p:nvSpPr>
        <p:spPr>
          <a:xfrm>
            <a:off x="433388" y="2166938"/>
            <a:ext cx="7772400" cy="4114800"/>
          </a:xfrm>
        </p:spPr>
        <p:txBody>
          <a:bodyPr/>
          <a:lstStyle/>
          <a:p>
            <a:pPr eaLnBrk="1" hangingPunct="1"/>
            <a:r>
              <a:rPr lang="en-US" sz="2000" smtClean="0"/>
              <a:t>Nanaimo, British Columbia has integrated some of its public data using Google Earth and has found it to be useful to the citizens.</a:t>
            </a:r>
          </a:p>
          <a:p>
            <a:pPr eaLnBrk="1" hangingPunct="1">
              <a:buFontTx/>
              <a:buNone/>
            </a:pPr>
            <a:endParaRPr lang="en-US" sz="2000" smtClean="0"/>
          </a:p>
          <a:p>
            <a:pPr eaLnBrk="1" hangingPunct="1"/>
            <a:r>
              <a:rPr lang="en-US" sz="2000" smtClean="0"/>
              <a:t>An interactive mapping service would be beneficial to the City of Woodcreek.</a:t>
            </a:r>
          </a:p>
          <a:p>
            <a:pPr eaLnBrk="1" hangingPunct="1">
              <a:buFontTx/>
              <a:buNone/>
            </a:pPr>
            <a:endParaRPr lang="en-US" i="1" smtClean="0"/>
          </a:p>
        </p:txBody>
      </p:sp>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09550" y="755650"/>
            <a:ext cx="7772400" cy="1143000"/>
          </a:xfrm>
        </p:spPr>
        <p:txBody>
          <a:bodyPr/>
          <a:lstStyle/>
          <a:p>
            <a:pPr eaLnBrk="1" hangingPunct="1"/>
            <a:r>
              <a:rPr lang="en-US" smtClean="0"/>
              <a:t>Purpose</a:t>
            </a:r>
          </a:p>
        </p:txBody>
      </p:sp>
      <p:sp>
        <p:nvSpPr>
          <p:cNvPr id="8195" name="Content Placeholder 2"/>
          <p:cNvSpPr>
            <a:spLocks noGrp="1"/>
          </p:cNvSpPr>
          <p:nvPr>
            <p:ph idx="1"/>
          </p:nvPr>
        </p:nvSpPr>
        <p:spPr>
          <a:xfrm>
            <a:off x="433388" y="1855788"/>
            <a:ext cx="7772400" cy="4114800"/>
          </a:xfrm>
        </p:spPr>
        <p:txBody>
          <a:bodyPr/>
          <a:lstStyle/>
          <a:p>
            <a:pPr eaLnBrk="1" hangingPunct="1"/>
            <a:r>
              <a:rPr lang="en-US" sz="2000" smtClean="0"/>
              <a:t>The purpose of our project is to build a formal mapping system for the City of Woodcreek by developing a GIS database.</a:t>
            </a:r>
          </a:p>
          <a:p>
            <a:pPr eaLnBrk="1" hangingPunct="1">
              <a:buFontTx/>
              <a:buNone/>
            </a:pPr>
            <a:endParaRPr lang="en-US" sz="2000" smtClean="0"/>
          </a:p>
          <a:p>
            <a:pPr eaLnBrk="1" hangingPunct="1"/>
            <a:r>
              <a:rPr lang="en-US" sz="2000" smtClean="0"/>
              <a:t>This mapping system will display zoning regulations, administrative boundaries, topographic information, and infrastructure status.</a:t>
            </a:r>
          </a:p>
          <a:p>
            <a:pPr eaLnBrk="1" hangingPunct="1"/>
            <a:endParaRPr lang="en-US" sz="2000" smtClean="0"/>
          </a:p>
          <a:p>
            <a:pPr eaLnBrk="1" hangingPunct="1"/>
            <a:r>
              <a:rPr lang="en-US" sz="2000" smtClean="0"/>
              <a:t>The system will greatly increase the efficiency of city functions.</a:t>
            </a:r>
          </a:p>
          <a:p>
            <a:pPr eaLnBrk="1" hangingPunct="1"/>
            <a:endParaRPr lang="en-US" sz="2000" smtClean="0"/>
          </a:p>
          <a:p>
            <a:pPr eaLnBrk="1" hangingPunct="1"/>
            <a:r>
              <a:rPr lang="en-US" sz="2000" smtClean="0"/>
              <a:t>A GIS mapping system will display the spatial relationships with greater accuracy and functionality than current map documents.</a:t>
            </a:r>
          </a:p>
          <a:p>
            <a:pPr eaLnBrk="1" hangingPunct="1">
              <a:buFontTx/>
              <a:buNone/>
            </a:pPr>
            <a:endParaRPr lang="en-US" i="1" smtClean="0"/>
          </a:p>
        </p:txBody>
      </p:sp>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09550" y="755650"/>
            <a:ext cx="7772400" cy="1143000"/>
          </a:xfrm>
        </p:spPr>
        <p:txBody>
          <a:bodyPr/>
          <a:lstStyle/>
          <a:p>
            <a:pPr eaLnBrk="1" hangingPunct="1"/>
            <a:r>
              <a:rPr lang="en-US" smtClean="0"/>
              <a:t>Scope</a:t>
            </a:r>
          </a:p>
        </p:txBody>
      </p:sp>
      <p:sp>
        <p:nvSpPr>
          <p:cNvPr id="9219" name="Content Placeholder 2"/>
          <p:cNvSpPr>
            <a:spLocks noGrp="1"/>
          </p:cNvSpPr>
          <p:nvPr>
            <p:ph idx="1"/>
          </p:nvPr>
        </p:nvSpPr>
        <p:spPr>
          <a:xfrm>
            <a:off x="433388" y="1855788"/>
            <a:ext cx="7772400" cy="4114800"/>
          </a:xfrm>
        </p:spPr>
        <p:txBody>
          <a:bodyPr/>
          <a:lstStyle/>
          <a:p>
            <a:pPr eaLnBrk="1" hangingPunct="1"/>
            <a:r>
              <a:rPr lang="en-US" sz="2000" smtClean="0"/>
              <a:t>Our study area will be the central Texas City of Woodcreek located within Hays County.  The city limits encompass 686 acres and the ETJ extends one half mile beyond the incorporated boundaries.</a:t>
            </a:r>
          </a:p>
          <a:p>
            <a:pPr eaLnBrk="1" hangingPunct="1">
              <a:buFontTx/>
              <a:buNone/>
            </a:pPr>
            <a:endParaRPr lang="en-US" i="1" smtClean="0"/>
          </a:p>
        </p:txBody>
      </p:sp>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09550" y="755650"/>
            <a:ext cx="7772400" cy="1143000"/>
          </a:xfrm>
        </p:spPr>
        <p:txBody>
          <a:bodyPr/>
          <a:lstStyle/>
          <a:p>
            <a:pPr eaLnBrk="1" hangingPunct="1"/>
            <a:r>
              <a:rPr lang="en-US" smtClean="0"/>
              <a:t>Scope</a:t>
            </a:r>
          </a:p>
        </p:txBody>
      </p:sp>
      <p:sp>
        <p:nvSpPr>
          <p:cNvPr id="10243" name="Content Placeholder 2"/>
          <p:cNvSpPr>
            <a:spLocks noGrp="1"/>
          </p:cNvSpPr>
          <p:nvPr>
            <p:ph idx="1"/>
          </p:nvPr>
        </p:nvSpPr>
        <p:spPr>
          <a:xfrm>
            <a:off x="433388" y="1855788"/>
            <a:ext cx="7772400" cy="4114800"/>
          </a:xfrm>
        </p:spPr>
        <p:txBody>
          <a:bodyPr/>
          <a:lstStyle/>
          <a:p>
            <a:pPr eaLnBrk="1" hangingPunct="1"/>
            <a:r>
              <a:rPr lang="en-US" sz="2000" smtClean="0"/>
              <a:t>Our study area will be the central Texas City of Woodcreek located within Hays County.  The city limits encompass 686 acres and the ETJ extends one half mile beyond the incorporated boundaries.</a:t>
            </a:r>
          </a:p>
          <a:p>
            <a:pPr eaLnBrk="1" hangingPunct="1">
              <a:buFontTx/>
              <a:buNone/>
            </a:pPr>
            <a:endParaRPr lang="en-US" i="1" smtClean="0"/>
          </a:p>
        </p:txBody>
      </p:sp>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57188" y="782638"/>
            <a:ext cx="7772400" cy="1143000"/>
          </a:xfrm>
        </p:spPr>
        <p:txBody>
          <a:bodyPr/>
          <a:lstStyle/>
          <a:p>
            <a:pPr eaLnBrk="1" hangingPunct="1"/>
            <a:r>
              <a:rPr lang="en-US" smtClean="0"/>
              <a:t>Data</a:t>
            </a:r>
          </a:p>
        </p:txBody>
      </p:sp>
      <p:graphicFrame>
        <p:nvGraphicFramePr>
          <p:cNvPr id="6" name="Content Placeholder 5"/>
          <p:cNvGraphicFramePr>
            <a:graphicFrameLocks noGrp="1"/>
          </p:cNvGraphicFramePr>
          <p:nvPr>
            <p:ph idx="1"/>
          </p:nvPr>
        </p:nvGraphicFramePr>
        <p:xfrm>
          <a:off x="2259013" y="1855788"/>
          <a:ext cx="4610776" cy="4178867"/>
        </p:xfrm>
        <a:graphic>
          <a:graphicData uri="http://schemas.openxmlformats.org/drawingml/2006/table">
            <a:tbl>
              <a:tblPr firstRow="1" bandRow="1">
                <a:tableStyleId>{125E5076-3810-47DD-B79F-674D7AD40C01}</a:tableStyleId>
              </a:tblPr>
              <a:tblGrid>
                <a:gridCol w="1513430"/>
                <a:gridCol w="957651"/>
                <a:gridCol w="2139695"/>
              </a:tblGrid>
              <a:tr h="379897">
                <a:tc>
                  <a:txBody>
                    <a:bodyPr/>
                    <a:lstStyle/>
                    <a:p>
                      <a:pPr algn="ctr" fontAlgn="b"/>
                      <a:r>
                        <a:rPr lang="en-US" sz="1100" u="none" strike="noStrike" dirty="0">
                          <a:solidFill>
                            <a:schemeClr val="bg1"/>
                          </a:solidFill>
                        </a:rPr>
                        <a:t>Data</a:t>
                      </a:r>
                      <a:endParaRPr lang="en-US" sz="1100" b="0" i="0" u="none" strike="noStrike" dirty="0">
                        <a:solidFill>
                          <a:schemeClr val="bg1"/>
                        </a:solidFill>
                        <a:latin typeface="Calibri"/>
                      </a:endParaRPr>
                    </a:p>
                  </a:txBody>
                  <a:tcPr marL="9525" marR="9525" marT="9525" marB="0" anchor="b"/>
                </a:tc>
                <a:tc>
                  <a:txBody>
                    <a:bodyPr/>
                    <a:lstStyle/>
                    <a:p>
                      <a:pPr algn="ctr" fontAlgn="b"/>
                      <a:r>
                        <a:rPr lang="en-US" sz="1100" u="none" strike="noStrike" dirty="0">
                          <a:solidFill>
                            <a:schemeClr val="bg1"/>
                          </a:solidFill>
                        </a:rPr>
                        <a:t>Data Format</a:t>
                      </a:r>
                      <a:endParaRPr lang="en-US" sz="1100" b="0" i="0" u="none" strike="noStrike" dirty="0">
                        <a:solidFill>
                          <a:schemeClr val="bg1"/>
                        </a:solidFill>
                        <a:latin typeface="Calibri"/>
                      </a:endParaRPr>
                    </a:p>
                  </a:txBody>
                  <a:tcPr marL="9525" marR="9525" marT="9525" marB="0" anchor="b"/>
                </a:tc>
                <a:tc>
                  <a:txBody>
                    <a:bodyPr/>
                    <a:lstStyle/>
                    <a:p>
                      <a:pPr algn="ctr" fontAlgn="b"/>
                      <a:r>
                        <a:rPr lang="en-US" sz="1100" u="none" strike="noStrike" dirty="0">
                          <a:solidFill>
                            <a:schemeClr val="bg1"/>
                          </a:solidFill>
                        </a:rPr>
                        <a:t>Source</a:t>
                      </a:r>
                      <a:endParaRPr lang="en-US" sz="1100" b="0" i="0" u="none" strike="noStrike" dirty="0">
                        <a:solidFill>
                          <a:schemeClr val="bg1"/>
                        </a:solidFill>
                        <a:latin typeface="Calibri"/>
                      </a:endParaRPr>
                    </a:p>
                  </a:txBody>
                  <a:tcPr marL="9525" marR="9525" marT="9525" marB="0" anchor="b"/>
                </a:tc>
              </a:tr>
              <a:tr h="379897">
                <a:tc>
                  <a:txBody>
                    <a:bodyPr/>
                    <a:lstStyle/>
                    <a:p>
                      <a:pPr algn="l" fontAlgn="b"/>
                      <a:r>
                        <a:rPr lang="en-US" sz="1100" u="none" strike="noStrike" dirty="0">
                          <a:solidFill>
                            <a:sysClr val="windowText" lastClr="000000"/>
                          </a:solidFill>
                        </a:rPr>
                        <a:t>City Limits</a:t>
                      </a:r>
                      <a:endParaRPr lang="en-US" sz="1100" b="0" i="0" u="none" strike="noStrike" dirty="0">
                        <a:solidFill>
                          <a:sysClr val="windowText" lastClr="000000"/>
                        </a:solidFill>
                        <a:latin typeface="Calibri"/>
                      </a:endParaRPr>
                    </a:p>
                  </a:txBody>
                  <a:tcPr marL="9525" marR="9525" marT="9525" marB="0" anchor="b"/>
                </a:tc>
                <a:tc>
                  <a:txBody>
                    <a:bodyPr/>
                    <a:lstStyle/>
                    <a:p>
                      <a:pPr algn="l" fontAlgn="b"/>
                      <a:r>
                        <a:rPr lang="en-US" sz="1100" u="none" strike="noStrike" dirty="0">
                          <a:solidFill>
                            <a:sysClr val="windowText" lastClr="000000"/>
                          </a:solidFill>
                        </a:rPr>
                        <a:t>Polygon</a:t>
                      </a:r>
                      <a:endParaRPr lang="en-US" sz="1100" b="0" i="0" u="none" strike="noStrike" dirty="0">
                        <a:solidFill>
                          <a:sysClr val="windowText" lastClr="000000"/>
                        </a:solidFill>
                        <a:latin typeface="Calibri"/>
                      </a:endParaRPr>
                    </a:p>
                  </a:txBody>
                  <a:tcPr marL="9525" marR="9525" marT="9525" marB="0" anchor="b"/>
                </a:tc>
                <a:tc>
                  <a:txBody>
                    <a:bodyPr/>
                    <a:lstStyle/>
                    <a:p>
                      <a:pPr algn="l" fontAlgn="b"/>
                      <a:r>
                        <a:rPr lang="en-US" sz="1100" u="none" strike="noStrike" dirty="0">
                          <a:solidFill>
                            <a:sysClr val="windowText" lastClr="000000"/>
                          </a:solidFill>
                        </a:rPr>
                        <a:t>Hays County</a:t>
                      </a:r>
                      <a:endParaRPr lang="en-US" sz="1100" b="0" i="0" u="none" strike="noStrike" dirty="0">
                        <a:solidFill>
                          <a:sysClr val="windowText" lastClr="000000"/>
                        </a:solidFill>
                        <a:latin typeface="Calibri"/>
                      </a:endParaRPr>
                    </a:p>
                  </a:txBody>
                  <a:tcPr marL="9525" marR="9525" marT="9525" marB="0" anchor="b"/>
                </a:tc>
              </a:tr>
              <a:tr h="379897">
                <a:tc>
                  <a:txBody>
                    <a:bodyPr/>
                    <a:lstStyle/>
                    <a:p>
                      <a:pPr algn="l" fontAlgn="b"/>
                      <a:r>
                        <a:rPr lang="en-US" sz="1100" u="none" strike="noStrike">
                          <a:solidFill>
                            <a:sysClr val="windowText" lastClr="000000"/>
                          </a:solidFill>
                        </a:rPr>
                        <a:t>County Boundaries</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a:solidFill>
                            <a:sysClr val="windowText" lastClr="000000"/>
                          </a:solidFill>
                        </a:rPr>
                        <a:t>Line</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dirty="0">
                          <a:solidFill>
                            <a:sysClr val="windowText" lastClr="000000"/>
                          </a:solidFill>
                        </a:rPr>
                        <a:t>Hays County</a:t>
                      </a:r>
                      <a:endParaRPr lang="en-US" sz="1100" b="0" i="0" u="none" strike="noStrike" dirty="0">
                        <a:solidFill>
                          <a:sysClr val="windowText" lastClr="000000"/>
                        </a:solidFill>
                        <a:latin typeface="Calibri"/>
                      </a:endParaRPr>
                    </a:p>
                  </a:txBody>
                  <a:tcPr marL="9525" marR="9525" marT="9525" marB="0" anchor="b"/>
                </a:tc>
              </a:tr>
              <a:tr h="379897">
                <a:tc>
                  <a:txBody>
                    <a:bodyPr/>
                    <a:lstStyle/>
                    <a:p>
                      <a:pPr algn="l" fontAlgn="b"/>
                      <a:r>
                        <a:rPr lang="en-US" sz="1100" u="none" strike="noStrike">
                          <a:solidFill>
                            <a:sysClr val="windowText" lastClr="000000"/>
                          </a:solidFill>
                        </a:rPr>
                        <a:t>Floodplain Data</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a:solidFill>
                            <a:sysClr val="windowText" lastClr="000000"/>
                          </a:solidFill>
                        </a:rPr>
                        <a:t>Polygon</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dirty="0">
                          <a:solidFill>
                            <a:sysClr val="windowText" lastClr="000000"/>
                          </a:solidFill>
                        </a:rPr>
                        <a:t>FEMA and TNRIS</a:t>
                      </a:r>
                      <a:endParaRPr lang="en-US" sz="1100" b="0" i="0" u="none" strike="noStrike" dirty="0">
                        <a:solidFill>
                          <a:sysClr val="windowText" lastClr="000000"/>
                        </a:solidFill>
                        <a:latin typeface="Calibri"/>
                      </a:endParaRPr>
                    </a:p>
                  </a:txBody>
                  <a:tcPr marL="9525" marR="9525" marT="9525" marB="0" anchor="b"/>
                </a:tc>
              </a:tr>
              <a:tr h="379897">
                <a:tc>
                  <a:txBody>
                    <a:bodyPr/>
                    <a:lstStyle/>
                    <a:p>
                      <a:pPr algn="l" fontAlgn="b"/>
                      <a:r>
                        <a:rPr lang="en-US" sz="1100" u="none" strike="noStrike">
                          <a:solidFill>
                            <a:sysClr val="windowText" lastClr="000000"/>
                          </a:solidFill>
                        </a:rPr>
                        <a:t>Property Parcels</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a:solidFill>
                            <a:sysClr val="windowText" lastClr="000000"/>
                          </a:solidFill>
                        </a:rPr>
                        <a:t>Polygon</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dirty="0">
                          <a:solidFill>
                            <a:sysClr val="windowText" lastClr="000000"/>
                          </a:solidFill>
                        </a:rPr>
                        <a:t>HCAD</a:t>
                      </a:r>
                      <a:endParaRPr lang="en-US" sz="1100" b="0" i="0" u="none" strike="noStrike" dirty="0">
                        <a:solidFill>
                          <a:sysClr val="windowText" lastClr="000000"/>
                        </a:solidFill>
                        <a:latin typeface="Calibri"/>
                      </a:endParaRPr>
                    </a:p>
                  </a:txBody>
                  <a:tcPr marL="9525" marR="9525" marT="9525" marB="0" anchor="b"/>
                </a:tc>
              </a:tr>
              <a:tr h="379897">
                <a:tc>
                  <a:txBody>
                    <a:bodyPr/>
                    <a:lstStyle/>
                    <a:p>
                      <a:pPr algn="l" fontAlgn="b"/>
                      <a:r>
                        <a:rPr lang="en-US" sz="1100" u="none" strike="noStrike">
                          <a:solidFill>
                            <a:sysClr val="windowText" lastClr="000000"/>
                          </a:solidFill>
                        </a:rPr>
                        <a:t>Street Centerlines</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a:solidFill>
                            <a:sysClr val="windowText" lastClr="000000"/>
                          </a:solidFill>
                        </a:rPr>
                        <a:t>Line</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a:solidFill>
                            <a:sysClr val="windowText" lastClr="000000"/>
                          </a:solidFill>
                        </a:rPr>
                        <a:t>CAPCOG</a:t>
                      </a:r>
                      <a:endParaRPr lang="en-US" sz="1100" b="0" i="0" u="none" strike="noStrike">
                        <a:solidFill>
                          <a:sysClr val="windowText" lastClr="000000"/>
                        </a:solidFill>
                        <a:latin typeface="Calibri"/>
                      </a:endParaRPr>
                    </a:p>
                  </a:txBody>
                  <a:tcPr marL="9525" marR="9525" marT="9525" marB="0" anchor="b"/>
                </a:tc>
              </a:tr>
              <a:tr h="379897">
                <a:tc>
                  <a:txBody>
                    <a:bodyPr/>
                    <a:lstStyle/>
                    <a:p>
                      <a:pPr algn="l" fontAlgn="b"/>
                      <a:r>
                        <a:rPr lang="en-US" sz="1100" u="none" strike="noStrike">
                          <a:solidFill>
                            <a:sysClr val="windowText" lastClr="000000"/>
                          </a:solidFill>
                        </a:rPr>
                        <a:t>Digital Imagery</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a:solidFill>
                            <a:sysClr val="windowText" lastClr="000000"/>
                          </a:solidFill>
                        </a:rPr>
                        <a:t>TIFF</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dirty="0">
                          <a:solidFill>
                            <a:sysClr val="windowText" lastClr="000000"/>
                          </a:solidFill>
                        </a:rPr>
                        <a:t>CAPCOG and TNRIS</a:t>
                      </a:r>
                      <a:endParaRPr lang="en-US" sz="1100" b="0" i="0" u="none" strike="noStrike" dirty="0">
                        <a:solidFill>
                          <a:sysClr val="windowText" lastClr="000000"/>
                        </a:solidFill>
                        <a:latin typeface="Calibri"/>
                      </a:endParaRPr>
                    </a:p>
                  </a:txBody>
                  <a:tcPr marL="9525" marR="9525" marT="9525" marB="0" anchor="b"/>
                </a:tc>
              </a:tr>
              <a:tr h="379897">
                <a:tc>
                  <a:txBody>
                    <a:bodyPr/>
                    <a:lstStyle/>
                    <a:p>
                      <a:pPr algn="l" fontAlgn="b"/>
                      <a:r>
                        <a:rPr lang="en-US" sz="1100" u="none" strike="noStrike">
                          <a:solidFill>
                            <a:sysClr val="windowText" lastClr="000000"/>
                          </a:solidFill>
                        </a:rPr>
                        <a:t>Traffic Signs</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a:solidFill>
                            <a:sysClr val="windowText" lastClr="000000"/>
                          </a:solidFill>
                        </a:rPr>
                        <a:t>Points</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dirty="0">
                          <a:solidFill>
                            <a:sysClr val="windowText" lastClr="000000"/>
                          </a:solidFill>
                        </a:rPr>
                        <a:t>City of </a:t>
                      </a:r>
                      <a:r>
                        <a:rPr lang="en-US" sz="1100" u="none" strike="noStrike" dirty="0" err="1">
                          <a:solidFill>
                            <a:sysClr val="windowText" lastClr="000000"/>
                          </a:solidFill>
                        </a:rPr>
                        <a:t>Woodcreek</a:t>
                      </a:r>
                      <a:endParaRPr lang="en-US" sz="1100" b="0" i="0" u="none" strike="noStrike" dirty="0">
                        <a:solidFill>
                          <a:sysClr val="windowText" lastClr="000000"/>
                        </a:solidFill>
                        <a:latin typeface="Calibri"/>
                      </a:endParaRPr>
                    </a:p>
                  </a:txBody>
                  <a:tcPr marL="9525" marR="9525" marT="9525" marB="0" anchor="b"/>
                </a:tc>
              </a:tr>
              <a:tr h="379897">
                <a:tc>
                  <a:txBody>
                    <a:bodyPr/>
                    <a:lstStyle/>
                    <a:p>
                      <a:pPr algn="l" fontAlgn="b"/>
                      <a:r>
                        <a:rPr lang="en-US" sz="1100" u="none" strike="noStrike">
                          <a:solidFill>
                            <a:sysClr val="windowText" lastClr="000000"/>
                          </a:solidFill>
                        </a:rPr>
                        <a:t>Road Conditions</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a:solidFill>
                            <a:sysClr val="windowText" lastClr="000000"/>
                          </a:solidFill>
                        </a:rPr>
                        <a:t>Lines</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a:solidFill>
                            <a:sysClr val="windowText" lastClr="000000"/>
                          </a:solidFill>
                        </a:rPr>
                        <a:t>City of Woodcreek</a:t>
                      </a:r>
                      <a:endParaRPr lang="en-US" sz="1100" b="0" i="0" u="none" strike="noStrike">
                        <a:solidFill>
                          <a:sysClr val="windowText" lastClr="000000"/>
                        </a:solidFill>
                        <a:latin typeface="Calibri"/>
                      </a:endParaRPr>
                    </a:p>
                  </a:txBody>
                  <a:tcPr marL="9525" marR="9525" marT="9525" marB="0" anchor="b"/>
                </a:tc>
              </a:tr>
              <a:tr h="379897">
                <a:tc>
                  <a:txBody>
                    <a:bodyPr/>
                    <a:lstStyle/>
                    <a:p>
                      <a:pPr algn="l" fontAlgn="b"/>
                      <a:r>
                        <a:rPr lang="en-US" sz="1100" u="none" strike="noStrike">
                          <a:solidFill>
                            <a:sysClr val="windowText" lastClr="000000"/>
                          </a:solidFill>
                        </a:rPr>
                        <a:t>Fire Hydrant Locations</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a:solidFill>
                            <a:sysClr val="windowText" lastClr="000000"/>
                          </a:solidFill>
                        </a:rPr>
                        <a:t>Points</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dirty="0">
                          <a:solidFill>
                            <a:sysClr val="windowText" lastClr="000000"/>
                          </a:solidFill>
                        </a:rPr>
                        <a:t>City of </a:t>
                      </a:r>
                      <a:r>
                        <a:rPr lang="en-US" sz="1100" u="none" strike="noStrike" dirty="0" err="1">
                          <a:solidFill>
                            <a:sysClr val="windowText" lastClr="000000"/>
                          </a:solidFill>
                        </a:rPr>
                        <a:t>Woodcreek</a:t>
                      </a:r>
                      <a:endParaRPr lang="en-US" sz="1100" b="0" i="0" u="none" strike="noStrike" dirty="0">
                        <a:solidFill>
                          <a:sysClr val="windowText" lastClr="000000"/>
                        </a:solidFill>
                        <a:latin typeface="Calibri"/>
                      </a:endParaRPr>
                    </a:p>
                  </a:txBody>
                  <a:tcPr marL="9525" marR="9525" marT="9525" marB="0" anchor="b"/>
                </a:tc>
              </a:tr>
              <a:tr h="379897">
                <a:tc>
                  <a:txBody>
                    <a:bodyPr/>
                    <a:lstStyle/>
                    <a:p>
                      <a:pPr algn="l" fontAlgn="b"/>
                      <a:r>
                        <a:rPr lang="en-US" sz="1100" u="none" strike="noStrike">
                          <a:solidFill>
                            <a:sysClr val="windowText" lastClr="000000"/>
                          </a:solidFill>
                        </a:rPr>
                        <a:t>Zones</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a:solidFill>
                            <a:sysClr val="windowText" lastClr="000000"/>
                          </a:solidFill>
                        </a:rPr>
                        <a:t>Polygon</a:t>
                      </a:r>
                      <a:endParaRPr lang="en-US" sz="1100" b="0" i="0" u="none" strike="noStrike">
                        <a:solidFill>
                          <a:sysClr val="windowText" lastClr="000000"/>
                        </a:solidFill>
                        <a:latin typeface="Calibri"/>
                      </a:endParaRPr>
                    </a:p>
                  </a:txBody>
                  <a:tcPr marL="9525" marR="9525" marT="9525" marB="0" anchor="b"/>
                </a:tc>
                <a:tc>
                  <a:txBody>
                    <a:bodyPr/>
                    <a:lstStyle/>
                    <a:p>
                      <a:pPr algn="l" fontAlgn="b"/>
                      <a:r>
                        <a:rPr lang="en-US" sz="1100" u="none" strike="noStrike" dirty="0">
                          <a:solidFill>
                            <a:sysClr val="windowText" lastClr="000000"/>
                          </a:solidFill>
                        </a:rPr>
                        <a:t>City of </a:t>
                      </a:r>
                      <a:r>
                        <a:rPr lang="en-US" sz="1100" u="none" strike="noStrike" dirty="0" err="1">
                          <a:solidFill>
                            <a:sysClr val="windowText" lastClr="000000"/>
                          </a:solidFill>
                        </a:rPr>
                        <a:t>Woodcreek</a:t>
                      </a:r>
                      <a:endParaRPr lang="en-US" sz="1100" b="0" i="0" u="none" strike="noStrike" dirty="0">
                        <a:solidFill>
                          <a:sysClr val="windowText" lastClr="000000"/>
                        </a:solidFill>
                        <a:latin typeface="Calibri"/>
                      </a:endParaRPr>
                    </a:p>
                  </a:txBody>
                  <a:tcPr marL="9525" marR="9525" marT="9525" marB="0" anchor="b"/>
                </a:tc>
              </a:tr>
            </a:tbl>
          </a:graphicData>
        </a:graphic>
      </p:graphicFrame>
      <p:pic>
        <p:nvPicPr>
          <p:cNvPr id="5" name="Picture 3" descr="logo.bmp"/>
          <p:cNvPicPr>
            <a:picLocks noChangeAspect="1"/>
          </p:cNvPicPr>
          <p:nvPr/>
        </p:nvPicPr>
        <p:blipFill>
          <a:blip r:embed="rId2"/>
          <a:stretch>
            <a:fillRect/>
          </a:stretch>
        </p:blipFill>
        <p:spPr bwMode="auto">
          <a:xfrm>
            <a:off x="46038" y="0"/>
            <a:ext cx="1033462"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Global design template">
  <a:themeElements>
    <a:clrScheme name="Office Theme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Office Theme">
      <a:majorFont>
        <a:latin typeface="Times New Roman"/>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ffice Theme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Office Theme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Office Theme 8">
        <a:dk1>
          <a:srgbClr val="1B3753"/>
        </a:dk1>
        <a:lt1>
          <a:srgbClr val="FFFFFF"/>
        </a:lt1>
        <a:dk2>
          <a:srgbClr val="009999"/>
        </a:dk2>
        <a:lt2>
          <a:srgbClr val="FFF385"/>
        </a:lt2>
        <a:accent1>
          <a:srgbClr val="9AE6C0"/>
        </a:accent1>
        <a:accent2>
          <a:srgbClr val="0099CC"/>
        </a:accent2>
        <a:accent3>
          <a:srgbClr val="AACACA"/>
        </a:accent3>
        <a:accent4>
          <a:srgbClr val="DADADA"/>
        </a:accent4>
        <a:accent5>
          <a:srgbClr val="CAF0DC"/>
        </a:accent5>
        <a:accent6>
          <a:srgbClr val="008AB9"/>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Global design template</Template>
  <TotalTime>217</TotalTime>
  <Words>780</Words>
  <Application>Microsoft PowerPoint</Application>
  <PresentationFormat>On-screen Show (4:3)</PresentationFormat>
  <Paragraphs>202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Tahoma</vt:lpstr>
      <vt:lpstr>Arial</vt:lpstr>
      <vt:lpstr>Times New Roman</vt:lpstr>
      <vt:lpstr>Calibri</vt:lpstr>
      <vt:lpstr>Global design template</vt:lpstr>
      <vt:lpstr>City of Woodcreek, TX</vt:lpstr>
      <vt:lpstr>Spatial Consulting Services</vt:lpstr>
      <vt:lpstr>Overview</vt:lpstr>
      <vt:lpstr>Overview</vt:lpstr>
      <vt:lpstr>Overview</vt:lpstr>
      <vt:lpstr>Purpose</vt:lpstr>
      <vt:lpstr>Scope</vt:lpstr>
      <vt:lpstr>Scope</vt:lpstr>
      <vt:lpstr>Data</vt:lpstr>
      <vt:lpstr>Data Analysis</vt:lpstr>
      <vt:lpstr>Interactive Map Display</vt:lpstr>
      <vt:lpstr>Budget</vt:lpstr>
      <vt:lpstr>Timetable</vt:lpstr>
      <vt:lpstr>Final Deliverables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jt1208</dc:creator>
  <cp:lastModifiedBy>Christopher R. Faulkner</cp:lastModifiedBy>
  <cp:revision>36</cp:revision>
  <cp:lastPrinted>1601-01-01T00:00:00Z</cp:lastPrinted>
  <dcterms:created xsi:type="dcterms:W3CDTF">2007-09-25T20:41:31Z</dcterms:created>
  <dcterms:modified xsi:type="dcterms:W3CDTF">2007-12-01T00:20:18Z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TC010690261033</vt:lpwstr>
  </property>
</Properties>
</file>