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
  </p:notesMasterIdLst>
  <p:sldIdLst>
    <p:sldId id="256" r:id="rId2"/>
  </p:sldIdLst>
  <p:sldSz cx="43891200" cy="32918400"/>
  <p:notesSz cx="6858000" cy="9296400"/>
  <p:defaultTex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7C8D98"/>
    <a:srgbClr val="39BACB"/>
    <a:srgbClr val="98A5AE"/>
    <a:srgbClr val="99CC00"/>
    <a:srgbClr val="808080"/>
    <a:srgbClr val="996633"/>
    <a:srgbClr val="669900"/>
    <a:srgbClr val="FF9933"/>
    <a:srgbClr val="3399FF"/>
  </p:clrMru>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inimized" horzBarState="maximized">
    <p:restoredLeft sz="15620"/>
    <p:restoredTop sz="94660"/>
  </p:normalViewPr>
  <p:slideViewPr>
    <p:cSldViewPr>
      <p:cViewPr varScale="1">
        <p:scale>
          <a:sx n="22" d="100"/>
          <a:sy n="22" d="100"/>
        </p:scale>
        <p:origin x="-714" y="-120"/>
      </p:cViewPr>
      <p:guideLst>
        <p:guide orient="horz" pos="11088"/>
        <p:guide pos="134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37" d="100"/>
          <a:sy n="37" d="100"/>
        </p:scale>
        <p:origin x="-1488" y="-84"/>
      </p:cViewPr>
      <p:guideLst>
        <p:guide orient="horz" pos="2929"/>
        <p:guide pos="2159"/>
      </p:guideLst>
    </p:cSldViewPr>
  </p:notes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2956509" cy="460028"/>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defRPr sz="1200">
                <a:effectLst/>
              </a:defRPr>
            </a:lvl1pPr>
          </a:lstStyle>
          <a:p>
            <a:endParaRPr lang="en-US" dirty="0"/>
          </a:p>
        </p:txBody>
      </p:sp>
      <p:sp>
        <p:nvSpPr>
          <p:cNvPr id="4099" name="Rectangle 3"/>
          <p:cNvSpPr>
            <a:spLocks noGrp="1" noChangeArrowheads="1"/>
          </p:cNvSpPr>
          <p:nvPr>
            <p:ph type="dt" idx="1"/>
          </p:nvPr>
        </p:nvSpPr>
        <p:spPr bwMode="auto">
          <a:xfrm>
            <a:off x="3890145" y="0"/>
            <a:ext cx="2956509" cy="460028"/>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a:defRPr sz="1200">
                <a:effectLst/>
              </a:defRPr>
            </a:lvl1pPr>
          </a:lstStyle>
          <a:p>
            <a:endParaRPr lang="en-US" dirty="0"/>
          </a:p>
        </p:txBody>
      </p:sp>
      <p:sp>
        <p:nvSpPr>
          <p:cNvPr id="4100" name="Rectangle 4"/>
          <p:cNvSpPr>
            <a:spLocks noGrp="1" noRot="1" noChangeAspect="1" noChangeArrowheads="1" noTextEdit="1"/>
          </p:cNvSpPr>
          <p:nvPr>
            <p:ph type="sldImg" idx="2"/>
          </p:nvPr>
        </p:nvSpPr>
        <p:spPr bwMode="auto">
          <a:xfrm>
            <a:off x="1071563" y="688975"/>
            <a:ext cx="4702175" cy="3527425"/>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933635" y="4446938"/>
            <a:ext cx="4979384" cy="4140253"/>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1" y="8817205"/>
            <a:ext cx="2956509" cy="460028"/>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defRPr sz="1200">
                <a:effectLst/>
              </a:defRPr>
            </a:lvl1pPr>
          </a:lstStyle>
          <a:p>
            <a:endParaRPr lang="en-US" dirty="0"/>
          </a:p>
        </p:txBody>
      </p:sp>
      <p:sp>
        <p:nvSpPr>
          <p:cNvPr id="4103" name="Rectangle 7"/>
          <p:cNvSpPr>
            <a:spLocks noGrp="1" noChangeArrowheads="1"/>
          </p:cNvSpPr>
          <p:nvPr>
            <p:ph type="sldNum" sz="quarter" idx="5"/>
          </p:nvPr>
        </p:nvSpPr>
        <p:spPr bwMode="auto">
          <a:xfrm>
            <a:off x="3890145" y="8817205"/>
            <a:ext cx="2956509" cy="460028"/>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r">
              <a:defRPr sz="1200">
                <a:effectLst/>
              </a:defRPr>
            </a:lvl1pPr>
          </a:lstStyle>
          <a:p>
            <a:fld id="{52634601-F843-421B-8ECA-81F96577AB79}" type="slidenum">
              <a:rPr lang="en-US"/>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363" y="18653125"/>
            <a:ext cx="30724475"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00E8588-45BE-4149-A941-166E9F488EBC}"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5490D6EC-C6F3-4E83-8838-214E096EBA8D}"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273750" y="2924175"/>
            <a:ext cx="9326563" cy="26336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90888" y="2924175"/>
            <a:ext cx="27830462" cy="26336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3DD079C-B546-4D74-A2E3-CD721F20FE19}"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1A6BBE26-06BE-42BB-8F2D-C98AF7B2DC8D}"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0" y="13952538"/>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E87D52C-F46A-4311-B276-9928EBD067A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90888" y="9513888"/>
            <a:ext cx="18578512" cy="197469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021800" y="9513888"/>
            <a:ext cx="18578513" cy="197469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D047583E-6873-45B4-817B-2C447B9ED123}"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7625"/>
            <a:ext cx="3950335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3925" y="7369175"/>
            <a:ext cx="19392900"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93925" y="10439400"/>
            <a:ext cx="1939290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438" y="7369175"/>
            <a:ext cx="19400837"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2296438" y="10439400"/>
            <a:ext cx="19400837"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5B9B555D-80E6-40BA-99DA-C3B906AAD7B0}"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D9986A8B-8811-4C65-9F86-BA9E41FC3381}"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23A351F4-43AC-4426-9702-2848E66EDFD4}"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7160875" y="1311275"/>
            <a:ext cx="245364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3925" y="6888163"/>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59291E14-7ADF-4ED6-9FA4-348AA5DAB85D}"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3"/>
            <a:ext cx="26335037" cy="27209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602663" y="2941638"/>
            <a:ext cx="26335037"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602663" y="25763538"/>
            <a:ext cx="26335037"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CAC4C1BC-DFEF-4405-87A5-E1E5B48A17E4}"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bg1">
            <a:lumMod val="7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90888" y="2924175"/>
            <a:ext cx="37309425" cy="5489575"/>
          </a:xfrm>
          <a:prstGeom prst="rect">
            <a:avLst/>
          </a:prstGeom>
          <a:noFill/>
          <a:ln w="9525">
            <a:noFill/>
            <a:miter lim="800000"/>
            <a:headEnd/>
            <a:tailEnd/>
          </a:ln>
          <a:effectLst/>
        </p:spPr>
        <p:txBody>
          <a:bodyPr vert="horz" wrap="square" lIns="307594" tIns="153799" rIns="307594" bIns="153799"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290888" y="9513888"/>
            <a:ext cx="37309425" cy="19746912"/>
          </a:xfrm>
          <a:prstGeom prst="rect">
            <a:avLst/>
          </a:prstGeom>
          <a:noFill/>
          <a:ln w="9525">
            <a:noFill/>
            <a:miter lim="800000"/>
            <a:headEnd/>
            <a:tailEnd/>
          </a:ln>
          <a:effectLst/>
        </p:spPr>
        <p:txBody>
          <a:bodyPr vert="horz" wrap="square" lIns="307594" tIns="153799" rIns="307594" bIns="15379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3290888" y="29994225"/>
            <a:ext cx="9144000" cy="2190750"/>
          </a:xfrm>
          <a:prstGeom prst="rect">
            <a:avLst/>
          </a:prstGeom>
          <a:noFill/>
          <a:ln w="9525">
            <a:noFill/>
            <a:miter lim="800000"/>
            <a:headEnd/>
            <a:tailEnd/>
          </a:ln>
          <a:effectLst/>
        </p:spPr>
        <p:txBody>
          <a:bodyPr vert="horz" wrap="square" lIns="307594" tIns="153799" rIns="307594" bIns="153799" numCol="1" anchor="t" anchorCtr="0" compatLnSpc="1">
            <a:prstTxWarp prst="textNoShape">
              <a:avLst/>
            </a:prstTxWarp>
          </a:bodyPr>
          <a:lstStyle>
            <a:lvl1pPr defTabSz="3074988">
              <a:defRPr sz="4700">
                <a:effectLst/>
              </a:defRPr>
            </a:lvl1pPr>
          </a:lstStyle>
          <a:p>
            <a:endParaRPr lang="en-US" dirty="0"/>
          </a:p>
        </p:txBody>
      </p:sp>
      <p:sp>
        <p:nvSpPr>
          <p:cNvPr id="1029" name="Rectangle 5"/>
          <p:cNvSpPr>
            <a:spLocks noGrp="1" noChangeArrowheads="1"/>
          </p:cNvSpPr>
          <p:nvPr>
            <p:ph type="ftr" sz="quarter" idx="3"/>
          </p:nvPr>
        </p:nvSpPr>
        <p:spPr bwMode="auto">
          <a:xfrm>
            <a:off x="14997113" y="29994225"/>
            <a:ext cx="13896975" cy="2190750"/>
          </a:xfrm>
          <a:prstGeom prst="rect">
            <a:avLst/>
          </a:prstGeom>
          <a:noFill/>
          <a:ln w="9525">
            <a:noFill/>
            <a:miter lim="800000"/>
            <a:headEnd/>
            <a:tailEnd/>
          </a:ln>
          <a:effectLst/>
        </p:spPr>
        <p:txBody>
          <a:bodyPr vert="horz" wrap="square" lIns="307594" tIns="153799" rIns="307594" bIns="153799" numCol="1" anchor="t" anchorCtr="0" compatLnSpc="1">
            <a:prstTxWarp prst="textNoShape">
              <a:avLst/>
            </a:prstTxWarp>
          </a:bodyPr>
          <a:lstStyle>
            <a:lvl1pPr algn="ctr" defTabSz="3074988">
              <a:defRPr sz="4700">
                <a:effectLst/>
              </a:defRPr>
            </a:lvl1pPr>
          </a:lstStyle>
          <a:p>
            <a:endParaRPr lang="en-US" dirty="0"/>
          </a:p>
        </p:txBody>
      </p:sp>
      <p:sp>
        <p:nvSpPr>
          <p:cNvPr id="1030" name="Rectangle 6"/>
          <p:cNvSpPr>
            <a:spLocks noGrp="1" noChangeArrowheads="1"/>
          </p:cNvSpPr>
          <p:nvPr>
            <p:ph type="sldNum" sz="quarter" idx="4"/>
          </p:nvPr>
        </p:nvSpPr>
        <p:spPr bwMode="auto">
          <a:xfrm>
            <a:off x="31456313" y="29994225"/>
            <a:ext cx="9144000" cy="2190750"/>
          </a:xfrm>
          <a:prstGeom prst="rect">
            <a:avLst/>
          </a:prstGeom>
          <a:noFill/>
          <a:ln w="9525">
            <a:noFill/>
            <a:miter lim="800000"/>
            <a:headEnd/>
            <a:tailEnd/>
          </a:ln>
          <a:effectLst/>
        </p:spPr>
        <p:txBody>
          <a:bodyPr vert="horz" wrap="square" lIns="307594" tIns="153799" rIns="307594" bIns="153799" numCol="1" anchor="t" anchorCtr="0" compatLnSpc="1">
            <a:prstTxWarp prst="textNoShape">
              <a:avLst/>
            </a:prstTxWarp>
          </a:bodyPr>
          <a:lstStyle>
            <a:lvl1pPr algn="r" defTabSz="3074988">
              <a:defRPr sz="4700">
                <a:effectLst/>
              </a:defRPr>
            </a:lvl1pPr>
          </a:lstStyle>
          <a:p>
            <a:fld id="{EE5F356B-5F25-4DE3-8E87-864E563FD83B}" type="slidenum">
              <a:rPr lang="en-US"/>
              <a:pPr/>
              <a:t>‹#›</a:t>
            </a:fld>
            <a:endParaRPr lang="en-US" dirty="0"/>
          </a:p>
        </p:txBody>
      </p:sp>
      <p:pic>
        <p:nvPicPr>
          <p:cNvPr id="1031" name="Picture 7" descr="mp logo"/>
          <p:cNvPicPr>
            <a:picLocks noChangeAspect="1" noChangeArrowheads="1"/>
          </p:cNvPicPr>
          <p:nvPr/>
        </p:nvPicPr>
        <p:blipFill>
          <a:blip r:embed="rId13"/>
          <a:srcRect/>
          <a:stretch>
            <a:fillRect/>
          </a:stretch>
        </p:blipFill>
        <p:spPr bwMode="auto">
          <a:xfrm>
            <a:off x="40319325" y="32181800"/>
            <a:ext cx="2541588" cy="363538"/>
          </a:xfrm>
          <a:prstGeom prst="rect">
            <a:avLst/>
          </a:prstGeom>
          <a:noFill/>
        </p:spPr>
      </p:pic>
      <p:sp>
        <p:nvSpPr>
          <p:cNvPr id="1032" name="Rectangle 8"/>
          <p:cNvSpPr>
            <a:spLocks noChangeArrowheads="1"/>
          </p:cNvSpPr>
          <p:nvPr/>
        </p:nvSpPr>
        <p:spPr bwMode="auto">
          <a:xfrm>
            <a:off x="41005125" y="31851600"/>
            <a:ext cx="1187450" cy="366713"/>
          </a:xfrm>
          <a:prstGeom prst="rect">
            <a:avLst/>
          </a:prstGeom>
          <a:noFill/>
          <a:ln w="9525">
            <a:noFill/>
            <a:miter lim="800000"/>
            <a:headEnd/>
            <a:tailEnd/>
          </a:ln>
          <a:effectLst/>
        </p:spPr>
        <p:txBody>
          <a:bodyPr wrap="none">
            <a:spAutoFit/>
          </a:bodyPr>
          <a:lstStyle/>
          <a:p>
            <a:r>
              <a:rPr lang="en-US" sz="1800" dirty="0">
                <a:solidFill>
                  <a:srgbClr val="2B0E72"/>
                </a:solidFill>
                <a:effectLst/>
                <a:latin typeface="Arial" charset="0"/>
              </a:rPr>
              <a:t>printed by</a:t>
            </a:r>
            <a:endParaRPr lang="en-US" sz="1800" dirty="0">
              <a:solidFill>
                <a:srgbClr val="003399"/>
              </a:solidFill>
              <a:effectLst/>
              <a:latin typeface="Arial" charset="0"/>
            </a:endParaRPr>
          </a:p>
        </p:txBody>
      </p:sp>
      <p:sp>
        <p:nvSpPr>
          <p:cNvPr id="1033" name="Rectangle 9"/>
          <p:cNvSpPr>
            <a:spLocks noChangeArrowheads="1"/>
          </p:cNvSpPr>
          <p:nvPr/>
        </p:nvSpPr>
        <p:spPr bwMode="auto">
          <a:xfrm>
            <a:off x="40281225" y="32475488"/>
            <a:ext cx="2647950" cy="366712"/>
          </a:xfrm>
          <a:prstGeom prst="rect">
            <a:avLst/>
          </a:prstGeom>
          <a:noFill/>
          <a:ln w="9525">
            <a:noFill/>
            <a:miter lim="800000"/>
            <a:headEnd/>
            <a:tailEnd/>
          </a:ln>
          <a:effectLst/>
        </p:spPr>
        <p:txBody>
          <a:bodyPr wrap="none">
            <a:spAutoFit/>
          </a:bodyPr>
          <a:lstStyle/>
          <a:p>
            <a:r>
              <a:rPr lang="en-US" sz="1800" dirty="0">
                <a:solidFill>
                  <a:srgbClr val="2B0E72"/>
                </a:solidFill>
                <a:effectLst/>
                <a:latin typeface="Arial" charset="0"/>
              </a:rPr>
              <a:t>www.postersession.com</a:t>
            </a:r>
            <a:endParaRPr lang="en-US" sz="1800" dirty="0">
              <a:solidFill>
                <a:srgbClr val="003399"/>
              </a:solidFill>
              <a:effectLst/>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074988" rtl="0" eaLnBrk="1" fontAlgn="base" hangingPunct="1">
        <a:spcBef>
          <a:spcPct val="0"/>
        </a:spcBef>
        <a:spcAft>
          <a:spcPct val="0"/>
        </a:spcAft>
        <a:defRPr sz="14800">
          <a:solidFill>
            <a:schemeClr val="tx2"/>
          </a:solidFill>
          <a:latin typeface="+mj-lt"/>
          <a:ea typeface="+mj-ea"/>
          <a:cs typeface="+mj-cs"/>
        </a:defRPr>
      </a:lvl1pPr>
      <a:lvl2pPr algn="ctr" defTabSz="3074988" rtl="0" eaLnBrk="1" fontAlgn="base" hangingPunct="1">
        <a:spcBef>
          <a:spcPct val="0"/>
        </a:spcBef>
        <a:spcAft>
          <a:spcPct val="0"/>
        </a:spcAft>
        <a:defRPr sz="14800">
          <a:solidFill>
            <a:schemeClr val="tx2"/>
          </a:solidFill>
          <a:latin typeface="Times New Roman" pitchFamily="18" charset="0"/>
        </a:defRPr>
      </a:lvl2pPr>
      <a:lvl3pPr algn="ctr" defTabSz="3074988" rtl="0" eaLnBrk="1" fontAlgn="base" hangingPunct="1">
        <a:spcBef>
          <a:spcPct val="0"/>
        </a:spcBef>
        <a:spcAft>
          <a:spcPct val="0"/>
        </a:spcAft>
        <a:defRPr sz="14800">
          <a:solidFill>
            <a:schemeClr val="tx2"/>
          </a:solidFill>
          <a:latin typeface="Times New Roman" pitchFamily="18" charset="0"/>
        </a:defRPr>
      </a:lvl3pPr>
      <a:lvl4pPr algn="ctr" defTabSz="3074988" rtl="0" eaLnBrk="1" fontAlgn="base" hangingPunct="1">
        <a:spcBef>
          <a:spcPct val="0"/>
        </a:spcBef>
        <a:spcAft>
          <a:spcPct val="0"/>
        </a:spcAft>
        <a:defRPr sz="14800">
          <a:solidFill>
            <a:schemeClr val="tx2"/>
          </a:solidFill>
          <a:latin typeface="Times New Roman" pitchFamily="18" charset="0"/>
        </a:defRPr>
      </a:lvl4pPr>
      <a:lvl5pPr algn="ctr" defTabSz="3074988" rtl="0" eaLnBrk="1" fontAlgn="base" hangingPunct="1">
        <a:spcBef>
          <a:spcPct val="0"/>
        </a:spcBef>
        <a:spcAft>
          <a:spcPct val="0"/>
        </a:spcAft>
        <a:defRPr sz="14800">
          <a:solidFill>
            <a:schemeClr val="tx2"/>
          </a:solidFill>
          <a:latin typeface="Times New Roman" pitchFamily="18" charset="0"/>
        </a:defRPr>
      </a:lvl5pPr>
      <a:lvl6pPr marL="457200" algn="ctr" defTabSz="3074988" rtl="0" eaLnBrk="1" fontAlgn="base" hangingPunct="1">
        <a:spcBef>
          <a:spcPct val="0"/>
        </a:spcBef>
        <a:spcAft>
          <a:spcPct val="0"/>
        </a:spcAft>
        <a:defRPr sz="14800">
          <a:solidFill>
            <a:schemeClr val="tx2"/>
          </a:solidFill>
          <a:latin typeface="Times New Roman" pitchFamily="18" charset="0"/>
        </a:defRPr>
      </a:lvl6pPr>
      <a:lvl7pPr marL="914400" algn="ctr" defTabSz="3074988" rtl="0" eaLnBrk="1" fontAlgn="base" hangingPunct="1">
        <a:spcBef>
          <a:spcPct val="0"/>
        </a:spcBef>
        <a:spcAft>
          <a:spcPct val="0"/>
        </a:spcAft>
        <a:defRPr sz="14800">
          <a:solidFill>
            <a:schemeClr val="tx2"/>
          </a:solidFill>
          <a:latin typeface="Times New Roman" pitchFamily="18" charset="0"/>
        </a:defRPr>
      </a:lvl7pPr>
      <a:lvl8pPr marL="1371600" algn="ctr" defTabSz="3074988" rtl="0" eaLnBrk="1" fontAlgn="base" hangingPunct="1">
        <a:spcBef>
          <a:spcPct val="0"/>
        </a:spcBef>
        <a:spcAft>
          <a:spcPct val="0"/>
        </a:spcAft>
        <a:defRPr sz="14800">
          <a:solidFill>
            <a:schemeClr val="tx2"/>
          </a:solidFill>
          <a:latin typeface="Times New Roman" pitchFamily="18" charset="0"/>
        </a:defRPr>
      </a:lvl8pPr>
      <a:lvl9pPr marL="1828800" algn="ctr" defTabSz="3074988" rtl="0" eaLnBrk="1" fontAlgn="base" hangingPunct="1">
        <a:spcBef>
          <a:spcPct val="0"/>
        </a:spcBef>
        <a:spcAft>
          <a:spcPct val="0"/>
        </a:spcAft>
        <a:defRPr sz="14800">
          <a:solidFill>
            <a:schemeClr val="tx2"/>
          </a:solidFill>
          <a:latin typeface="Times New Roman" pitchFamily="18" charset="0"/>
        </a:defRPr>
      </a:lvl9pPr>
    </p:titleStyle>
    <p:bodyStyle>
      <a:lvl1pPr marL="1150938" indent="-1150938" algn="l" defTabSz="3074988" rtl="0" eaLnBrk="1" fontAlgn="base" hangingPunct="1">
        <a:spcBef>
          <a:spcPct val="20000"/>
        </a:spcBef>
        <a:spcAft>
          <a:spcPct val="0"/>
        </a:spcAft>
        <a:buChar char="•"/>
        <a:defRPr sz="10700">
          <a:solidFill>
            <a:schemeClr val="tx1"/>
          </a:solidFill>
          <a:latin typeface="+mn-lt"/>
          <a:ea typeface="+mn-ea"/>
          <a:cs typeface="+mn-cs"/>
        </a:defRPr>
      </a:lvl1pPr>
      <a:lvl2pPr marL="2497138" indent="-960438" algn="l" defTabSz="3074988" rtl="0" eaLnBrk="1" fontAlgn="base" hangingPunct="1">
        <a:spcBef>
          <a:spcPct val="20000"/>
        </a:spcBef>
        <a:spcAft>
          <a:spcPct val="0"/>
        </a:spcAft>
        <a:buChar char="–"/>
        <a:defRPr sz="9500">
          <a:solidFill>
            <a:schemeClr val="tx1"/>
          </a:solidFill>
          <a:latin typeface="+mn-lt"/>
        </a:defRPr>
      </a:lvl2pPr>
      <a:lvl3pPr marL="3843338" indent="-768350" algn="l" defTabSz="3074988" rtl="0" eaLnBrk="1" fontAlgn="base" hangingPunct="1">
        <a:spcBef>
          <a:spcPct val="20000"/>
        </a:spcBef>
        <a:spcAft>
          <a:spcPct val="0"/>
        </a:spcAft>
        <a:buChar char="•"/>
        <a:defRPr sz="8100">
          <a:solidFill>
            <a:schemeClr val="tx1"/>
          </a:solidFill>
          <a:latin typeface="+mn-lt"/>
        </a:defRPr>
      </a:lvl3pPr>
      <a:lvl4pPr marL="5384800" indent="-773113" algn="l" defTabSz="3074988" rtl="0" eaLnBrk="1" fontAlgn="base" hangingPunct="1">
        <a:spcBef>
          <a:spcPct val="20000"/>
        </a:spcBef>
        <a:spcAft>
          <a:spcPct val="0"/>
        </a:spcAft>
        <a:buChar char="–"/>
        <a:defRPr sz="6500">
          <a:solidFill>
            <a:schemeClr val="tx1"/>
          </a:solidFill>
          <a:latin typeface="+mn-lt"/>
        </a:defRPr>
      </a:lvl4pPr>
      <a:lvl5pPr marL="6921500" indent="-768350" algn="l" defTabSz="3074988" rtl="0" eaLnBrk="1" fontAlgn="base" hangingPunct="1">
        <a:spcBef>
          <a:spcPct val="20000"/>
        </a:spcBef>
        <a:spcAft>
          <a:spcPct val="0"/>
        </a:spcAft>
        <a:buChar char="»"/>
        <a:defRPr sz="6500">
          <a:solidFill>
            <a:schemeClr val="tx1"/>
          </a:solidFill>
          <a:latin typeface="+mn-lt"/>
        </a:defRPr>
      </a:lvl5pPr>
      <a:lvl6pPr marL="7378700" indent="-768350" algn="l" defTabSz="3074988" rtl="0" eaLnBrk="1" fontAlgn="base" hangingPunct="1">
        <a:spcBef>
          <a:spcPct val="20000"/>
        </a:spcBef>
        <a:spcAft>
          <a:spcPct val="0"/>
        </a:spcAft>
        <a:buChar char="»"/>
        <a:defRPr sz="6500">
          <a:solidFill>
            <a:schemeClr val="tx1"/>
          </a:solidFill>
          <a:latin typeface="+mn-lt"/>
        </a:defRPr>
      </a:lvl6pPr>
      <a:lvl7pPr marL="7835900" indent="-768350" algn="l" defTabSz="3074988" rtl="0" eaLnBrk="1" fontAlgn="base" hangingPunct="1">
        <a:spcBef>
          <a:spcPct val="20000"/>
        </a:spcBef>
        <a:spcAft>
          <a:spcPct val="0"/>
        </a:spcAft>
        <a:buChar char="»"/>
        <a:defRPr sz="6500">
          <a:solidFill>
            <a:schemeClr val="tx1"/>
          </a:solidFill>
          <a:latin typeface="+mn-lt"/>
        </a:defRPr>
      </a:lvl7pPr>
      <a:lvl8pPr marL="8293100" indent="-768350" algn="l" defTabSz="3074988" rtl="0" eaLnBrk="1" fontAlgn="base" hangingPunct="1">
        <a:spcBef>
          <a:spcPct val="20000"/>
        </a:spcBef>
        <a:spcAft>
          <a:spcPct val="0"/>
        </a:spcAft>
        <a:buChar char="»"/>
        <a:defRPr sz="6500">
          <a:solidFill>
            <a:schemeClr val="tx1"/>
          </a:solidFill>
          <a:latin typeface="+mn-lt"/>
        </a:defRPr>
      </a:lvl8pPr>
      <a:lvl9pPr marL="8750300" indent="-768350" algn="l" defTabSz="3074988" rtl="0" eaLnBrk="1" fontAlgn="base" hangingPunct="1">
        <a:spcBef>
          <a:spcPct val="20000"/>
        </a:spcBef>
        <a:spcAft>
          <a:spcPct val="0"/>
        </a:spcAft>
        <a:buChar char="»"/>
        <a:defRPr sz="6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image" Target="../media/image2.png"/><Relationship Id="rId16" Type="http://schemas.openxmlformats.org/officeDocument/2006/relationships/image" Target="../media/image16.emf"/><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emf"/><Relationship Id="rId10" Type="http://schemas.openxmlformats.org/officeDocument/2006/relationships/image" Target="../media/image10.gif"/><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solidFill>
          <a:srgbClr val="7C8D98"/>
        </a:solidFill>
        <a:effectLst/>
      </p:bgPr>
    </p:bg>
    <p:spTree>
      <p:nvGrpSpPr>
        <p:cNvPr id="1" name=""/>
        <p:cNvGrpSpPr/>
        <p:nvPr/>
      </p:nvGrpSpPr>
      <p:grpSpPr>
        <a:xfrm>
          <a:off x="0" y="0"/>
          <a:ext cx="0" cy="0"/>
          <a:chOff x="0" y="0"/>
          <a:chExt cx="0" cy="0"/>
        </a:xfrm>
      </p:grpSpPr>
      <p:grpSp>
        <p:nvGrpSpPr>
          <p:cNvPr id="51" name="Group 50"/>
          <p:cNvGrpSpPr/>
          <p:nvPr/>
        </p:nvGrpSpPr>
        <p:grpSpPr>
          <a:xfrm>
            <a:off x="0" y="0"/>
            <a:ext cx="43891200" cy="32918400"/>
            <a:chOff x="0" y="0"/>
            <a:chExt cx="43891200" cy="32918400"/>
          </a:xfrm>
        </p:grpSpPr>
        <p:sp>
          <p:nvSpPr>
            <p:cNvPr id="976" name="Rectangle 975"/>
            <p:cNvSpPr/>
            <p:nvPr/>
          </p:nvSpPr>
          <p:spPr bwMode="auto">
            <a:xfrm>
              <a:off x="39624000" y="31775400"/>
              <a:ext cx="3429000" cy="1143000"/>
            </a:xfrm>
            <a:prstGeom prst="rect">
              <a:avLst/>
            </a:prstGeom>
            <a:solidFill>
              <a:srgbClr val="7C8D9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196" name="Text Box 148"/>
            <p:cNvSpPr txBox="1">
              <a:spLocks noChangeArrowheads="1"/>
            </p:cNvSpPr>
            <p:nvPr/>
          </p:nvSpPr>
          <p:spPr bwMode="auto">
            <a:xfrm>
              <a:off x="19865975" y="4710113"/>
              <a:ext cx="431800" cy="1084262"/>
            </a:xfrm>
            <a:prstGeom prst="rect">
              <a:avLst/>
            </a:prstGeom>
            <a:noFill/>
            <a:ln w="9525">
              <a:noFill/>
              <a:miter lim="800000"/>
              <a:headEnd/>
              <a:tailEnd/>
            </a:ln>
            <a:effectLst/>
          </p:spPr>
          <p:txBody>
            <a:bodyPr wrap="none" lIns="215405" tIns="107703" rIns="215405" bIns="107703">
              <a:spAutoFit/>
            </a:bodyPr>
            <a:lstStyle/>
            <a:p>
              <a:pPr defTabSz="2154238"/>
              <a:endParaRPr lang="en-US" sz="5700" dirty="0">
                <a:effectLst/>
              </a:endParaRPr>
            </a:p>
          </p:txBody>
        </p:sp>
        <p:grpSp>
          <p:nvGrpSpPr>
            <p:cNvPr id="967" name="Group 966"/>
            <p:cNvGrpSpPr/>
            <p:nvPr/>
          </p:nvGrpSpPr>
          <p:grpSpPr>
            <a:xfrm>
              <a:off x="914399" y="5989638"/>
              <a:ext cx="11128248" cy="6882518"/>
              <a:chOff x="1142999" y="5989638"/>
              <a:chExt cx="11128248" cy="6882518"/>
            </a:xfrm>
          </p:grpSpPr>
          <p:sp>
            <p:nvSpPr>
              <p:cNvPr id="2195" name="Text Box 147"/>
              <p:cNvSpPr txBox="1">
                <a:spLocks noChangeArrowheads="1"/>
              </p:cNvSpPr>
              <p:nvPr/>
            </p:nvSpPr>
            <p:spPr bwMode="auto">
              <a:xfrm>
                <a:off x="1143000" y="7467600"/>
                <a:ext cx="11125200" cy="5404556"/>
              </a:xfrm>
              <a:prstGeom prst="rect">
                <a:avLst/>
              </a:prstGeom>
              <a:solidFill>
                <a:schemeClr val="bg1"/>
              </a:solidFill>
              <a:ln w="57150" cmpd="thinThick">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228600" tIns="100584" rIns="228600" bIns="100584">
                <a:spAutoFit/>
              </a:bodyPr>
              <a:lstStyle/>
              <a:p>
                <a:r>
                  <a:rPr lang="en-US" sz="2600" dirty="0" smtClean="0">
                    <a:latin typeface="Sylfaen" pitchFamily="18" charset="0"/>
                  </a:rPr>
                  <a:t>Woodcreek, Texas is a small city located in Hays County just northwest of Wimberley.  It was incorporated in 1984 with a population of 600.  As the city has grown in population, it has become apparent that there is a need for a formal mapping system to organize the city’s infrastructure and map documents.  Geographic Information Systems (GIS) is a powerful tool that can be used to design a spatial database for Woodcreek. The city requested that Spatial Consulting Services (SCS) update map products that are more professional and useable than current documents.  In addition to updated maps, SCS has developed an interactive map viewer through the use of Google Earth.  This viewer will allow Woodcreek officials and citizens to view and make maps quickly and accurately.  With this system, citizens of Woodcreek will be able to report any future problems with infrastructure or signage to city officials.</a:t>
                </a:r>
                <a:endParaRPr lang="en-US" sz="2600" dirty="0" smtClean="0">
                  <a:solidFill>
                    <a:srgbClr val="FF0000"/>
                  </a:solidFill>
                  <a:effectLst/>
                  <a:latin typeface="Sylfaen" pitchFamily="18" charset="0"/>
                </a:endParaRPr>
              </a:p>
            </p:txBody>
          </p:sp>
          <p:sp>
            <p:nvSpPr>
              <p:cNvPr id="2210" name="Text Box 162"/>
              <p:cNvSpPr txBox="1">
                <a:spLocks noChangeArrowheads="1"/>
              </p:cNvSpPr>
              <p:nvPr/>
            </p:nvSpPr>
            <p:spPr bwMode="auto">
              <a:xfrm>
                <a:off x="1142999" y="5989638"/>
                <a:ext cx="11128248" cy="830997"/>
              </a:xfrm>
              <a:prstGeom prst="rect">
                <a:avLst/>
              </a:prstGeom>
              <a:solidFill>
                <a:schemeClr val="tx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r>
                  <a:rPr lang="en-US" sz="4800" b="1" dirty="0" smtClean="0">
                    <a:solidFill>
                      <a:schemeClr val="bg1"/>
                    </a:solidFill>
                    <a:effectLst/>
                    <a:latin typeface="Sylfaen" pitchFamily="18" charset="0"/>
                  </a:rPr>
                  <a:t>SUMMARY</a:t>
                </a:r>
                <a:endParaRPr lang="en-US" sz="3600" b="1" dirty="0">
                  <a:solidFill>
                    <a:schemeClr val="bg1"/>
                  </a:solidFill>
                  <a:effectLst/>
                  <a:latin typeface="Sylfaen" pitchFamily="18" charset="0"/>
                </a:endParaRPr>
              </a:p>
            </p:txBody>
          </p:sp>
        </p:grpSp>
        <p:grpSp>
          <p:nvGrpSpPr>
            <p:cNvPr id="968" name="Group 967"/>
            <p:cNvGrpSpPr/>
            <p:nvPr/>
          </p:nvGrpSpPr>
          <p:grpSpPr>
            <a:xfrm>
              <a:off x="914400" y="13716000"/>
              <a:ext cx="11125200" cy="3987058"/>
              <a:chOff x="1143000" y="13716000"/>
              <a:chExt cx="11125200" cy="3987058"/>
            </a:xfrm>
          </p:grpSpPr>
          <p:sp>
            <p:nvSpPr>
              <p:cNvPr id="2209" name="Text Box 161"/>
              <p:cNvSpPr txBox="1">
                <a:spLocks noChangeArrowheads="1"/>
              </p:cNvSpPr>
              <p:nvPr/>
            </p:nvSpPr>
            <p:spPr bwMode="auto">
              <a:xfrm>
                <a:off x="1143000" y="15468600"/>
                <a:ext cx="11125200" cy="2234458"/>
              </a:xfrm>
              <a:prstGeom prst="rect">
                <a:avLst/>
              </a:prstGeom>
              <a:solidFill>
                <a:schemeClr val="bg1"/>
              </a:solidFill>
              <a:ln w="57150" cmpd="thinThick">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228600" tIns="100584" rIns="228600" bIns="100584">
                <a:spAutoFit/>
              </a:bodyPr>
              <a:lstStyle/>
              <a:p>
                <a:pPr defTabSz="612775"/>
                <a:r>
                  <a:rPr lang="en-US" sz="2600" dirty="0" smtClean="0"/>
                  <a:t>The purpose of our project was to build a formal mapping system for the City of Woodcreek by developing a GIS database.  This mapping system displays zoning regulations, administrative boundaries, and infrastructure status.  The system will greatly increase the efficiency of city functions.</a:t>
                </a:r>
              </a:p>
              <a:p>
                <a:pPr defTabSz="612775"/>
                <a:endParaRPr lang="en-US" sz="2600" dirty="0">
                  <a:effectLst/>
                </a:endParaRPr>
              </a:p>
            </p:txBody>
          </p:sp>
          <p:sp>
            <p:nvSpPr>
              <p:cNvPr id="2211" name="Text Box 163"/>
              <p:cNvSpPr txBox="1">
                <a:spLocks noChangeArrowheads="1"/>
              </p:cNvSpPr>
              <p:nvPr/>
            </p:nvSpPr>
            <p:spPr bwMode="auto">
              <a:xfrm>
                <a:off x="1143000" y="13716000"/>
                <a:ext cx="11125200" cy="830997"/>
              </a:xfrm>
              <a:prstGeom prst="rect">
                <a:avLst/>
              </a:prstGeom>
              <a:solidFill>
                <a:schemeClr val="tx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US" sz="4800" b="1" dirty="0" smtClean="0">
                    <a:solidFill>
                      <a:schemeClr val="bg1"/>
                    </a:solidFill>
                    <a:effectLst/>
                    <a:latin typeface="Sylfaen" pitchFamily="18" charset="0"/>
                  </a:rPr>
                  <a:t>PURPOSE </a:t>
                </a:r>
                <a:endParaRPr lang="en-US" sz="3600" b="1" dirty="0">
                  <a:solidFill>
                    <a:schemeClr val="bg1"/>
                  </a:solidFill>
                  <a:effectLst/>
                  <a:latin typeface="Sylfaen" pitchFamily="18" charset="0"/>
                </a:endParaRPr>
              </a:p>
            </p:txBody>
          </p:sp>
        </p:grpSp>
        <p:grpSp>
          <p:nvGrpSpPr>
            <p:cNvPr id="50" name="Group 49"/>
            <p:cNvGrpSpPr/>
            <p:nvPr/>
          </p:nvGrpSpPr>
          <p:grpSpPr>
            <a:xfrm>
              <a:off x="30476952" y="13716000"/>
              <a:ext cx="12045696" cy="8229600"/>
              <a:chOff x="30476952" y="13716000"/>
              <a:chExt cx="12045696" cy="8229600"/>
            </a:xfrm>
          </p:grpSpPr>
          <p:sp>
            <p:nvSpPr>
              <p:cNvPr id="2204" name="Text Box 156"/>
              <p:cNvSpPr txBox="1">
                <a:spLocks noChangeArrowheads="1"/>
              </p:cNvSpPr>
              <p:nvPr/>
            </p:nvSpPr>
            <p:spPr bwMode="auto">
              <a:xfrm>
                <a:off x="30480000" y="15340715"/>
                <a:ext cx="12042648" cy="6604885"/>
              </a:xfrm>
              <a:prstGeom prst="rect">
                <a:avLst/>
              </a:prstGeom>
              <a:solidFill>
                <a:schemeClr val="bg1"/>
              </a:solidFill>
              <a:ln w="57150" cmpd="thinThick">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228600" tIns="100584" rIns="228600" bIns="100584">
                <a:spAutoFit/>
              </a:bodyPr>
              <a:lstStyle/>
              <a:p>
                <a:r>
                  <a:rPr lang="en-US" sz="2600" dirty="0" smtClean="0">
                    <a:latin typeface="Sylfaen" pitchFamily="18" charset="0"/>
                  </a:rPr>
                  <a:t>A Geographic Information System has been created by Spatial Consulting Services for the City of Woodcreek, TX.  The GIS mapping system was created utilizing the tools in ESRI’s ArcMap.  The Data consists of topographic information, administrative boundaries, zoning regulations, infrastructure status, and commercial sign locations. Future modifications to these documents are made available through the use of Google Earth.  In addition to physical map documents that display the city’s attributes, we have designed a database which encompasses these features. The system has organized the city’s information in a way to be functional for the user. The user can look at many different data layers on a single map and decide which information to display. Overall, the functionality of presenting Woodcreek has been greatly enhanced.  Visually enhancing the city’s ability to see its area will help in implementing positive changes to Woodcreek.  </a:t>
                </a:r>
              </a:p>
              <a:p>
                <a:r>
                  <a:rPr lang="en-US" sz="2600" dirty="0" smtClean="0">
                    <a:latin typeface="Sylfaen" pitchFamily="18" charset="0"/>
                  </a:rPr>
                  <a:t>Lastly, Spatial Consulting Services is very proud of the work it completed for Woodcreek.  We would like to thank the City of Woodcreek for the opportunity to bring GIS to their community.  This opportunity served as an invaluable learning experience to the members of SCS as well assist Woodcreek’s future development.   </a:t>
                </a:r>
                <a:endParaRPr lang="en-US" sz="2600" dirty="0">
                  <a:latin typeface="Sylfaen" pitchFamily="18" charset="0"/>
                </a:endParaRPr>
              </a:p>
            </p:txBody>
          </p:sp>
          <p:sp>
            <p:nvSpPr>
              <p:cNvPr id="2214" name="Text Box 166"/>
              <p:cNvSpPr txBox="1">
                <a:spLocks noChangeArrowheads="1"/>
              </p:cNvSpPr>
              <p:nvPr/>
            </p:nvSpPr>
            <p:spPr bwMode="auto">
              <a:xfrm>
                <a:off x="30476952" y="13716000"/>
                <a:ext cx="12039600" cy="833437"/>
              </a:xfrm>
              <a:prstGeom prst="rect">
                <a:avLst/>
              </a:prstGeom>
              <a:solidFill>
                <a:schemeClr val="tx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r>
                  <a:rPr lang="en-US" sz="4800" b="1" dirty="0">
                    <a:solidFill>
                      <a:schemeClr val="bg1"/>
                    </a:solidFill>
                    <a:effectLst/>
                    <a:latin typeface="Sylfaen" pitchFamily="18" charset="0"/>
                  </a:rPr>
                  <a:t>CONCLUSIONS</a:t>
                </a:r>
                <a:endParaRPr lang="en-US" sz="3600" b="1" dirty="0">
                  <a:solidFill>
                    <a:schemeClr val="bg1"/>
                  </a:solidFill>
                  <a:effectLst/>
                  <a:latin typeface="Sylfaen" pitchFamily="18" charset="0"/>
                </a:endParaRPr>
              </a:p>
            </p:txBody>
          </p:sp>
        </p:grpSp>
        <p:grpSp>
          <p:nvGrpSpPr>
            <p:cNvPr id="973" name="Group 972"/>
            <p:cNvGrpSpPr/>
            <p:nvPr/>
          </p:nvGrpSpPr>
          <p:grpSpPr>
            <a:xfrm>
              <a:off x="13414248" y="13716000"/>
              <a:ext cx="15846552" cy="18440400"/>
              <a:chOff x="13642848" y="13716000"/>
              <a:chExt cx="15846552" cy="18440400"/>
            </a:xfrm>
          </p:grpSpPr>
          <p:sp>
            <p:nvSpPr>
              <p:cNvPr id="2202" name="Rectangle 154"/>
              <p:cNvSpPr>
                <a:spLocks noChangeArrowheads="1"/>
              </p:cNvSpPr>
              <p:nvPr/>
            </p:nvSpPr>
            <p:spPr bwMode="auto">
              <a:xfrm>
                <a:off x="13642848" y="21107400"/>
                <a:ext cx="7315200" cy="5257800"/>
              </a:xfrm>
              <a:prstGeom prst="rect">
                <a:avLst/>
              </a:prstGeom>
              <a:blipFill>
                <a:blip r:embed="rId2"/>
                <a:stretch>
                  <a:fillRect/>
                </a:stretch>
              </a:blipFill>
              <a:ln w="254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endParaRPr lang="en-US" sz="4400" dirty="0">
                  <a:solidFill>
                    <a:srgbClr val="FF0000"/>
                  </a:solidFill>
                  <a:effectLst/>
                </a:endParaRPr>
              </a:p>
            </p:txBody>
          </p:sp>
          <p:sp>
            <p:nvSpPr>
              <p:cNvPr id="2213" name="Text Box 165"/>
              <p:cNvSpPr txBox="1">
                <a:spLocks noChangeArrowheads="1"/>
              </p:cNvSpPr>
              <p:nvPr/>
            </p:nvSpPr>
            <p:spPr bwMode="auto">
              <a:xfrm>
                <a:off x="13642848" y="13716000"/>
                <a:ext cx="15846552" cy="830997"/>
              </a:xfrm>
              <a:prstGeom prst="rect">
                <a:avLst/>
              </a:prstGeom>
              <a:solidFill>
                <a:schemeClr val="tx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US" sz="4800" b="1" dirty="0" smtClean="0">
                    <a:solidFill>
                      <a:schemeClr val="bg1"/>
                    </a:solidFill>
                    <a:effectLst/>
                    <a:latin typeface="Sylfaen" pitchFamily="18" charset="0"/>
                  </a:rPr>
                  <a:t>ARCMAP AND GOOGLE EARTH EXAMPLES</a:t>
                </a:r>
                <a:endParaRPr lang="en-US" sz="3600" b="1" dirty="0">
                  <a:solidFill>
                    <a:schemeClr val="bg1"/>
                  </a:solidFill>
                  <a:effectLst/>
                  <a:latin typeface="Sylfaen" pitchFamily="18" charset="0"/>
                </a:endParaRPr>
              </a:p>
            </p:txBody>
          </p:sp>
          <p:sp>
            <p:nvSpPr>
              <p:cNvPr id="28" name="Rectangle 154"/>
              <p:cNvSpPr>
                <a:spLocks noChangeArrowheads="1"/>
              </p:cNvSpPr>
              <p:nvPr/>
            </p:nvSpPr>
            <p:spPr bwMode="auto">
              <a:xfrm>
                <a:off x="13642848" y="15163800"/>
                <a:ext cx="6400800" cy="5257800"/>
              </a:xfrm>
              <a:prstGeom prst="rect">
                <a:avLst/>
              </a:prstGeom>
              <a:blipFill>
                <a:blip r:embed="rId3"/>
                <a:stretch>
                  <a:fillRect/>
                </a:stretch>
              </a:blipFill>
              <a:ln w="254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endParaRPr lang="en-US" sz="4400" dirty="0">
                  <a:solidFill>
                    <a:srgbClr val="FF0000"/>
                  </a:solidFill>
                  <a:effectLst/>
                </a:endParaRPr>
              </a:p>
            </p:txBody>
          </p:sp>
          <p:sp>
            <p:nvSpPr>
              <p:cNvPr id="29" name="Rectangle 154"/>
              <p:cNvSpPr>
                <a:spLocks noChangeArrowheads="1"/>
              </p:cNvSpPr>
              <p:nvPr/>
            </p:nvSpPr>
            <p:spPr bwMode="auto">
              <a:xfrm>
                <a:off x="22174200" y="15163800"/>
                <a:ext cx="7315200" cy="5257800"/>
              </a:xfrm>
              <a:prstGeom prst="rect">
                <a:avLst/>
              </a:prstGeom>
              <a:blipFill>
                <a:blip r:embed="rId4"/>
                <a:stretch>
                  <a:fillRect/>
                </a:stretch>
              </a:blipFill>
              <a:ln w="254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endParaRPr lang="en-US" sz="4400" dirty="0">
                  <a:solidFill>
                    <a:srgbClr val="FF0000"/>
                  </a:solidFill>
                  <a:effectLst/>
                </a:endParaRPr>
              </a:p>
            </p:txBody>
          </p:sp>
          <p:sp>
            <p:nvSpPr>
              <p:cNvPr id="30" name="Rectangle 155"/>
              <p:cNvSpPr>
                <a:spLocks noChangeArrowheads="1"/>
              </p:cNvSpPr>
              <p:nvPr/>
            </p:nvSpPr>
            <p:spPr bwMode="auto">
              <a:xfrm>
                <a:off x="23088600" y="21107400"/>
                <a:ext cx="6400800" cy="5181600"/>
              </a:xfrm>
              <a:prstGeom prst="rect">
                <a:avLst/>
              </a:prstGeom>
              <a:blipFill>
                <a:blip r:embed="rId5"/>
                <a:stretch>
                  <a:fillRect/>
                </a:stretch>
              </a:blipFill>
              <a:ln w="254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endParaRPr lang="en-US" sz="4400" dirty="0">
                  <a:solidFill>
                    <a:srgbClr val="FF0000"/>
                  </a:solidFill>
                  <a:effectLst/>
                </a:endParaRPr>
              </a:p>
            </p:txBody>
          </p:sp>
          <p:sp>
            <p:nvSpPr>
              <p:cNvPr id="31" name="Rectangle 155"/>
              <p:cNvSpPr>
                <a:spLocks noChangeArrowheads="1"/>
              </p:cNvSpPr>
              <p:nvPr/>
            </p:nvSpPr>
            <p:spPr bwMode="auto">
              <a:xfrm>
                <a:off x="22174200" y="26974800"/>
                <a:ext cx="7315200" cy="5181600"/>
              </a:xfrm>
              <a:prstGeom prst="rect">
                <a:avLst/>
              </a:prstGeom>
              <a:blipFill>
                <a:blip r:embed="rId6"/>
                <a:stretch>
                  <a:fillRect/>
                </a:stretch>
              </a:blipFill>
              <a:ln w="254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endParaRPr lang="en-US" sz="4400" dirty="0">
                  <a:solidFill>
                    <a:srgbClr val="FF0000"/>
                  </a:solidFill>
                  <a:effectLst/>
                </a:endParaRPr>
              </a:p>
            </p:txBody>
          </p:sp>
          <p:sp>
            <p:nvSpPr>
              <p:cNvPr id="32" name="Rectangle 155"/>
              <p:cNvSpPr>
                <a:spLocks noChangeArrowheads="1"/>
              </p:cNvSpPr>
              <p:nvPr/>
            </p:nvSpPr>
            <p:spPr bwMode="auto">
              <a:xfrm>
                <a:off x="13642848" y="26974800"/>
                <a:ext cx="6400800" cy="5181600"/>
              </a:xfrm>
              <a:prstGeom prst="rect">
                <a:avLst/>
              </a:prstGeom>
              <a:blipFill>
                <a:blip r:embed="rId7"/>
                <a:stretch>
                  <a:fillRect/>
                </a:stretch>
              </a:blipFill>
              <a:ln w="254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endParaRPr lang="en-US" sz="4400" dirty="0">
                  <a:solidFill>
                    <a:srgbClr val="FF0000"/>
                  </a:solidFill>
                  <a:effectLst/>
                </a:endParaRPr>
              </a:p>
            </p:txBody>
          </p:sp>
        </p:grpSp>
        <p:grpSp>
          <p:nvGrpSpPr>
            <p:cNvPr id="970" name="Group 969"/>
            <p:cNvGrpSpPr/>
            <p:nvPr/>
          </p:nvGrpSpPr>
          <p:grpSpPr>
            <a:xfrm>
              <a:off x="30476952" y="5943600"/>
              <a:ext cx="12192000" cy="5499556"/>
              <a:chOff x="30705552" y="5943600"/>
              <a:chExt cx="12192000" cy="5499556"/>
            </a:xfrm>
          </p:grpSpPr>
          <p:sp>
            <p:nvSpPr>
              <p:cNvPr id="35" name="Text Box 166"/>
              <p:cNvSpPr txBox="1">
                <a:spLocks noChangeArrowheads="1"/>
              </p:cNvSpPr>
              <p:nvPr/>
            </p:nvSpPr>
            <p:spPr bwMode="auto">
              <a:xfrm>
                <a:off x="30708600" y="5943600"/>
                <a:ext cx="12188952" cy="830997"/>
              </a:xfrm>
              <a:prstGeom prst="rect">
                <a:avLst/>
              </a:prstGeom>
              <a:solidFill>
                <a:schemeClr val="tx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r>
                  <a:rPr lang="en-US" sz="4800" b="1" dirty="0" smtClean="0">
                    <a:solidFill>
                      <a:schemeClr val="bg1"/>
                    </a:solidFill>
                    <a:effectLst/>
                    <a:latin typeface="Sylfaen" pitchFamily="18" charset="0"/>
                  </a:rPr>
                  <a:t>DATA</a:t>
                </a:r>
                <a:endParaRPr lang="en-US" sz="3600" b="1" dirty="0">
                  <a:solidFill>
                    <a:schemeClr val="bg1"/>
                  </a:solidFill>
                  <a:effectLst/>
                  <a:latin typeface="Sylfaen" pitchFamily="18" charset="0"/>
                </a:endParaRPr>
              </a:p>
            </p:txBody>
          </p:sp>
          <p:sp>
            <p:nvSpPr>
              <p:cNvPr id="36" name="Text Box 156"/>
              <p:cNvSpPr txBox="1">
                <a:spLocks noChangeArrowheads="1"/>
              </p:cNvSpPr>
              <p:nvPr/>
            </p:nvSpPr>
            <p:spPr bwMode="auto">
              <a:xfrm>
                <a:off x="30705552" y="7639038"/>
                <a:ext cx="12192000" cy="3804118"/>
              </a:xfrm>
              <a:prstGeom prst="rect">
                <a:avLst/>
              </a:prstGeom>
              <a:solidFill>
                <a:schemeClr val="bg1"/>
              </a:solidFill>
              <a:ln w="57150" cmpd="thinThick">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228600" tIns="100584" rIns="228600" bIns="100584">
                <a:spAutoFit/>
              </a:bodyPr>
              <a:lstStyle/>
              <a:p>
                <a:r>
                  <a:rPr lang="en-US" sz="2600" dirty="0" smtClean="0">
                    <a:latin typeface="Sylfaen" pitchFamily="18" charset="0"/>
                  </a:rPr>
                  <a:t>Both primary and secondary data were used for this project.</a:t>
                </a:r>
              </a:p>
              <a:p>
                <a:r>
                  <a:rPr lang="en-US" sz="2600" dirty="0" smtClean="0">
                    <a:latin typeface="Sylfaen" pitchFamily="18" charset="0"/>
                  </a:rPr>
                  <a:t>Primary data was collected by SCS using a handheld Global Positioning System (GPS). There were four major sources for secondary data:</a:t>
                </a:r>
              </a:p>
              <a:p>
                <a:endParaRPr lang="en-US" sz="2600" dirty="0" smtClean="0">
                  <a:latin typeface="Sylfaen" pitchFamily="18" charset="0"/>
                </a:endParaRPr>
              </a:p>
              <a:p>
                <a:pPr lvl="1">
                  <a:buFont typeface="Arial" pitchFamily="34" charset="0"/>
                  <a:buChar char="•"/>
                </a:pPr>
                <a:r>
                  <a:rPr lang="en-US" sz="2600" dirty="0" smtClean="0">
                    <a:latin typeface="Sylfaen" pitchFamily="18" charset="0"/>
                  </a:rPr>
                  <a:t> Capital Area Council of Governments (CAPCOG)</a:t>
                </a:r>
              </a:p>
              <a:p>
                <a:pPr lvl="1">
                  <a:buFont typeface="Arial" pitchFamily="34" charset="0"/>
                  <a:buChar char="•"/>
                </a:pPr>
                <a:r>
                  <a:rPr lang="en-US" sz="2600" dirty="0" smtClean="0">
                    <a:latin typeface="Sylfaen" pitchFamily="18" charset="0"/>
                  </a:rPr>
                  <a:t> Texas Natural Resource Information System (TNRIS)</a:t>
                </a:r>
              </a:p>
              <a:p>
                <a:pPr lvl="1">
                  <a:buFont typeface="Arial" pitchFamily="34" charset="0"/>
                  <a:buChar char="•"/>
                </a:pPr>
                <a:r>
                  <a:rPr lang="en-US" sz="2600" dirty="0" smtClean="0">
                    <a:latin typeface="Sylfaen" pitchFamily="18" charset="0"/>
                  </a:rPr>
                  <a:t> City of Woodcreek</a:t>
                </a:r>
              </a:p>
              <a:p>
                <a:pPr lvl="1">
                  <a:buFont typeface="Arial" pitchFamily="34" charset="0"/>
                  <a:buChar char="•"/>
                </a:pPr>
                <a:r>
                  <a:rPr lang="en-US" sz="2600" dirty="0" smtClean="0">
                    <a:latin typeface="Sylfaen" pitchFamily="18" charset="0"/>
                  </a:rPr>
                  <a:t> Hays County</a:t>
                </a:r>
              </a:p>
              <a:p>
                <a:pPr defTabSz="2154238"/>
                <a:endParaRPr lang="en-US" sz="2600" dirty="0" smtClean="0">
                  <a:solidFill>
                    <a:srgbClr val="FF0000"/>
                  </a:solidFill>
                </a:endParaRPr>
              </a:p>
            </p:txBody>
          </p:sp>
        </p:grpSp>
        <p:pic>
          <p:nvPicPr>
            <p:cNvPr id="1945" name="Picture 921"/>
            <p:cNvPicPr>
              <a:picLocks noChangeAspect="1" noChangeArrowheads="1"/>
            </p:cNvPicPr>
            <p:nvPr/>
          </p:nvPicPr>
          <p:blipFill>
            <a:blip r:embed="rId8"/>
            <a:srcRect l="3510" t="2184"/>
            <a:stretch>
              <a:fillRect/>
            </a:stretch>
          </p:blipFill>
          <p:spPr bwMode="auto">
            <a:xfrm>
              <a:off x="21031200" y="22479000"/>
              <a:ext cx="1337274" cy="2514600"/>
            </a:xfrm>
            <a:prstGeom prst="rect">
              <a:avLst/>
            </a:prstGeom>
            <a:solidFill>
              <a:schemeClr val="bg1"/>
            </a:solidFill>
            <a:ln w="12700" cmpd="sng">
              <a:solidFill>
                <a:schemeClr val="tx1"/>
              </a:solidFill>
              <a:miter lim="800000"/>
              <a:headEnd/>
              <a:tailEnd/>
            </a:ln>
            <a:effectLst/>
          </p:spPr>
        </p:pic>
        <p:grpSp>
          <p:nvGrpSpPr>
            <p:cNvPr id="49" name="Group 48"/>
            <p:cNvGrpSpPr/>
            <p:nvPr/>
          </p:nvGrpSpPr>
          <p:grpSpPr>
            <a:xfrm>
              <a:off x="0" y="0"/>
              <a:ext cx="43891200" cy="4953000"/>
              <a:chOff x="0" y="0"/>
              <a:chExt cx="43891200" cy="4953000"/>
            </a:xfrm>
          </p:grpSpPr>
          <p:sp>
            <p:nvSpPr>
              <p:cNvPr id="977" name="Rectangle 153"/>
              <p:cNvSpPr>
                <a:spLocks noChangeArrowheads="1"/>
              </p:cNvSpPr>
              <p:nvPr/>
            </p:nvSpPr>
            <p:spPr bwMode="auto">
              <a:xfrm>
                <a:off x="914400" y="762000"/>
                <a:ext cx="41757600" cy="4191000"/>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254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endParaRPr lang="en-US" sz="4400" dirty="0">
                  <a:solidFill>
                    <a:srgbClr val="FF0000"/>
                  </a:solidFill>
                  <a:effectLst/>
                </a:endParaRPr>
              </a:p>
            </p:txBody>
          </p:sp>
          <p:sp>
            <p:nvSpPr>
              <p:cNvPr id="1925" name="Rectangle 901"/>
              <p:cNvSpPr>
                <a:spLocks noChangeArrowheads="1"/>
              </p:cNvSpPr>
              <p:nvPr/>
            </p:nvSpPr>
            <p:spPr bwMode="auto">
              <a:xfrm>
                <a:off x="0" y="0"/>
                <a:ext cx="438912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pSp>
            <p:nvGrpSpPr>
              <p:cNvPr id="974" name="Group 973"/>
              <p:cNvGrpSpPr/>
              <p:nvPr/>
            </p:nvGrpSpPr>
            <p:grpSpPr>
              <a:xfrm>
                <a:off x="2286000" y="1447800"/>
                <a:ext cx="36652200" cy="3005554"/>
                <a:chOff x="2514600" y="1447800"/>
                <a:chExt cx="36652200" cy="3005554"/>
              </a:xfrm>
            </p:grpSpPr>
            <p:sp>
              <p:nvSpPr>
                <p:cNvPr id="26" name="Rectangle 25"/>
                <p:cNvSpPr/>
                <p:nvPr/>
              </p:nvSpPr>
              <p:spPr>
                <a:xfrm>
                  <a:off x="2514600" y="1447800"/>
                  <a:ext cx="20497800" cy="2800767"/>
                </a:xfrm>
                <a:prstGeom prst="rect">
                  <a:avLst/>
                </a:prstGeom>
                <a:noFill/>
              </p:spPr>
              <p:txBody>
                <a:bodyPr wrap="square" lIns="91440" tIns="45720" rIns="91440" bIns="45720">
                  <a:spAutoFit/>
                </a:bodyPr>
                <a:lstStyle/>
                <a:p>
                  <a:pPr algn="ctr"/>
                  <a:r>
                    <a:rPr lang="en-US" sz="8800" b="1" dirty="0" smtClean="0">
                      <a:ln w="38100">
                        <a:solidFill>
                          <a:srgbClr val="FF6600"/>
                        </a:solidFill>
                        <a:prstDash val="solid"/>
                        <a:miter lim="800000"/>
                      </a:ln>
                      <a:solidFill>
                        <a:schemeClr val="bg1"/>
                      </a:solidFill>
                      <a:effectLst>
                        <a:outerShdw blurRad="25500" dist="23000" dir="7020000" algn="tl">
                          <a:srgbClr val="000000">
                            <a:alpha val="50000"/>
                          </a:srgbClr>
                        </a:outerShdw>
                      </a:effectLst>
                      <a:latin typeface="Sylfaen" pitchFamily="18" charset="0"/>
                    </a:rPr>
                    <a:t>GIS Development and  Implementation:</a:t>
                  </a:r>
                </a:p>
                <a:p>
                  <a:pPr algn="ctr"/>
                  <a:r>
                    <a:rPr lang="en-US" sz="8800" b="1" dirty="0" smtClean="0">
                      <a:ln w="38100">
                        <a:solidFill>
                          <a:srgbClr val="FF6600"/>
                        </a:solidFill>
                        <a:prstDash val="solid"/>
                        <a:miter lim="800000"/>
                      </a:ln>
                      <a:solidFill>
                        <a:schemeClr val="bg1"/>
                      </a:solidFill>
                      <a:effectLst>
                        <a:outerShdw blurRad="25500" dist="23000" dir="7020000" algn="tl">
                          <a:srgbClr val="000000">
                            <a:alpha val="50000"/>
                          </a:srgbClr>
                        </a:outerShdw>
                      </a:effectLst>
                      <a:latin typeface="Sylfaen" pitchFamily="18" charset="0"/>
                    </a:rPr>
                    <a:t>City of Woodcreek, Texas</a:t>
                  </a:r>
                  <a:endParaRPr lang="en-US" sz="8800" b="1" dirty="0">
                    <a:ln w="38100">
                      <a:solidFill>
                        <a:srgbClr val="FF6600"/>
                      </a:solidFill>
                      <a:prstDash val="solid"/>
                      <a:miter lim="800000"/>
                    </a:ln>
                    <a:solidFill>
                      <a:schemeClr val="bg1"/>
                    </a:solidFill>
                    <a:effectLst>
                      <a:outerShdw blurRad="25500" dist="23000" dir="7020000" algn="tl">
                        <a:srgbClr val="000000">
                          <a:alpha val="50000"/>
                        </a:srgbClr>
                      </a:outerShdw>
                    </a:effectLst>
                    <a:latin typeface="Sylfaen" pitchFamily="18" charset="0"/>
                  </a:endParaRPr>
                </a:p>
              </p:txBody>
            </p:sp>
            <p:sp>
              <p:nvSpPr>
                <p:cNvPr id="27" name="TextBox 26"/>
                <p:cNvSpPr txBox="1"/>
                <p:nvPr/>
              </p:nvSpPr>
              <p:spPr>
                <a:xfrm>
                  <a:off x="26822400" y="1981200"/>
                  <a:ext cx="12344400" cy="1569660"/>
                </a:xfrm>
                <a:prstGeom prst="rect">
                  <a:avLst/>
                </a:prstGeom>
                <a:noFill/>
              </p:spPr>
              <p:txBody>
                <a:bodyPr wrap="square" rtlCol="0">
                  <a:spAutoFit/>
                </a:bodyPr>
                <a:lstStyle/>
                <a:p>
                  <a:pPr algn="ctr"/>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ylfaen" pitchFamily="18" charset="0"/>
                    </a:rPr>
                    <a:t>Texas State Geography Department</a:t>
                  </a:r>
                </a:p>
                <a:p>
                  <a:pPr algn="ctr"/>
                  <a:r>
                    <a:rPr lang="en-US"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ylfaen" pitchFamily="18" charset="0"/>
                    </a:rPr>
                    <a:t>Spatial Consulting Services</a:t>
                  </a:r>
                </a:p>
              </p:txBody>
            </p:sp>
            <p:sp>
              <p:nvSpPr>
                <p:cNvPr id="959" name="TextBox 958"/>
                <p:cNvSpPr txBox="1"/>
                <p:nvPr/>
              </p:nvSpPr>
              <p:spPr>
                <a:xfrm>
                  <a:off x="27508200" y="4114800"/>
                  <a:ext cx="10972800" cy="338554"/>
                </a:xfrm>
                <a:prstGeom prst="rect">
                  <a:avLst/>
                </a:prstGeom>
                <a:noFill/>
              </p:spPr>
              <p:txBody>
                <a:bodyPr wrap="square" rtlCol="0">
                  <a:spAutoFit/>
                </a:bodyPr>
                <a:lstStyle/>
                <a:p>
                  <a:pPr algn="ctr"/>
                  <a:r>
                    <a:rPr lang="en-US" sz="1600" dirty="0" smtClean="0"/>
                    <a:t>James Thomas	Chris Faulkner	Paul Kaiser	Logan Weller-Alexander	Jordan Stanley</a:t>
                  </a:r>
                  <a:endParaRPr lang="en-US" sz="1600" dirty="0"/>
                </a:p>
              </p:txBody>
            </p:sp>
          </p:grpSp>
        </p:grpSp>
        <p:grpSp>
          <p:nvGrpSpPr>
            <p:cNvPr id="969" name="Group 968"/>
            <p:cNvGrpSpPr/>
            <p:nvPr/>
          </p:nvGrpSpPr>
          <p:grpSpPr>
            <a:xfrm>
              <a:off x="914400" y="18811445"/>
              <a:ext cx="11128248" cy="13344955"/>
              <a:chOff x="1143000" y="18811445"/>
              <a:chExt cx="11128248" cy="13344955"/>
            </a:xfrm>
          </p:grpSpPr>
          <p:sp>
            <p:nvSpPr>
              <p:cNvPr id="2215" name="Text Box 167"/>
              <p:cNvSpPr txBox="1">
                <a:spLocks noChangeArrowheads="1"/>
              </p:cNvSpPr>
              <p:nvPr/>
            </p:nvSpPr>
            <p:spPr bwMode="auto">
              <a:xfrm>
                <a:off x="1143000" y="18811445"/>
                <a:ext cx="11125200" cy="830997"/>
              </a:xfrm>
              <a:prstGeom prst="rect">
                <a:avLst/>
              </a:prstGeom>
              <a:solidFill>
                <a:schemeClr val="tx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r>
                  <a:rPr lang="en-US" sz="4800" b="1" dirty="0" smtClean="0">
                    <a:solidFill>
                      <a:schemeClr val="bg1"/>
                    </a:solidFill>
                    <a:effectLst/>
                    <a:latin typeface="Sylfaen" pitchFamily="18" charset="0"/>
                  </a:rPr>
                  <a:t>METHODOLOGY</a:t>
                </a:r>
                <a:endParaRPr lang="en-US" sz="3600" b="1" dirty="0">
                  <a:solidFill>
                    <a:schemeClr val="bg1"/>
                  </a:solidFill>
                  <a:effectLst/>
                  <a:latin typeface="Sylfaen" pitchFamily="18" charset="0"/>
                </a:endParaRPr>
              </a:p>
            </p:txBody>
          </p:sp>
          <p:sp>
            <p:nvSpPr>
              <p:cNvPr id="963" name="Text Box 151"/>
              <p:cNvSpPr txBox="1">
                <a:spLocks noChangeArrowheads="1"/>
              </p:cNvSpPr>
              <p:nvPr/>
            </p:nvSpPr>
            <p:spPr bwMode="auto">
              <a:xfrm>
                <a:off x="1143000" y="20411646"/>
                <a:ext cx="11128248" cy="11744754"/>
              </a:xfrm>
              <a:prstGeom prst="rect">
                <a:avLst/>
              </a:prstGeom>
              <a:solidFill>
                <a:schemeClr val="bg1"/>
              </a:solidFill>
              <a:ln w="57150" cmpd="thinThick">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228600" tIns="100584" rIns="228600" bIns="100584">
                <a:spAutoFit/>
              </a:bodyPr>
              <a:lstStyle/>
              <a:p>
                <a:pPr marL="571500" indent="-571500">
                  <a:buFont typeface="+mj-lt"/>
                  <a:buAutoNum type="romanUcPeriod"/>
                </a:pPr>
                <a:r>
                  <a:rPr lang="en-US" sz="2500" dirty="0" smtClean="0">
                    <a:latin typeface="Sylfaen" pitchFamily="18" charset="0"/>
                  </a:rPr>
                  <a:t>Map originals, provided by Woodcreek were digitized and geo-referenced.  Heads up digitizing was utilized in the creation of the point layers for: Fire Hydrants, Speed Signs, Stop and Yield Signs. Points were snapped to a 15 foot buffer, originating from the street centerlines.  Finally, each location was spatially joined to the street centerlines to provide accurate road associations for identification purposes and greater functionality.</a:t>
                </a:r>
              </a:p>
              <a:p>
                <a:pPr marL="571500" indent="-571500">
                  <a:buFont typeface="+mj-lt"/>
                  <a:buAutoNum type="romanUcPeriod"/>
                </a:pPr>
                <a:endParaRPr lang="en-US" sz="2500" dirty="0" smtClean="0">
                  <a:latin typeface="Sylfaen" pitchFamily="18" charset="0"/>
                </a:endParaRPr>
              </a:p>
              <a:p>
                <a:pPr marL="571500" indent="-571500">
                  <a:buFont typeface="+mj-lt"/>
                  <a:buAutoNum type="romanUcPeriod"/>
                </a:pPr>
                <a:r>
                  <a:rPr lang="en-US" sz="2500" dirty="0" smtClean="0">
                    <a:latin typeface="Sylfaen" pitchFamily="18" charset="0"/>
                  </a:rPr>
                  <a:t>Attributes were applied to the street centerlines reflecting the </a:t>
                </a:r>
                <a:r>
                  <a:rPr lang="en-US" sz="2500" i="1" dirty="0" smtClean="0">
                    <a:latin typeface="Sylfaen" pitchFamily="18" charset="0"/>
                  </a:rPr>
                  <a:t>Road Repair History </a:t>
                </a:r>
                <a:r>
                  <a:rPr lang="en-US" sz="2500" dirty="0" smtClean="0">
                    <a:latin typeface="Sylfaen" pitchFamily="18" charset="0"/>
                  </a:rPr>
                  <a:t>and </a:t>
                </a:r>
                <a:r>
                  <a:rPr lang="en-US" sz="2500" i="1" dirty="0" smtClean="0">
                    <a:latin typeface="Sylfaen" pitchFamily="18" charset="0"/>
                  </a:rPr>
                  <a:t>Future Road Repairs </a:t>
                </a:r>
                <a:r>
                  <a:rPr lang="en-US" sz="2500" dirty="0" smtClean="0">
                    <a:latin typeface="Sylfaen" pitchFamily="18" charset="0"/>
                  </a:rPr>
                  <a:t>within the dataset.</a:t>
                </a:r>
              </a:p>
              <a:p>
                <a:pPr marL="571500" indent="-571500">
                  <a:buFont typeface="+mj-lt"/>
                  <a:buAutoNum type="romanUcPeriod"/>
                </a:pPr>
                <a:endParaRPr lang="en-US" sz="2500" dirty="0" smtClean="0">
                  <a:latin typeface="Sylfaen" pitchFamily="18" charset="0"/>
                </a:endParaRPr>
              </a:p>
              <a:p>
                <a:pPr marL="571500" indent="-571500">
                  <a:buFont typeface="+mj-lt"/>
                  <a:buAutoNum type="romanUcPeriod"/>
                </a:pPr>
                <a:r>
                  <a:rPr lang="en-US" sz="2500" dirty="0" smtClean="0">
                    <a:latin typeface="Sylfaen" pitchFamily="18" charset="0"/>
                  </a:rPr>
                  <a:t>The </a:t>
                </a:r>
                <a:r>
                  <a:rPr lang="en-US" sz="2500" i="1" dirty="0" smtClean="0">
                    <a:latin typeface="Sylfaen" pitchFamily="18" charset="0"/>
                  </a:rPr>
                  <a:t>Extraterritorial Jurisdiction</a:t>
                </a:r>
                <a:r>
                  <a:rPr lang="en-US" sz="2500" dirty="0" smtClean="0">
                    <a:latin typeface="Sylfaen" pitchFamily="18" charset="0"/>
                  </a:rPr>
                  <a:t> definition was created by applying a 0.5 mile buffer to the </a:t>
                </a:r>
                <a:r>
                  <a:rPr lang="en-US" sz="2500" i="1" dirty="0" smtClean="0">
                    <a:latin typeface="Sylfaen" pitchFamily="18" charset="0"/>
                  </a:rPr>
                  <a:t>City Limits </a:t>
                </a:r>
                <a:r>
                  <a:rPr lang="en-US" sz="2500" dirty="0" smtClean="0">
                    <a:latin typeface="Sylfaen" pitchFamily="18" charset="0"/>
                  </a:rPr>
                  <a:t>layer obtained from Hays County.</a:t>
                </a:r>
              </a:p>
              <a:p>
                <a:pPr marL="571500" indent="-571500">
                  <a:buFont typeface="+mj-lt"/>
                  <a:buAutoNum type="romanUcPeriod"/>
                </a:pPr>
                <a:endParaRPr lang="en-US" sz="2500" dirty="0" smtClean="0">
                  <a:latin typeface="Sylfaen" pitchFamily="18" charset="0"/>
                </a:endParaRPr>
              </a:p>
              <a:p>
                <a:pPr marL="571500" indent="-571500">
                  <a:buFont typeface="+mj-lt"/>
                  <a:buAutoNum type="romanUcPeriod"/>
                </a:pPr>
                <a:r>
                  <a:rPr lang="en-US" sz="2500" dirty="0" smtClean="0">
                    <a:latin typeface="Sylfaen" pitchFamily="18" charset="0"/>
                  </a:rPr>
                  <a:t>The visual representation of current </a:t>
                </a:r>
                <a:r>
                  <a:rPr lang="en-US" sz="2500" i="1" dirty="0" smtClean="0">
                    <a:latin typeface="Sylfaen" pitchFamily="18" charset="0"/>
                  </a:rPr>
                  <a:t>Zoning Restrictions </a:t>
                </a:r>
                <a:r>
                  <a:rPr lang="en-US" sz="2500" dirty="0" smtClean="0">
                    <a:latin typeface="Sylfaen" pitchFamily="18" charset="0"/>
                  </a:rPr>
                  <a:t>was accomplished through the addition of zoning attributes to the </a:t>
                </a:r>
                <a:r>
                  <a:rPr lang="en-US" sz="2500" i="1" dirty="0" smtClean="0">
                    <a:latin typeface="Sylfaen" pitchFamily="18" charset="0"/>
                  </a:rPr>
                  <a:t>Parcels </a:t>
                </a:r>
                <a:r>
                  <a:rPr lang="en-US" sz="2500" dirty="0" smtClean="0">
                    <a:latin typeface="Sylfaen" pitchFamily="18" charset="0"/>
                  </a:rPr>
                  <a:t>layer obtained from CAPCOG. Additional modifications to the zoning regulations may be made by updating the attributes in the dataset.</a:t>
                </a:r>
              </a:p>
              <a:p>
                <a:pPr marL="571500" indent="-571500">
                  <a:buFont typeface="+mj-lt"/>
                  <a:buAutoNum type="romanUcPeriod"/>
                </a:pPr>
                <a:endParaRPr lang="en-US" sz="2500" dirty="0" smtClean="0">
                  <a:latin typeface="Sylfaen" pitchFamily="18" charset="0"/>
                </a:endParaRPr>
              </a:p>
              <a:p>
                <a:pPr marL="571500" indent="-571500">
                  <a:buFont typeface="+mj-lt"/>
                  <a:buAutoNum type="romanUcPeriod"/>
                </a:pPr>
                <a:r>
                  <a:rPr lang="en-US" sz="2500" dirty="0" smtClean="0">
                    <a:latin typeface="Sylfaen" pitchFamily="18" charset="0"/>
                  </a:rPr>
                  <a:t>Hays County </a:t>
                </a:r>
                <a:r>
                  <a:rPr lang="en-US" sz="2500" i="1" dirty="0" smtClean="0">
                    <a:latin typeface="Sylfaen" pitchFamily="18" charset="0"/>
                  </a:rPr>
                  <a:t>Floodplain </a:t>
                </a:r>
                <a:r>
                  <a:rPr lang="en-US" sz="2500" dirty="0" smtClean="0">
                    <a:latin typeface="Sylfaen" pitchFamily="18" charset="0"/>
                  </a:rPr>
                  <a:t>data was obtained from the TNRIS website and modified to display the entire scope of the Woodcreek project. The dataset was then overlaid on aerial imagery from CAPCOG.</a:t>
                </a:r>
              </a:p>
              <a:p>
                <a:pPr marL="571500" indent="-571500">
                  <a:buFont typeface="+mj-lt"/>
                  <a:buAutoNum type="romanUcPeriod"/>
                </a:pPr>
                <a:endParaRPr lang="en-US" sz="2500" dirty="0" smtClean="0">
                  <a:latin typeface="Sylfaen" pitchFamily="18" charset="0"/>
                </a:endParaRPr>
              </a:p>
              <a:p>
                <a:pPr marL="571500" indent="-571500">
                  <a:buFont typeface="+mj-lt"/>
                  <a:buAutoNum type="romanUcPeriod"/>
                </a:pPr>
                <a:r>
                  <a:rPr lang="en-US" sz="2500" i="1" dirty="0" smtClean="0">
                    <a:latin typeface="Sylfaen" pitchFamily="18" charset="0"/>
                  </a:rPr>
                  <a:t>Commercial Signage </a:t>
                </a:r>
                <a:r>
                  <a:rPr lang="en-US" sz="2500" dirty="0" smtClean="0">
                    <a:latin typeface="Sylfaen" pitchFamily="18" charset="0"/>
                  </a:rPr>
                  <a:t>waypoints, inside the Woodcreek scope, were collected utilizing GPS field methods. Additionally, digital photographs were taken of each sign location.  The waypoints and digital photographs were saved using standard naming conventions, for employment in a simple script to geographically match each location</a:t>
                </a:r>
              </a:p>
              <a:p>
                <a:pPr marL="571500" indent="-571500">
                  <a:buFont typeface="+mj-lt"/>
                  <a:buAutoNum type="romanUcPeriod"/>
                </a:pPr>
                <a:endParaRPr lang="en-US" sz="2500" dirty="0" smtClean="0">
                  <a:latin typeface="Sylfaen" pitchFamily="18" charset="0"/>
                </a:endParaRPr>
              </a:p>
              <a:p>
                <a:pPr marL="571500" indent="-571500">
                  <a:buFont typeface="+mj-lt"/>
                  <a:buAutoNum type="romanUcPeriod"/>
                </a:pPr>
                <a:r>
                  <a:rPr lang="en-US" sz="2500" dirty="0" smtClean="0">
                    <a:latin typeface="Sylfaen" pitchFamily="18" charset="0"/>
                  </a:rPr>
                  <a:t>Google Earth functionality was accomplished through a conversion process, altering all data layers into the appropriate KML format.</a:t>
                </a:r>
              </a:p>
            </p:txBody>
          </p:sp>
        </p:grpSp>
        <p:grpSp>
          <p:nvGrpSpPr>
            <p:cNvPr id="991" name="Group 990"/>
            <p:cNvGrpSpPr/>
            <p:nvPr/>
          </p:nvGrpSpPr>
          <p:grpSpPr>
            <a:xfrm>
              <a:off x="30480000" y="22860000"/>
              <a:ext cx="12039600" cy="9296399"/>
              <a:chOff x="30480000" y="22860000"/>
              <a:chExt cx="12039600" cy="9296399"/>
            </a:xfrm>
          </p:grpSpPr>
          <p:sp>
            <p:nvSpPr>
              <p:cNvPr id="955" name="Text Box 166"/>
              <p:cNvSpPr txBox="1">
                <a:spLocks noChangeArrowheads="1"/>
              </p:cNvSpPr>
              <p:nvPr/>
            </p:nvSpPr>
            <p:spPr bwMode="auto">
              <a:xfrm>
                <a:off x="30480000" y="22860000"/>
                <a:ext cx="12039600" cy="830997"/>
              </a:xfrm>
              <a:prstGeom prst="rect">
                <a:avLst/>
              </a:prstGeom>
              <a:solidFill>
                <a:schemeClr val="tx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r>
                  <a:rPr lang="en-US" sz="4800" dirty="0" smtClean="0">
                    <a:solidFill>
                      <a:schemeClr val="bg1"/>
                    </a:solidFill>
                    <a:latin typeface="Sylfaen" pitchFamily="18" charset="0"/>
                  </a:rPr>
                  <a:t>ACKNOWLEDGMENTS</a:t>
                </a:r>
                <a:endParaRPr lang="en-US" sz="3600" b="1" dirty="0">
                  <a:solidFill>
                    <a:schemeClr val="bg1"/>
                  </a:solidFill>
                  <a:effectLst/>
                  <a:latin typeface="Sylfaen" pitchFamily="18" charset="0"/>
                </a:endParaRPr>
              </a:p>
            </p:txBody>
          </p:sp>
          <p:sp>
            <p:nvSpPr>
              <p:cNvPr id="946" name="Rectangle 153"/>
              <p:cNvSpPr>
                <a:spLocks noChangeArrowheads="1"/>
              </p:cNvSpPr>
              <p:nvPr/>
            </p:nvSpPr>
            <p:spPr bwMode="auto">
              <a:xfrm>
                <a:off x="30480000" y="24376796"/>
                <a:ext cx="12039600" cy="7779603"/>
              </a:xfrm>
              <a:prstGeom prst="rect">
                <a:avLst/>
              </a:prstGeom>
              <a:solidFill>
                <a:schemeClr val="bg1"/>
              </a:solidFill>
              <a:ln w="254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endParaRPr lang="en-US" sz="4400" dirty="0">
                  <a:solidFill>
                    <a:srgbClr val="FF0000"/>
                  </a:solidFill>
                  <a:effectLst/>
                </a:endParaRPr>
              </a:p>
            </p:txBody>
          </p:sp>
          <p:pic>
            <p:nvPicPr>
              <p:cNvPr id="945" name="Picture 944" descr="logoM.jpg"/>
              <p:cNvPicPr>
                <a:picLocks noChangeAspect="1"/>
              </p:cNvPicPr>
              <p:nvPr/>
            </p:nvPicPr>
            <p:blipFill>
              <a:blip r:embed="rId9"/>
              <a:stretch>
                <a:fillRect/>
              </a:stretch>
            </p:blipFill>
            <p:spPr>
              <a:xfrm>
                <a:off x="35228724" y="24663400"/>
                <a:ext cx="2540000" cy="2540000"/>
              </a:xfrm>
              <a:prstGeom prst="rect">
                <a:avLst/>
              </a:prstGeom>
            </p:spPr>
          </p:pic>
          <p:grpSp>
            <p:nvGrpSpPr>
              <p:cNvPr id="960" name="Group 959"/>
              <p:cNvGrpSpPr/>
              <p:nvPr/>
            </p:nvGrpSpPr>
            <p:grpSpPr>
              <a:xfrm>
                <a:off x="31546800" y="30346650"/>
                <a:ext cx="9879524" cy="1047750"/>
                <a:chOff x="31318200" y="29489400"/>
                <a:chExt cx="9879524" cy="1047750"/>
              </a:xfrm>
            </p:grpSpPr>
            <p:pic>
              <p:nvPicPr>
                <p:cNvPr id="1952" name="Picture 928" descr="http://www.umktg.txstate.edu/images/txstateinformalstacked.gif"/>
                <p:cNvPicPr>
                  <a:picLocks noChangeAspect="1" noChangeArrowheads="1"/>
                </p:cNvPicPr>
                <p:nvPr/>
              </p:nvPicPr>
              <p:blipFill>
                <a:blip r:embed="rId10"/>
                <a:srcRect/>
                <a:stretch>
                  <a:fillRect/>
                </a:stretch>
              </p:blipFill>
              <p:spPr bwMode="auto">
                <a:xfrm>
                  <a:off x="34137600" y="29718000"/>
                  <a:ext cx="1447800" cy="812181"/>
                </a:xfrm>
                <a:prstGeom prst="rect">
                  <a:avLst/>
                </a:prstGeom>
                <a:noFill/>
              </p:spPr>
            </p:pic>
            <p:pic>
              <p:nvPicPr>
                <p:cNvPr id="1954" name="Picture 930" descr="http://rds.yahoo.com/_ylt=A0S0204fYlBH3zIA8GSjzbkF/SIG=12v7p73ku/EXP=1196536735/**http%3A/www.insidetonic.com/wp-content/uploads/2007/01/google-earth-logo.jpg"/>
                <p:cNvPicPr>
                  <a:picLocks noChangeAspect="1" noChangeArrowheads="1"/>
                </p:cNvPicPr>
                <p:nvPr/>
              </p:nvPicPr>
              <p:blipFill>
                <a:blip r:embed="rId11"/>
                <a:srcRect/>
                <a:stretch>
                  <a:fillRect/>
                </a:stretch>
              </p:blipFill>
              <p:spPr bwMode="auto">
                <a:xfrm>
                  <a:off x="31318200" y="29546550"/>
                  <a:ext cx="1609725" cy="990600"/>
                </a:xfrm>
                <a:prstGeom prst="rect">
                  <a:avLst/>
                </a:prstGeom>
                <a:noFill/>
              </p:spPr>
            </p:pic>
            <p:pic>
              <p:nvPicPr>
                <p:cNvPr id="1956" name="Picture 932" descr="http://rds.yahoo.com/_ylt=A0S020yPYlBHklwAnzCjzbkF/SIG=1211sosm1/EXP=1196536847/**http%3A/www.egl.co.nz/images/esri_logo_med.jpg"/>
                <p:cNvPicPr>
                  <a:picLocks noChangeAspect="1" noChangeArrowheads="1"/>
                </p:cNvPicPr>
                <p:nvPr/>
              </p:nvPicPr>
              <p:blipFill>
                <a:blip r:embed="rId12"/>
                <a:srcRect/>
                <a:stretch>
                  <a:fillRect/>
                </a:stretch>
              </p:blipFill>
              <p:spPr bwMode="auto">
                <a:xfrm>
                  <a:off x="40309800" y="29489400"/>
                  <a:ext cx="887924" cy="1047750"/>
                </a:xfrm>
                <a:prstGeom prst="rect">
                  <a:avLst/>
                </a:prstGeom>
                <a:noFill/>
              </p:spPr>
            </p:pic>
            <p:pic>
              <p:nvPicPr>
                <p:cNvPr id="958" name="Picture 957" descr="woodcreek.jpg"/>
                <p:cNvPicPr>
                  <a:picLocks noChangeAspect="1"/>
                </p:cNvPicPr>
                <p:nvPr/>
              </p:nvPicPr>
              <p:blipFill>
                <a:blip r:embed="rId13"/>
                <a:stretch>
                  <a:fillRect/>
                </a:stretch>
              </p:blipFill>
              <p:spPr>
                <a:xfrm>
                  <a:off x="36271200" y="29870400"/>
                  <a:ext cx="3273701" cy="590550"/>
                </a:xfrm>
                <a:prstGeom prst="rect">
                  <a:avLst/>
                </a:prstGeom>
              </p:spPr>
            </p:pic>
          </p:grpSp>
          <p:sp>
            <p:nvSpPr>
              <p:cNvPr id="965" name="Rectangle 153"/>
              <p:cNvSpPr>
                <a:spLocks noChangeArrowheads="1"/>
              </p:cNvSpPr>
              <p:nvPr/>
            </p:nvSpPr>
            <p:spPr bwMode="auto">
              <a:xfrm>
                <a:off x="32232600" y="27736800"/>
                <a:ext cx="8534400" cy="1371600"/>
              </a:xfrm>
              <a:prstGeom prst="rect">
                <a:avLst/>
              </a:prstGeom>
              <a:solidFill>
                <a:schemeClr val="bg1"/>
              </a:solidFill>
              <a:ln w="25400">
                <a:noFill/>
                <a:miter lim="800000"/>
                <a:headEnd/>
                <a:tailEnd/>
              </a:ln>
              <a:effectLst/>
            </p:spPr>
            <p:txBody>
              <a:bodyPr wrap="none" anchor="ctr"/>
              <a:lstStyle/>
              <a:p>
                <a:pPr algn="ctr"/>
                <a:r>
                  <a:rPr lang="en-US" dirty="0" smtClean="0">
                    <a:effectLst/>
                    <a:latin typeface="Sylfaen" pitchFamily="18" charset="0"/>
                  </a:rPr>
                  <a:t>Spatial Consulting Services would like to thank the following:</a:t>
                </a:r>
              </a:p>
              <a:p>
                <a:pPr algn="ctr"/>
                <a:endParaRPr lang="en-US" dirty="0" smtClean="0">
                  <a:effectLst/>
                  <a:latin typeface="Sylfaen" pitchFamily="18" charset="0"/>
                </a:endParaRPr>
              </a:p>
              <a:p>
                <a:pPr algn="ctr"/>
                <a:r>
                  <a:rPr lang="en-US" dirty="0" smtClean="0">
                    <a:effectLst/>
                    <a:latin typeface="Sylfaen" pitchFamily="18" charset="0"/>
                  </a:rPr>
                  <a:t>Dr. Yongmei Lu</a:t>
                </a:r>
              </a:p>
              <a:p>
                <a:pPr algn="ctr"/>
                <a:r>
                  <a:rPr lang="en-US" dirty="0" smtClean="0">
                    <a:effectLst/>
                    <a:latin typeface="Sylfaen" pitchFamily="18" charset="0"/>
                  </a:rPr>
                  <a:t>Texas State University – Geography Department</a:t>
                </a:r>
              </a:p>
              <a:p>
                <a:pPr algn="ctr"/>
                <a:r>
                  <a:rPr lang="en-US" dirty="0" smtClean="0">
                    <a:effectLst/>
                    <a:latin typeface="Sylfaen" pitchFamily="18" charset="0"/>
                  </a:rPr>
                  <a:t>Dr. Sally Caldwell – Mayor Pro Tem of Woodcreek, TX.</a:t>
                </a:r>
                <a:r>
                  <a:rPr lang="en-US" dirty="0" smtClean="0">
                    <a:effectLst/>
                  </a:rPr>
                  <a:t> </a:t>
                </a:r>
                <a:endParaRPr lang="en-US" dirty="0">
                  <a:effectLst/>
                </a:endParaRPr>
              </a:p>
            </p:txBody>
          </p:sp>
        </p:grpSp>
        <p:grpSp>
          <p:nvGrpSpPr>
            <p:cNvPr id="48" name="Group 47"/>
            <p:cNvGrpSpPr/>
            <p:nvPr/>
          </p:nvGrpSpPr>
          <p:grpSpPr>
            <a:xfrm>
              <a:off x="13411200" y="5943600"/>
              <a:ext cx="15849600" cy="7696200"/>
              <a:chOff x="13411200" y="5943600"/>
              <a:chExt cx="15849600" cy="7696200"/>
            </a:xfrm>
          </p:grpSpPr>
          <p:sp>
            <p:nvSpPr>
              <p:cNvPr id="2212" name="Text Box 164"/>
              <p:cNvSpPr txBox="1">
                <a:spLocks noChangeArrowheads="1"/>
              </p:cNvSpPr>
              <p:nvPr/>
            </p:nvSpPr>
            <p:spPr bwMode="auto">
              <a:xfrm>
                <a:off x="13411200" y="5943600"/>
                <a:ext cx="15849600" cy="830997"/>
              </a:xfrm>
              <a:prstGeom prst="rect">
                <a:avLst/>
              </a:prstGeom>
              <a:solidFill>
                <a:schemeClr val="tx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r>
                  <a:rPr lang="en-US" sz="4800" b="1" dirty="0" smtClean="0">
                    <a:solidFill>
                      <a:schemeClr val="bg1"/>
                    </a:solidFill>
                    <a:effectLst/>
                    <a:latin typeface="Sylfaen" pitchFamily="18" charset="0"/>
                  </a:rPr>
                  <a:t>SCOPE</a:t>
                </a:r>
                <a:endParaRPr lang="en-US" sz="3600" b="1" dirty="0">
                  <a:solidFill>
                    <a:schemeClr val="bg1"/>
                  </a:solidFill>
                  <a:effectLst/>
                  <a:latin typeface="Sylfaen" pitchFamily="18" charset="0"/>
                </a:endParaRPr>
              </a:p>
            </p:txBody>
          </p:sp>
          <p:sp>
            <p:nvSpPr>
              <p:cNvPr id="964" name="Text Box 156"/>
              <p:cNvSpPr txBox="1">
                <a:spLocks noChangeArrowheads="1"/>
              </p:cNvSpPr>
              <p:nvPr/>
            </p:nvSpPr>
            <p:spPr bwMode="auto">
              <a:xfrm>
                <a:off x="14097000" y="6934200"/>
                <a:ext cx="14478000" cy="1311128"/>
              </a:xfrm>
              <a:prstGeom prst="rect">
                <a:avLst/>
              </a:prstGeom>
              <a:solidFill>
                <a:schemeClr val="bg1"/>
              </a:solidFill>
              <a:ln w="57150" cmpd="thinThick">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228600" tIns="100584" rIns="228600" bIns="100584">
                <a:spAutoFit/>
              </a:bodyPr>
              <a:lstStyle/>
              <a:p>
                <a:r>
                  <a:rPr lang="en-US" dirty="0" smtClean="0"/>
                  <a:t>The scope of our study area focuses upon the central Texas City of Woodcreek, located within Hays County.  The city limits encompass 686 acres and the extraterritorial jurisdiction (ETJ) extends one half mile beyond the incorporated boundaries.</a:t>
                </a:r>
              </a:p>
            </p:txBody>
          </p:sp>
          <p:pic>
            <p:nvPicPr>
              <p:cNvPr id="992" name="Picture 991" descr="Scope.png"/>
              <p:cNvPicPr>
                <a:picLocks noChangeAspect="1"/>
              </p:cNvPicPr>
              <p:nvPr/>
            </p:nvPicPr>
            <p:blipFill>
              <a:blip r:embed="rId14"/>
              <a:stretch>
                <a:fillRect/>
              </a:stretch>
            </p:blipFill>
            <p:spPr>
              <a:xfrm>
                <a:off x="17981514" y="8458200"/>
                <a:ext cx="6708973" cy="5181600"/>
              </a:xfrm>
              <a:prstGeom prst="rect">
                <a:avLst/>
              </a:prstGeom>
            </p:spPr>
          </p:pic>
        </p:grpSp>
        <p:pic>
          <p:nvPicPr>
            <p:cNvPr id="993" name="Picture 3"/>
            <p:cNvPicPr>
              <a:picLocks noChangeAspect="1" noChangeArrowheads="1"/>
            </p:cNvPicPr>
            <p:nvPr/>
          </p:nvPicPr>
          <p:blipFill>
            <a:blip r:embed="rId15"/>
            <a:srcRect l="5352" t="5041" r="5352"/>
            <a:stretch>
              <a:fillRect/>
            </a:stretch>
          </p:blipFill>
          <p:spPr bwMode="auto">
            <a:xfrm>
              <a:off x="20120433" y="17303220"/>
              <a:ext cx="1367967" cy="1545167"/>
            </a:xfrm>
            <a:prstGeom prst="rect">
              <a:avLst/>
            </a:prstGeom>
            <a:solidFill>
              <a:schemeClr val="bg1"/>
            </a:solidFill>
            <a:ln w="12700">
              <a:solidFill>
                <a:schemeClr val="tx1"/>
              </a:solidFill>
              <a:miter lim="800000"/>
              <a:headEnd/>
              <a:tailEnd/>
            </a:ln>
            <a:effectLst/>
          </p:spPr>
        </p:pic>
        <p:pic>
          <p:nvPicPr>
            <p:cNvPr id="994" name="Picture 2"/>
            <p:cNvPicPr>
              <a:picLocks noChangeAspect="1" noChangeArrowheads="1"/>
            </p:cNvPicPr>
            <p:nvPr/>
          </p:nvPicPr>
          <p:blipFill>
            <a:blip r:embed="rId16"/>
            <a:srcRect l="5041" t="5938"/>
            <a:stretch>
              <a:fillRect/>
            </a:stretch>
          </p:blipFill>
          <p:spPr bwMode="auto">
            <a:xfrm>
              <a:off x="20040600" y="28657203"/>
              <a:ext cx="1545167" cy="1302097"/>
            </a:xfrm>
            <a:prstGeom prst="rect">
              <a:avLst/>
            </a:prstGeom>
            <a:solidFill>
              <a:schemeClr val="bg1"/>
            </a:solidFill>
            <a:ln w="12700">
              <a:solidFill>
                <a:schemeClr val="tx1"/>
              </a:solidFill>
              <a:miter lim="800000"/>
              <a:headEnd/>
              <a:tailEnd/>
            </a:ln>
            <a:effectLst/>
          </p:spPr>
        </p:pic>
      </p:grpSp>
    </p:spTree>
  </p:cSld>
  <p:clrMapOvr>
    <a:masterClrMapping/>
  </p:clrMapOvr>
</p:sld>
</file>

<file path=ppt/theme/theme1.xml><?xml version="1.0" encoding="utf-8"?>
<a:theme xmlns:a="http://schemas.openxmlformats.org/drawingml/2006/main" name="Medical Scientific Research poster 48x36">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Medical Scientific Research poster 48x36</Template>
  <TotalTime>460</TotalTime>
  <Words>848</Words>
  <Application>Microsoft PowerPoint</Application>
  <PresentationFormat>Custom</PresentationFormat>
  <Paragraphs>43</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Medical Scientific Research poster 48x36</vt:lpstr>
      <vt:lpstr>Slide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lw1179;cf1175</dc:creator>
  <dc:description>Call if we can help   800-590-7850_x000d_
_x000d_
(c) Copyright MegaPrint 2001</dc:description>
  <cp:lastModifiedBy>Christopher R. Faulkner</cp:lastModifiedBy>
  <cp:revision>66</cp:revision>
  <cp:lastPrinted>2000-08-03T00:31:24Z</cp:lastPrinted>
  <dcterms:created xsi:type="dcterms:W3CDTF">2007-11-30T15:15:44Z</dcterms:created>
  <dcterms:modified xsi:type="dcterms:W3CDTF">2007-11-30T23:57:43Z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TC300007831033</vt:lpwstr>
  </property>
</Properties>
</file>